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handoutMasterIdLst>
    <p:handoutMasterId r:id="rId18"/>
  </p:handoutMasterIdLst>
  <p:sldIdLst>
    <p:sldId id="256" r:id="rId2"/>
    <p:sldId id="283" r:id="rId3"/>
    <p:sldId id="280" r:id="rId4"/>
    <p:sldId id="257" r:id="rId5"/>
    <p:sldId id="279" r:id="rId6"/>
    <p:sldId id="261" r:id="rId7"/>
    <p:sldId id="272" r:id="rId8"/>
    <p:sldId id="282" r:id="rId9"/>
    <p:sldId id="285" r:id="rId10"/>
    <p:sldId id="286" r:id="rId11"/>
    <p:sldId id="287" r:id="rId12"/>
    <p:sldId id="273" r:id="rId13"/>
    <p:sldId id="281" r:id="rId14"/>
    <p:sldId id="274"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DFB"/>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8.9770387269631546E-2"/>
          <c:y val="3.0848424249157506E-2"/>
          <c:w val="0.87545606568183598"/>
          <c:h val="0.75707966316077724"/>
        </c:manualLayout>
      </c:layout>
      <c:lineChart>
        <c:grouping val="standard"/>
        <c:varyColors val="0"/>
        <c:ser>
          <c:idx val="12"/>
          <c:order val="0"/>
          <c:tx>
            <c:strRef>
              <c:f>Foglio1!$N$1</c:f>
              <c:strCache>
                <c:ptCount val="1"/>
                <c:pt idx="0">
                  <c:v>GD INDEX</c:v>
                </c:pt>
              </c:strCache>
            </c:strRef>
          </c:tx>
          <c:spPr>
            <a:ln>
              <a:solidFill>
                <a:schemeClr val="accent2"/>
              </a:solidFill>
            </a:ln>
          </c:spPr>
          <c:marker>
            <c:symbol val="none"/>
          </c:marker>
          <c:dLbls>
            <c:spPr>
              <a:noFill/>
              <a:ln>
                <a:noFill/>
              </a:ln>
              <a:effectLst/>
            </c:spPr>
            <c:txPr>
              <a:bodyPr/>
              <a:lstStyle/>
              <a:p>
                <a:pPr>
                  <a:defRPr sz="700"/>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Foglio1!$A$2:$A$18</c:f>
              <c:numCache>
                <c:formatCode>General</c:formatCode>
                <c:ptCount val="1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Foglio1!$N$2:$N$18</c:f>
              <c:numCache>
                <c:formatCode>0</c:formatCode>
                <c:ptCount val="17"/>
                <c:pt idx="0">
                  <c:v>100</c:v>
                </c:pt>
                <c:pt idx="1">
                  <c:v>102.459043243026</c:v>
                </c:pt>
                <c:pt idx="2">
                  <c:v>102.3527199759485</c:v>
                </c:pt>
                <c:pt idx="3">
                  <c:v>102.2896250965168</c:v>
                </c:pt>
                <c:pt idx="4">
                  <c:v>111.94397588322201</c:v>
                </c:pt>
                <c:pt idx="5">
                  <c:v>116.59991906436021</c:v>
                </c:pt>
                <c:pt idx="6">
                  <c:v>119.49720800142488</c:v>
                </c:pt>
                <c:pt idx="7">
                  <c:v>126.8696503019019</c:v>
                </c:pt>
                <c:pt idx="8">
                  <c:v>135.9937010373655</c:v>
                </c:pt>
                <c:pt idx="9">
                  <c:v>143.81241056033403</c:v>
                </c:pt>
                <c:pt idx="10">
                  <c:v>146.18808035422754</c:v>
                </c:pt>
                <c:pt idx="11">
                  <c:v>151.87319312940255</c:v>
                </c:pt>
                <c:pt idx="12">
                  <c:v>158.541889311755</c:v>
                </c:pt>
                <c:pt idx="13">
                  <c:v>163.1920590788352</c:v>
                </c:pt>
                <c:pt idx="14">
                  <c:v>168.98026151569505</c:v>
                </c:pt>
                <c:pt idx="15">
                  <c:v>174.7727017075369</c:v>
                </c:pt>
                <c:pt idx="16">
                  <c:v>180.5693764040312</c:v>
                </c:pt>
              </c:numCache>
            </c:numRef>
          </c:val>
          <c:smooth val="0"/>
          <c:extLst>
            <c:ext xmlns:c16="http://schemas.microsoft.com/office/drawing/2014/chart" uri="{C3380CC4-5D6E-409C-BE32-E72D297353CC}">
              <c16:uniqueId val="{00000000-B19F-42E0-8866-A07B9B85E00C}"/>
            </c:ext>
          </c:extLst>
        </c:ser>
        <c:dLbls>
          <c:showLegendKey val="0"/>
          <c:showVal val="1"/>
          <c:showCatName val="0"/>
          <c:showSerName val="0"/>
          <c:showPercent val="0"/>
          <c:showBubbleSize val="0"/>
        </c:dLbls>
        <c:dropLines/>
        <c:smooth val="0"/>
        <c:axId val="38623744"/>
        <c:axId val="33114368"/>
      </c:lineChart>
      <c:catAx>
        <c:axId val="38623744"/>
        <c:scaling>
          <c:orientation val="minMax"/>
        </c:scaling>
        <c:delete val="0"/>
        <c:axPos val="b"/>
        <c:numFmt formatCode="General" sourceLinked="1"/>
        <c:majorTickMark val="out"/>
        <c:minorTickMark val="none"/>
        <c:tickLblPos val="nextTo"/>
        <c:txPr>
          <a:bodyPr rot="-2700000"/>
          <a:lstStyle/>
          <a:p>
            <a:pPr>
              <a:defRPr sz="800"/>
            </a:pPr>
            <a:endParaRPr lang="it-IT"/>
          </a:p>
        </c:txPr>
        <c:crossAx val="33114368"/>
        <c:crosses val="autoZero"/>
        <c:auto val="1"/>
        <c:lblAlgn val="ctr"/>
        <c:lblOffset val="100"/>
        <c:noMultiLvlLbl val="0"/>
      </c:catAx>
      <c:valAx>
        <c:axId val="33114368"/>
        <c:scaling>
          <c:orientation val="minMax"/>
          <c:min val="80"/>
        </c:scaling>
        <c:delete val="0"/>
        <c:axPos val="l"/>
        <c:numFmt formatCode="0" sourceLinked="1"/>
        <c:majorTickMark val="out"/>
        <c:minorTickMark val="none"/>
        <c:tickLblPos val="nextTo"/>
        <c:txPr>
          <a:bodyPr/>
          <a:lstStyle/>
          <a:p>
            <a:pPr>
              <a:defRPr sz="700"/>
            </a:pPr>
            <a:endParaRPr lang="it-IT"/>
          </a:p>
        </c:txPr>
        <c:crossAx val="38623744"/>
        <c:crosses val="autoZero"/>
        <c:crossBetween val="between"/>
      </c:valAx>
    </c:plotArea>
    <c:plotVisOnly val="1"/>
    <c:dispBlanksAs val="gap"/>
    <c:showDLblsOverMax val="0"/>
  </c:chart>
  <c:spPr>
    <a:solidFill>
      <a:schemeClr val="lt1"/>
    </a:solidFill>
    <a:ln w="28575" cap="flat" cmpd="sng" algn="ctr">
      <a:solidFill>
        <a:schemeClr val="accent5"/>
      </a:solidFill>
      <a:prstDash val="solid"/>
    </a:ln>
    <a:effectLst/>
  </c:spPr>
  <c:txPr>
    <a:bodyPr/>
    <a:lstStyle/>
    <a:p>
      <a:pPr>
        <a:defRPr>
          <a:solidFill>
            <a:schemeClr val="dk1"/>
          </a:solidFill>
          <a:latin typeface="+mn-lt"/>
          <a:ea typeface="+mn-ea"/>
          <a:cs typeface="+mn-cs"/>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Disoccupazione</c:v>
          </c:tx>
          <c:spPr>
            <a:ln w="19050">
              <a:solidFill>
                <a:srgbClr val="FF5050"/>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2030'!$B$3:$B$29</c:f>
              <c:numCache>
                <c:formatCode>0</c:formatCode>
                <c:ptCount val="27"/>
                <c:pt idx="0">
                  <c:v>100</c:v>
                </c:pt>
                <c:pt idx="1">
                  <c:v>104.162546075699</c:v>
                </c:pt>
                <c:pt idx="2">
                  <c:v>104.17667285226403</c:v>
                </c:pt>
                <c:pt idx="3">
                  <c:v>106.33509431106378</c:v>
                </c:pt>
                <c:pt idx="4">
                  <c:v>103.63790954698692</c:v>
                </c:pt>
                <c:pt idx="5">
                  <c:v>110.24260044166608</c:v>
                </c:pt>
                <c:pt idx="6">
                  <c:v>115.1170404360391</c:v>
                </c:pt>
                <c:pt idx="7">
                  <c:v>119.01175119752793</c:v>
                </c:pt>
                <c:pt idx="8">
                  <c:v>119.14640017317095</c:v>
                </c:pt>
                <c:pt idx="9">
                  <c:v>125.8762212102849</c:v>
                </c:pt>
                <c:pt idx="10">
                  <c:v>127.71758648819105</c:v>
                </c:pt>
                <c:pt idx="11">
                  <c:v>160.41468557166337</c:v>
                </c:pt>
                <c:pt idx="12">
                  <c:v>170.08240858492999</c:v>
                </c:pt>
                <c:pt idx="13">
                  <c:v>199.41754336152965</c:v>
                </c:pt>
                <c:pt idx="14">
                  <c:v>209.82292931495232</c:v>
                </c:pt>
                <c:pt idx="15">
                  <c:v>220.18020972569929</c:v>
                </c:pt>
                <c:pt idx="16">
                  <c:v>230.50049062498826</c:v>
                </c:pt>
                <c:pt idx="17">
                  <c:v>245.38393468763206</c:v>
                </c:pt>
                <c:pt idx="18">
                  <c:v>255.87579336800326</c:v>
                </c:pt>
                <c:pt idx="19">
                  <c:v>266.33328509887571</c:v>
                </c:pt>
                <c:pt idx="20">
                  <c:v>276.77307303298454</c:v>
                </c:pt>
                <c:pt idx="21">
                  <c:v>287.19734449552823</c:v>
                </c:pt>
                <c:pt idx="22">
                  <c:v>319.75776549437956</c:v>
                </c:pt>
                <c:pt idx="23">
                  <c:v>330.85831771822296</c:v>
                </c:pt>
                <c:pt idx="24">
                  <c:v>341.9491476110087</c:v>
                </c:pt>
                <c:pt idx="25">
                  <c:v>353.03168761256177</c:v>
                </c:pt>
                <c:pt idx="26">
                  <c:v>364.10711145290185</c:v>
                </c:pt>
              </c:numCache>
            </c:numRef>
          </c:val>
          <c:smooth val="0"/>
          <c:extLst>
            <c:ext xmlns:c16="http://schemas.microsoft.com/office/drawing/2014/chart" uri="{C3380CC4-5D6E-409C-BE32-E72D297353CC}">
              <c16:uniqueId val="{00000000-C140-45F3-91DB-DD80CC4DF822}"/>
            </c:ext>
          </c:extLst>
        </c:ser>
        <c:ser>
          <c:idx val="1"/>
          <c:order val="1"/>
          <c:tx>
            <c:strRef>
              <c:f>'GDI 2030'!$C$2</c:f>
              <c:strCache>
                <c:ptCount val="1"/>
                <c:pt idx="0">
                  <c:v>Abitazione</c:v>
                </c:pt>
              </c:strCache>
            </c:strRef>
          </c:tx>
          <c:spPr>
            <a:ln w="19050">
              <a:solidFill>
                <a:schemeClr val="bg1">
                  <a:lumMod val="50000"/>
                </a:schemeClr>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2030'!$C$3:$C$29</c:f>
              <c:numCache>
                <c:formatCode>0</c:formatCode>
                <c:ptCount val="27"/>
                <c:pt idx="0">
                  <c:v>100</c:v>
                </c:pt>
                <c:pt idx="1">
                  <c:v>98.971721292481504</c:v>
                </c:pt>
                <c:pt idx="2">
                  <c:v>104.5078114581617</c:v>
                </c:pt>
                <c:pt idx="3">
                  <c:v>106.8146325014071</c:v>
                </c:pt>
                <c:pt idx="4">
                  <c:v>118.10801315576033</c:v>
                </c:pt>
                <c:pt idx="5">
                  <c:v>135.23304083054964</c:v>
                </c:pt>
                <c:pt idx="6">
                  <c:v>149.03921809938143</c:v>
                </c:pt>
                <c:pt idx="7">
                  <c:v>155.86628342601611</c:v>
                </c:pt>
                <c:pt idx="8">
                  <c:v>188.36252222750264</c:v>
                </c:pt>
                <c:pt idx="9">
                  <c:v>251.28913768616144</c:v>
                </c:pt>
                <c:pt idx="10">
                  <c:v>274.67749805812281</c:v>
                </c:pt>
                <c:pt idx="11">
                  <c:v>254.40083555728904</c:v>
                </c:pt>
                <c:pt idx="12">
                  <c:v>271.31954544638444</c:v>
                </c:pt>
                <c:pt idx="13">
                  <c:v>291.01391182783505</c:v>
                </c:pt>
                <c:pt idx="14">
                  <c:v>307.92465497528877</c:v>
                </c:pt>
                <c:pt idx="15">
                  <c:v>324.83539812274256</c:v>
                </c:pt>
                <c:pt idx="16">
                  <c:v>341.7461412701964</c:v>
                </c:pt>
                <c:pt idx="17">
                  <c:v>359.17951099399096</c:v>
                </c:pt>
                <c:pt idx="18">
                  <c:v>376.08873666684644</c:v>
                </c:pt>
                <c:pt idx="19">
                  <c:v>392.99796233970187</c:v>
                </c:pt>
                <c:pt idx="20">
                  <c:v>409.9071880125573</c:v>
                </c:pt>
                <c:pt idx="21">
                  <c:v>426.81641368541256</c:v>
                </c:pt>
                <c:pt idx="22">
                  <c:v>445.91455597249961</c:v>
                </c:pt>
                <c:pt idx="23">
                  <c:v>462.81733237831162</c:v>
                </c:pt>
                <c:pt idx="24">
                  <c:v>479.72010878412362</c:v>
                </c:pt>
                <c:pt idx="25">
                  <c:v>496.62288518993574</c:v>
                </c:pt>
                <c:pt idx="26">
                  <c:v>513.52566159574815</c:v>
                </c:pt>
              </c:numCache>
            </c:numRef>
          </c:val>
          <c:smooth val="0"/>
          <c:extLst>
            <c:ext xmlns:c16="http://schemas.microsoft.com/office/drawing/2014/chart" uri="{C3380CC4-5D6E-409C-BE32-E72D297353CC}">
              <c16:uniqueId val="{00000001-C140-45F3-91DB-DD80CC4DF822}"/>
            </c:ext>
          </c:extLst>
        </c:ser>
        <c:ser>
          <c:idx val="2"/>
          <c:order val="2"/>
          <c:tx>
            <c:strRef>
              <c:f>'GDI 2030'!$D$2</c:f>
              <c:strCache>
                <c:ptCount val="1"/>
                <c:pt idx="0">
                  <c:v>Pensioni</c:v>
                </c:pt>
              </c:strCache>
            </c:strRef>
          </c:tx>
          <c:spPr>
            <a:ln w="19050">
              <a:solidFill>
                <a:srgbClr val="AE02A2"/>
              </a:solidFill>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2030'!$D$3:$D$29</c:f>
              <c:numCache>
                <c:formatCode>0.0</c:formatCode>
                <c:ptCount val="27"/>
                <c:pt idx="0">
                  <c:v>100</c:v>
                </c:pt>
                <c:pt idx="1">
                  <c:v>117.84998549679412</c:v>
                </c:pt>
                <c:pt idx="2">
                  <c:v>100.79092423919518</c:v>
                </c:pt>
                <c:pt idx="3">
                  <c:v>91.681520649963332</c:v>
                </c:pt>
                <c:pt idx="4">
                  <c:v>67.255185745388161</c:v>
                </c:pt>
                <c:pt idx="5">
                  <c:v>109.31654297917055</c:v>
                </c:pt>
                <c:pt idx="6">
                  <c:v>131.60793334625009</c:v>
                </c:pt>
                <c:pt idx="7">
                  <c:v>151.11509340732067</c:v>
                </c:pt>
                <c:pt idx="8">
                  <c:v>176.61748948079</c:v>
                </c:pt>
                <c:pt idx="9">
                  <c:v>205.7253624339846</c:v>
                </c:pt>
                <c:pt idx="10">
                  <c:v>184.4080781431224</c:v>
                </c:pt>
                <c:pt idx="11">
                  <c:v>195.17390984589267</c:v>
                </c:pt>
                <c:pt idx="12">
                  <c:v>205.93974154866297</c:v>
                </c:pt>
                <c:pt idx="13">
                  <c:v>216.70557325143329</c:v>
                </c:pt>
                <c:pt idx="14">
                  <c:v>227.47140495420359</c:v>
                </c:pt>
                <c:pt idx="15">
                  <c:v>238.23723665697389</c:v>
                </c:pt>
                <c:pt idx="16">
                  <c:v>249.00306835974419</c:v>
                </c:pt>
                <c:pt idx="17">
                  <c:v>259.76890006251449</c:v>
                </c:pt>
                <c:pt idx="18">
                  <c:v>270.53473176528485</c:v>
                </c:pt>
                <c:pt idx="19">
                  <c:v>281.30056346805515</c:v>
                </c:pt>
                <c:pt idx="20">
                  <c:v>292.06639517082544</c:v>
                </c:pt>
                <c:pt idx="21">
                  <c:v>302.8322268735958</c:v>
                </c:pt>
                <c:pt idx="22">
                  <c:v>313.59805857636616</c:v>
                </c:pt>
                <c:pt idx="23">
                  <c:v>324.3638902791364</c:v>
                </c:pt>
                <c:pt idx="24">
                  <c:v>335.12972198190675</c:v>
                </c:pt>
                <c:pt idx="25">
                  <c:v>345.895553684677</c:v>
                </c:pt>
                <c:pt idx="26">
                  <c:v>356.6613853874473</c:v>
                </c:pt>
              </c:numCache>
            </c:numRef>
          </c:val>
          <c:smooth val="0"/>
          <c:extLst>
            <c:ext xmlns:c16="http://schemas.microsoft.com/office/drawing/2014/chart" uri="{C3380CC4-5D6E-409C-BE32-E72D297353CC}">
              <c16:uniqueId val="{00000002-C140-45F3-91DB-DD80CC4DF822}"/>
            </c:ext>
          </c:extLst>
        </c:ser>
        <c:ser>
          <c:idx val="3"/>
          <c:order val="3"/>
          <c:tx>
            <c:strRef>
              <c:f>'GDI 2030'!$E$2</c:f>
              <c:strCache>
                <c:ptCount val="1"/>
                <c:pt idx="0">
                  <c:v>Debito Pubblico</c:v>
                </c:pt>
              </c:strCache>
            </c:strRef>
          </c:tx>
          <c:spPr>
            <a:ln w="19050">
              <a:solidFill>
                <a:srgbClr val="FF731D"/>
              </a:solidFill>
              <a:prstDash val="sysDash"/>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2030'!$E$3:$E$29</c:f>
              <c:numCache>
                <c:formatCode>0.0</c:formatCode>
                <c:ptCount val="27"/>
                <c:pt idx="0">
                  <c:v>100</c:v>
                </c:pt>
                <c:pt idx="1">
                  <c:v>104.37559317348163</c:v>
                </c:pt>
                <c:pt idx="2">
                  <c:v>107.7250851786457</c:v>
                </c:pt>
                <c:pt idx="3">
                  <c:v>108.43162810429891</c:v>
                </c:pt>
                <c:pt idx="4">
                  <c:v>112.23161609153161</c:v>
                </c:pt>
                <c:pt idx="5">
                  <c:v>120.41695887098334</c:v>
                </c:pt>
                <c:pt idx="6">
                  <c:v>126.69786929161566</c:v>
                </c:pt>
                <c:pt idx="7">
                  <c:v>129.93952585075473</c:v>
                </c:pt>
                <c:pt idx="8">
                  <c:v>135.48761016061775</c:v>
                </c:pt>
                <c:pt idx="9">
                  <c:v>143.37066819892749</c:v>
                </c:pt>
                <c:pt idx="10">
                  <c:v>144.94020223882731</c:v>
                </c:pt>
                <c:pt idx="11">
                  <c:v>149.68066528368939</c:v>
                </c:pt>
                <c:pt idx="12">
                  <c:v>154.4211283285515</c:v>
                </c:pt>
                <c:pt idx="13">
                  <c:v>159.16159137341356</c:v>
                </c:pt>
                <c:pt idx="14">
                  <c:v>163.9020544182757</c:v>
                </c:pt>
                <c:pt idx="15">
                  <c:v>168.64251746313784</c:v>
                </c:pt>
                <c:pt idx="16">
                  <c:v>173.38298050799989</c:v>
                </c:pt>
                <c:pt idx="17">
                  <c:v>178.12344355286206</c:v>
                </c:pt>
                <c:pt idx="18">
                  <c:v>182.86390659772414</c:v>
                </c:pt>
                <c:pt idx="19">
                  <c:v>187.60436964258628</c:v>
                </c:pt>
                <c:pt idx="20">
                  <c:v>192.34483268744845</c:v>
                </c:pt>
                <c:pt idx="21">
                  <c:v>197.08529573231056</c:v>
                </c:pt>
                <c:pt idx="22">
                  <c:v>201.82575877717267</c:v>
                </c:pt>
                <c:pt idx="23">
                  <c:v>206.56622182203478</c:v>
                </c:pt>
                <c:pt idx="24">
                  <c:v>211.30668486689683</c:v>
                </c:pt>
                <c:pt idx="25">
                  <c:v>216.047147911759</c:v>
                </c:pt>
                <c:pt idx="26">
                  <c:v>220.78761095662105</c:v>
                </c:pt>
              </c:numCache>
            </c:numRef>
          </c:val>
          <c:smooth val="0"/>
          <c:extLst>
            <c:ext xmlns:c16="http://schemas.microsoft.com/office/drawing/2014/chart" uri="{C3380CC4-5D6E-409C-BE32-E72D297353CC}">
              <c16:uniqueId val="{00000003-C140-45F3-91DB-DD80CC4DF822}"/>
            </c:ext>
          </c:extLst>
        </c:ser>
        <c:ser>
          <c:idx val="4"/>
          <c:order val="4"/>
          <c:tx>
            <c:v>Partecipazione democratica</c:v>
          </c:tx>
          <c:spPr>
            <a:ln w="19050">
              <a:solidFill>
                <a:srgbClr val="00B0F0"/>
              </a:solidFill>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2030'!$F$3:$F$29</c:f>
              <c:numCache>
                <c:formatCode>0.0</c:formatCode>
                <c:ptCount val="27"/>
                <c:pt idx="0">
                  <c:v>100</c:v>
                </c:pt>
                <c:pt idx="1">
                  <c:v>100</c:v>
                </c:pt>
                <c:pt idx="2">
                  <c:v>118.88427930094598</c:v>
                </c:pt>
                <c:pt idx="3">
                  <c:v>118.88427930094598</c:v>
                </c:pt>
                <c:pt idx="4">
                  <c:v>123.98610285865186</c:v>
                </c:pt>
                <c:pt idx="5">
                  <c:v>130.65276952531852</c:v>
                </c:pt>
                <c:pt idx="6">
                  <c:v>120.84884795669109</c:v>
                </c:pt>
                <c:pt idx="7">
                  <c:v>112.22139697629898</c:v>
                </c:pt>
                <c:pt idx="8">
                  <c:v>107.51551462335779</c:v>
                </c:pt>
                <c:pt idx="9">
                  <c:v>275.28165643361717</c:v>
                </c:pt>
                <c:pt idx="10">
                  <c:v>271.21956493034924</c:v>
                </c:pt>
                <c:pt idx="11">
                  <c:v>225.77159036249944</c:v>
                </c:pt>
                <c:pt idx="12">
                  <c:v>239.46845524251944</c:v>
                </c:pt>
                <c:pt idx="13">
                  <c:v>253.16532012253938</c:v>
                </c:pt>
                <c:pt idx="14">
                  <c:v>266.86218500255933</c:v>
                </c:pt>
                <c:pt idx="15">
                  <c:v>280.55904988257936</c:v>
                </c:pt>
                <c:pt idx="16">
                  <c:v>294.25591476259928</c:v>
                </c:pt>
                <c:pt idx="17">
                  <c:v>307.95277964261919</c:v>
                </c:pt>
                <c:pt idx="18">
                  <c:v>321.64964452263922</c:v>
                </c:pt>
                <c:pt idx="19">
                  <c:v>335.34650940265914</c:v>
                </c:pt>
                <c:pt idx="20">
                  <c:v>349.04337428267917</c:v>
                </c:pt>
                <c:pt idx="21">
                  <c:v>362.74023916269908</c:v>
                </c:pt>
                <c:pt idx="22">
                  <c:v>376.43710404271911</c:v>
                </c:pt>
                <c:pt idx="23">
                  <c:v>390.13396892273903</c:v>
                </c:pt>
                <c:pt idx="24">
                  <c:v>403.83083380275906</c:v>
                </c:pt>
                <c:pt idx="25">
                  <c:v>417.52769868277898</c:v>
                </c:pt>
                <c:pt idx="26">
                  <c:v>431.22456356279901</c:v>
                </c:pt>
              </c:numCache>
            </c:numRef>
          </c:val>
          <c:smooth val="0"/>
          <c:extLst>
            <c:ext xmlns:c16="http://schemas.microsoft.com/office/drawing/2014/chart" uri="{C3380CC4-5D6E-409C-BE32-E72D297353CC}">
              <c16:uniqueId val="{00000004-C140-45F3-91DB-DD80CC4DF822}"/>
            </c:ext>
          </c:extLst>
        </c:ser>
        <c:ser>
          <c:idx val="5"/>
          <c:order val="5"/>
          <c:tx>
            <c:strRef>
              <c:f>'GDI 2030'!$G$2</c:f>
              <c:strCache>
                <c:ptCount val="1"/>
                <c:pt idx="0">
                  <c:v>Salute</c:v>
                </c:pt>
              </c:strCache>
            </c:strRef>
          </c:tx>
          <c:spPr>
            <a:ln w="19050">
              <a:solidFill>
                <a:srgbClr val="B686DA"/>
              </a:solidFill>
              <a:prstDash val="sysDash"/>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2030'!$G$3:$G$29</c:f>
              <c:numCache>
                <c:formatCode>0.0</c:formatCode>
                <c:ptCount val="27"/>
                <c:pt idx="0">
                  <c:v>100</c:v>
                </c:pt>
                <c:pt idx="1">
                  <c:v>101.81543226983584</c:v>
                </c:pt>
                <c:pt idx="2">
                  <c:v>98.844603464922415</c:v>
                </c:pt>
                <c:pt idx="3">
                  <c:v>103.49981704741484</c:v>
                </c:pt>
                <c:pt idx="4">
                  <c:v>122.59351593633986</c:v>
                </c:pt>
                <c:pt idx="5">
                  <c:v>109.6337939740622</c:v>
                </c:pt>
                <c:pt idx="6">
                  <c:v>96.803762284737161</c:v>
                </c:pt>
                <c:pt idx="7">
                  <c:v>126.42724011631836</c:v>
                </c:pt>
                <c:pt idx="8">
                  <c:v>127.67774589545756</c:v>
                </c:pt>
                <c:pt idx="9">
                  <c:v>132.75692544649442</c:v>
                </c:pt>
                <c:pt idx="10">
                  <c:v>119.4576491189454</c:v>
                </c:pt>
                <c:pt idx="11">
                  <c:v>130.55288440018461</c:v>
                </c:pt>
                <c:pt idx="12">
                  <c:v>133.53123656454068</c:v>
                </c:pt>
                <c:pt idx="13">
                  <c:v>136.50958872889686</c:v>
                </c:pt>
                <c:pt idx="14">
                  <c:v>139.48794089325293</c:v>
                </c:pt>
                <c:pt idx="15">
                  <c:v>142.46629305760905</c:v>
                </c:pt>
                <c:pt idx="16">
                  <c:v>145.44464522196515</c:v>
                </c:pt>
                <c:pt idx="17">
                  <c:v>148.4229973863213</c:v>
                </c:pt>
                <c:pt idx="18">
                  <c:v>151.40134955067742</c:v>
                </c:pt>
                <c:pt idx="19">
                  <c:v>154.37970171503349</c:v>
                </c:pt>
                <c:pt idx="20">
                  <c:v>157.35805387938973</c:v>
                </c:pt>
                <c:pt idx="21">
                  <c:v>160.33640604374577</c:v>
                </c:pt>
                <c:pt idx="22">
                  <c:v>163.31475820810186</c:v>
                </c:pt>
                <c:pt idx="23">
                  <c:v>166.29311037245799</c:v>
                </c:pt>
                <c:pt idx="24">
                  <c:v>169.27146253681417</c:v>
                </c:pt>
                <c:pt idx="25">
                  <c:v>172.24981470117024</c:v>
                </c:pt>
                <c:pt idx="26">
                  <c:v>175.22816686552642</c:v>
                </c:pt>
              </c:numCache>
            </c:numRef>
          </c:val>
          <c:smooth val="0"/>
          <c:extLst>
            <c:ext xmlns:c16="http://schemas.microsoft.com/office/drawing/2014/chart" uri="{C3380CC4-5D6E-409C-BE32-E72D297353CC}">
              <c16:uniqueId val="{00000005-C140-45F3-91DB-DD80CC4DF822}"/>
            </c:ext>
          </c:extLst>
        </c:ser>
        <c:ser>
          <c:idx val="6"/>
          <c:order val="6"/>
          <c:tx>
            <c:strRef>
              <c:f>'GDI 2030'!$H$2</c:f>
              <c:strCache>
                <c:ptCount val="1"/>
                <c:pt idx="0">
                  <c:v>Reddito&amp; Ricchezza</c:v>
                </c:pt>
              </c:strCache>
            </c:strRef>
          </c:tx>
          <c:spPr>
            <a:ln w="19050">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2030'!$H$3:$H$29</c:f>
              <c:numCache>
                <c:formatCode>0</c:formatCode>
                <c:ptCount val="27"/>
                <c:pt idx="0">
                  <c:v>100</c:v>
                </c:pt>
                <c:pt idx="1">
                  <c:v>100.2339796618398</c:v>
                </c:pt>
                <c:pt idx="2">
                  <c:v>114.71757629061227</c:v>
                </c:pt>
                <c:pt idx="3">
                  <c:v>114.74237491782344</c:v>
                </c:pt>
                <c:pt idx="4">
                  <c:v>165.36012928877457</c:v>
                </c:pt>
                <c:pt idx="5">
                  <c:v>164.05616577508869</c:v>
                </c:pt>
                <c:pt idx="6">
                  <c:v>160.88938366682248</c:v>
                </c:pt>
                <c:pt idx="7">
                  <c:v>175.12581246820434</c:v>
                </c:pt>
                <c:pt idx="8">
                  <c:v>212.60707106173757</c:v>
                </c:pt>
                <c:pt idx="9">
                  <c:v>213.0079413552763</c:v>
                </c:pt>
                <c:pt idx="10">
                  <c:v>259.83952029175299</c:v>
                </c:pt>
                <c:pt idx="11">
                  <c:v>252.43043563570455</c:v>
                </c:pt>
                <c:pt idx="12">
                  <c:v>267.52369074502008</c:v>
                </c:pt>
                <c:pt idx="13">
                  <c:v>341.96650448374595</c:v>
                </c:pt>
                <c:pt idx="14">
                  <c:v>360.2293431660176</c:v>
                </c:pt>
                <c:pt idx="15">
                  <c:v>378.49218184828931</c:v>
                </c:pt>
                <c:pt idx="16">
                  <c:v>396.75502053056084</c:v>
                </c:pt>
                <c:pt idx="17">
                  <c:v>429.42343779707966</c:v>
                </c:pt>
                <c:pt idx="18">
                  <c:v>448.32019319394254</c:v>
                </c:pt>
                <c:pt idx="19">
                  <c:v>467.21694859080543</c:v>
                </c:pt>
                <c:pt idx="20">
                  <c:v>486.1137039876682</c:v>
                </c:pt>
                <c:pt idx="21">
                  <c:v>505.01045938453132</c:v>
                </c:pt>
                <c:pt idx="22">
                  <c:v>594.20786341020732</c:v>
                </c:pt>
                <c:pt idx="23">
                  <c:v>615.64028566543539</c:v>
                </c:pt>
                <c:pt idx="24">
                  <c:v>637.07270792066333</c:v>
                </c:pt>
                <c:pt idx="25">
                  <c:v>658.50513017589128</c:v>
                </c:pt>
                <c:pt idx="26">
                  <c:v>679.93755243111912</c:v>
                </c:pt>
              </c:numCache>
            </c:numRef>
          </c:val>
          <c:smooth val="0"/>
          <c:extLst>
            <c:ext xmlns:c16="http://schemas.microsoft.com/office/drawing/2014/chart" uri="{C3380CC4-5D6E-409C-BE32-E72D297353CC}">
              <c16:uniqueId val="{00000006-C140-45F3-91DB-DD80CC4DF822}"/>
            </c:ext>
          </c:extLst>
        </c:ser>
        <c:ser>
          <c:idx val="7"/>
          <c:order val="7"/>
          <c:tx>
            <c:strRef>
              <c:f>'GDI 2030'!$I$2</c:f>
              <c:strCache>
                <c:ptCount val="1"/>
                <c:pt idx="0">
                  <c:v>Ambiente</c:v>
                </c:pt>
              </c:strCache>
            </c:strRef>
          </c:tx>
          <c:spPr>
            <a:ln w="19050">
              <a:solidFill>
                <a:srgbClr val="007033"/>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2030'!$I$3:$I$29</c:f>
              <c:numCache>
                <c:formatCode>0.0</c:formatCode>
                <c:ptCount val="27"/>
                <c:pt idx="0">
                  <c:v>100</c:v>
                </c:pt>
                <c:pt idx="1">
                  <c:v>100.0853858928531</c:v>
                </c:pt>
                <c:pt idx="2">
                  <c:v>99.428041504200138</c:v>
                </c:pt>
                <c:pt idx="3">
                  <c:v>98.944403736948146</c:v>
                </c:pt>
                <c:pt idx="4">
                  <c:v>97.933917938392057</c:v>
                </c:pt>
                <c:pt idx="5">
                  <c:v>93.809391371311079</c:v>
                </c:pt>
                <c:pt idx="6">
                  <c:v>94.936818519022736</c:v>
                </c:pt>
                <c:pt idx="7">
                  <c:v>94.071766049967707</c:v>
                </c:pt>
                <c:pt idx="8">
                  <c:v>92.064783162503971</c:v>
                </c:pt>
                <c:pt idx="9">
                  <c:v>91.57985311193292</c:v>
                </c:pt>
                <c:pt idx="10">
                  <c:v>90.528512489278768</c:v>
                </c:pt>
                <c:pt idx="11">
                  <c:v>89.413477555395048</c:v>
                </c:pt>
                <c:pt idx="12">
                  <c:v>88.578016503215792</c:v>
                </c:pt>
                <c:pt idx="13">
                  <c:v>91.741311988611756</c:v>
                </c:pt>
                <c:pt idx="14">
                  <c:v>92.797120488048279</c:v>
                </c:pt>
                <c:pt idx="15">
                  <c:v>93.800440222244191</c:v>
                </c:pt>
                <c:pt idx="16">
                  <c:v>94.751271191199493</c:v>
                </c:pt>
                <c:pt idx="17">
                  <c:v>97.728952132204768</c:v>
                </c:pt>
                <c:pt idx="18">
                  <c:v>102.65475099249304</c:v>
                </c:pt>
                <c:pt idx="19">
                  <c:v>113.50363540304765</c:v>
                </c:pt>
                <c:pt idx="20">
                  <c:v>120.03637464682242</c:v>
                </c:pt>
                <c:pt idx="21">
                  <c:v>126.35915875853317</c:v>
                </c:pt>
                <c:pt idx="22">
                  <c:v>132.47198773322395</c:v>
                </c:pt>
                <c:pt idx="23">
                  <c:v>153.74984618440473</c:v>
                </c:pt>
                <c:pt idx="24">
                  <c:v>189.56286875242895</c:v>
                </c:pt>
                <c:pt idx="25">
                  <c:v>224.32611567897263</c:v>
                </c:pt>
                <c:pt idx="26">
                  <c:v>276.47098600625498</c:v>
                </c:pt>
              </c:numCache>
            </c:numRef>
          </c:val>
          <c:smooth val="0"/>
          <c:extLst>
            <c:ext xmlns:c16="http://schemas.microsoft.com/office/drawing/2014/chart" uri="{C3380CC4-5D6E-409C-BE32-E72D297353CC}">
              <c16:uniqueId val="{00000007-C140-45F3-91DB-DD80CC4DF822}"/>
            </c:ext>
          </c:extLst>
        </c:ser>
        <c:ser>
          <c:idx val="8"/>
          <c:order val="8"/>
          <c:tx>
            <c:strRef>
              <c:f>'GDI 2030'!$J$2</c:f>
              <c:strCache>
                <c:ptCount val="1"/>
                <c:pt idx="0">
                  <c:v>Educazione</c:v>
                </c:pt>
              </c:strCache>
            </c:strRef>
          </c:tx>
          <c:spPr>
            <a:ln w="19050">
              <a:solidFill>
                <a:srgbClr val="ED4DE2"/>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2030'!$J$3:$J$29</c:f>
              <c:numCache>
                <c:formatCode>0</c:formatCode>
                <c:ptCount val="27"/>
                <c:pt idx="0">
                  <c:v>100</c:v>
                </c:pt>
                <c:pt idx="1">
                  <c:v>100.70729418479925</c:v>
                </c:pt>
                <c:pt idx="2">
                  <c:v>97.035990524302889</c:v>
                </c:pt>
                <c:pt idx="3">
                  <c:v>96.18856422730866</c:v>
                </c:pt>
                <c:pt idx="4">
                  <c:v>94.643067023657764</c:v>
                </c:pt>
                <c:pt idx="5">
                  <c:v>97.235377329479064</c:v>
                </c:pt>
                <c:pt idx="6">
                  <c:v>96.162580093510158</c:v>
                </c:pt>
                <c:pt idx="7">
                  <c:v>93.100521693790398</c:v>
                </c:pt>
                <c:pt idx="8">
                  <c:v>92.978379719812423</c:v>
                </c:pt>
                <c:pt idx="9">
                  <c:v>95.226473761455765</c:v>
                </c:pt>
                <c:pt idx="10">
                  <c:v>91.437032315616008</c:v>
                </c:pt>
                <c:pt idx="11">
                  <c:v>90.772465674471533</c:v>
                </c:pt>
                <c:pt idx="12">
                  <c:v>90.472012041749352</c:v>
                </c:pt>
                <c:pt idx="13">
                  <c:v>95.984395779665249</c:v>
                </c:pt>
                <c:pt idx="14">
                  <c:v>95.51949096876946</c:v>
                </c:pt>
                <c:pt idx="15">
                  <c:v>94.872108195276184</c:v>
                </c:pt>
                <c:pt idx="16">
                  <c:v>94.221657544754834</c:v>
                </c:pt>
                <c:pt idx="17">
                  <c:v>95.300882332338887</c:v>
                </c:pt>
                <c:pt idx="18">
                  <c:v>95.315918114618398</c:v>
                </c:pt>
                <c:pt idx="19">
                  <c:v>95.315614511757531</c:v>
                </c:pt>
                <c:pt idx="20">
                  <c:v>95.299971523756369</c:v>
                </c:pt>
                <c:pt idx="21">
                  <c:v>95.268989150614942</c:v>
                </c:pt>
                <c:pt idx="22">
                  <c:v>96.050690587049161</c:v>
                </c:pt>
                <c:pt idx="23">
                  <c:v>96.801713253202678</c:v>
                </c:pt>
                <c:pt idx="24">
                  <c:v>97.522057149075636</c:v>
                </c:pt>
                <c:pt idx="25">
                  <c:v>99.016736391673405</c:v>
                </c:pt>
                <c:pt idx="26">
                  <c:v>100.94380413351146</c:v>
                </c:pt>
              </c:numCache>
            </c:numRef>
          </c:val>
          <c:smooth val="0"/>
          <c:extLst>
            <c:ext xmlns:c16="http://schemas.microsoft.com/office/drawing/2014/chart" uri="{C3380CC4-5D6E-409C-BE32-E72D297353CC}">
              <c16:uniqueId val="{00000008-C140-45F3-91DB-DD80CC4DF822}"/>
            </c:ext>
          </c:extLst>
        </c:ser>
        <c:ser>
          <c:idx val="9"/>
          <c:order val="9"/>
          <c:tx>
            <c:strRef>
              <c:f>'GDI 2030'!$K$2</c:f>
              <c:strCache>
                <c:ptCount val="1"/>
                <c:pt idx="0">
                  <c:v>Credit Crunch</c:v>
                </c:pt>
              </c:strCache>
            </c:strRef>
          </c:tx>
          <c:spPr>
            <a:ln w="19050">
              <a:solidFill>
                <a:srgbClr val="FFC000"/>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2030'!$K$3:$K$29</c:f>
              <c:numCache>
                <c:formatCode>0</c:formatCode>
                <c:ptCount val="27"/>
                <c:pt idx="0">
                  <c:v>100</c:v>
                </c:pt>
                <c:pt idx="1">
                  <c:v>106.47164166178999</c:v>
                </c:pt>
                <c:pt idx="2">
                  <c:v>112.42143804476493</c:v>
                </c:pt>
                <c:pt idx="3">
                  <c:v>115.06044438441278</c:v>
                </c:pt>
                <c:pt idx="4">
                  <c:v>116.91554795154443</c:v>
                </c:pt>
                <c:pt idx="5">
                  <c:v>120.42038442232655</c:v>
                </c:pt>
                <c:pt idx="6">
                  <c:v>122.90409264506661</c:v>
                </c:pt>
                <c:pt idx="7">
                  <c:v>122.00000405816991</c:v>
                </c:pt>
                <c:pt idx="8">
                  <c:v>124.3061965186636</c:v>
                </c:pt>
                <c:pt idx="9">
                  <c:v>126.89358118504697</c:v>
                </c:pt>
                <c:pt idx="10">
                  <c:v>142.97721899048017</c:v>
                </c:pt>
                <c:pt idx="11">
                  <c:v>170.53690099602403</c:v>
                </c:pt>
                <c:pt idx="12">
                  <c:v>170.70613309660411</c:v>
                </c:pt>
                <c:pt idx="13">
                  <c:v>174.96014597447822</c:v>
                </c:pt>
                <c:pt idx="14">
                  <c:v>193.31016346855773</c:v>
                </c:pt>
                <c:pt idx="15">
                  <c:v>199.07979322336766</c:v>
                </c:pt>
                <c:pt idx="16">
                  <c:v>204.84942297817767</c:v>
                </c:pt>
                <c:pt idx="17">
                  <c:v>216.2289048360351</c:v>
                </c:pt>
                <c:pt idx="18">
                  <c:v>222.14295884268006</c:v>
                </c:pt>
                <c:pt idx="19">
                  <c:v>228.05701284932482</c:v>
                </c:pt>
                <c:pt idx="20">
                  <c:v>233.97106685596975</c:v>
                </c:pt>
                <c:pt idx="21">
                  <c:v>239.88512086261463</c:v>
                </c:pt>
                <c:pt idx="22">
                  <c:v>271.12706831814774</c:v>
                </c:pt>
                <c:pt idx="23">
                  <c:v>277.61881933213226</c:v>
                </c:pt>
                <c:pt idx="24">
                  <c:v>284.11057034611684</c:v>
                </c:pt>
                <c:pt idx="25">
                  <c:v>290.60232136010143</c:v>
                </c:pt>
                <c:pt idx="26">
                  <c:v>297.09407237408584</c:v>
                </c:pt>
              </c:numCache>
            </c:numRef>
          </c:val>
          <c:smooth val="0"/>
          <c:extLst>
            <c:ext xmlns:c16="http://schemas.microsoft.com/office/drawing/2014/chart" uri="{C3380CC4-5D6E-409C-BE32-E72D297353CC}">
              <c16:uniqueId val="{00000009-C140-45F3-91DB-DD80CC4DF822}"/>
            </c:ext>
          </c:extLst>
        </c:ser>
        <c:ser>
          <c:idx val="10"/>
          <c:order val="10"/>
          <c:tx>
            <c:strRef>
              <c:f>'GDI 2030'!$L$2</c:f>
              <c:strCache>
                <c:ptCount val="1"/>
                <c:pt idx="0">
                  <c:v>Digital Divide</c:v>
                </c:pt>
              </c:strCache>
            </c:strRef>
          </c:tx>
          <c:spPr>
            <a:ln w="19050">
              <a:solidFill>
                <a:srgbClr val="18F4F4"/>
              </a:solidFill>
              <a:prstDash val="lgDashDot"/>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2030'!$L$3:$L$29</c:f>
              <c:numCache>
                <c:formatCode>0</c:formatCode>
                <c:ptCount val="27"/>
                <c:pt idx="0">
                  <c:v>100</c:v>
                </c:pt>
                <c:pt idx="1">
                  <c:v>101.34661233100023</c:v>
                </c:pt>
                <c:pt idx="2">
                  <c:v>98.040268413733585</c:v>
                </c:pt>
                <c:pt idx="3">
                  <c:v>101.27947279665425</c:v>
                </c:pt>
                <c:pt idx="4">
                  <c:v>106.38263098706211</c:v>
                </c:pt>
                <c:pt idx="5">
                  <c:v>104.19988145903147</c:v>
                </c:pt>
                <c:pt idx="6">
                  <c:v>119.28288278032778</c:v>
                </c:pt>
                <c:pt idx="7">
                  <c:v>109.44929895353191</c:v>
                </c:pt>
                <c:pt idx="8">
                  <c:v>118.35026706309451</c:v>
                </c:pt>
                <c:pt idx="9">
                  <c:v>110.00392720900057</c:v>
                </c:pt>
                <c:pt idx="10">
                  <c:v>104.39933314288236</c:v>
                </c:pt>
                <c:pt idx="11">
                  <c:v>101.17813086268393</c:v>
                </c:pt>
                <c:pt idx="12">
                  <c:v>111.47340386922535</c:v>
                </c:pt>
                <c:pt idx="13">
                  <c:v>110.20423489445552</c:v>
                </c:pt>
                <c:pt idx="14">
                  <c:v>111.1774271847505</c:v>
                </c:pt>
                <c:pt idx="15">
                  <c:v>112.10386617671078</c:v>
                </c:pt>
                <c:pt idx="16">
                  <c:v>113.03250710624324</c:v>
                </c:pt>
                <c:pt idx="17">
                  <c:v>113.7505171543304</c:v>
                </c:pt>
                <c:pt idx="18">
                  <c:v>114.9158131085083</c:v>
                </c:pt>
                <c:pt idx="19">
                  <c:v>116.0921187505474</c:v>
                </c:pt>
                <c:pt idx="20">
                  <c:v>117.27943408044759</c:v>
                </c:pt>
                <c:pt idx="21">
                  <c:v>118.47775909820898</c:v>
                </c:pt>
                <c:pt idx="22">
                  <c:v>117.06374070641675</c:v>
                </c:pt>
                <c:pt idx="23">
                  <c:v>118.60301913183112</c:v>
                </c:pt>
                <c:pt idx="24">
                  <c:v>120.16431693296779</c:v>
                </c:pt>
                <c:pt idx="25">
                  <c:v>122.05846841652802</c:v>
                </c:pt>
                <c:pt idx="26">
                  <c:v>124.17545245405073</c:v>
                </c:pt>
              </c:numCache>
            </c:numRef>
          </c:val>
          <c:smooth val="0"/>
          <c:extLst>
            <c:ext xmlns:c16="http://schemas.microsoft.com/office/drawing/2014/chart" uri="{C3380CC4-5D6E-409C-BE32-E72D297353CC}">
              <c16:uniqueId val="{0000000A-C140-45F3-91DB-DD80CC4DF822}"/>
            </c:ext>
          </c:extLst>
        </c:ser>
        <c:ser>
          <c:idx val="11"/>
          <c:order val="11"/>
          <c:tx>
            <c:strRef>
              <c:f>'GDI 2030'!$M$2</c:f>
              <c:strCache>
                <c:ptCount val="1"/>
                <c:pt idx="0">
                  <c:v>Legalità</c:v>
                </c:pt>
              </c:strCache>
            </c:strRef>
          </c:tx>
          <c:spPr>
            <a:ln w="19050">
              <a:solidFill>
                <a:srgbClr val="FF0000"/>
              </a:solidFill>
              <a:prstDash val="sysDash"/>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2030'!$M$3:$M$29</c:f>
              <c:numCache>
                <c:formatCode>0.0</c:formatCode>
                <c:ptCount val="27"/>
                <c:pt idx="0">
                  <c:v>100</c:v>
                </c:pt>
                <c:pt idx="1">
                  <c:v>97.454545454545467</c:v>
                </c:pt>
                <c:pt idx="2">
                  <c:v>99.443413729128011</c:v>
                </c:pt>
                <c:pt idx="3">
                  <c:v>90.909090909090907</c:v>
                </c:pt>
                <c:pt idx="4">
                  <c:v>98.484848484848484</c:v>
                </c:pt>
                <c:pt idx="5">
                  <c:v>108.24524312896406</c:v>
                </c:pt>
                <c:pt idx="6">
                  <c:v>117.48251748251748</c:v>
                </c:pt>
                <c:pt idx="7">
                  <c:v>117.48251748251748</c:v>
                </c:pt>
                <c:pt idx="8">
                  <c:v>110.82251082251082</c:v>
                </c:pt>
                <c:pt idx="9">
                  <c:v>106.55391120507399</c:v>
                </c:pt>
                <c:pt idx="10">
                  <c:v>108.24524312896406</c:v>
                </c:pt>
                <c:pt idx="11">
                  <c:v>107.43801652892562</c:v>
                </c:pt>
                <c:pt idx="12">
                  <c:v>114.17951829036097</c:v>
                </c:pt>
                <c:pt idx="13">
                  <c:v>115.55890753558205</c:v>
                </c:pt>
                <c:pt idx="14">
                  <c:v>116.9382967808031</c:v>
                </c:pt>
                <c:pt idx="15">
                  <c:v>118.31768602602418</c:v>
                </c:pt>
                <c:pt idx="16">
                  <c:v>119.6970752712452</c:v>
                </c:pt>
                <c:pt idx="17">
                  <c:v>121.07646451646632</c:v>
                </c:pt>
                <c:pt idx="18">
                  <c:v>122.45585376168735</c:v>
                </c:pt>
                <c:pt idx="19">
                  <c:v>123.8352430069084</c:v>
                </c:pt>
                <c:pt idx="20">
                  <c:v>125.21463225212948</c:v>
                </c:pt>
                <c:pt idx="21">
                  <c:v>126.59402149735052</c:v>
                </c:pt>
                <c:pt idx="22">
                  <c:v>127.97341074257163</c:v>
                </c:pt>
                <c:pt idx="23">
                  <c:v>129.35279998779265</c:v>
                </c:pt>
                <c:pt idx="24">
                  <c:v>130.73218923301377</c:v>
                </c:pt>
                <c:pt idx="25">
                  <c:v>132.1115784782348</c:v>
                </c:pt>
                <c:pt idx="26">
                  <c:v>133.49096772345587</c:v>
                </c:pt>
              </c:numCache>
            </c:numRef>
          </c:val>
          <c:smooth val="0"/>
          <c:extLst>
            <c:ext xmlns:c16="http://schemas.microsoft.com/office/drawing/2014/chart" uri="{C3380CC4-5D6E-409C-BE32-E72D297353CC}">
              <c16:uniqueId val="{0000000B-C140-45F3-91DB-DD80CC4DF822}"/>
            </c:ext>
          </c:extLst>
        </c:ser>
        <c:ser>
          <c:idx val="12"/>
          <c:order val="12"/>
          <c:tx>
            <c:v>GDI</c:v>
          </c:tx>
          <c:spPr>
            <a:ln w="38100">
              <a:solidFill>
                <a:sysClr val="windowText" lastClr="000000"/>
              </a:solidFill>
            </a:ln>
          </c:spPr>
          <c:marker>
            <c:symbol val="none"/>
          </c:marker>
          <c:cat>
            <c:numRef>
              <c:f>'GDI 2030'!$A$3:$A$29</c:f>
              <c:numCache>
                <c:formatCode>General</c:formatCode>
                <c:ptCount val="27"/>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pt idx="23">
                  <c:v>2027</c:v>
                </c:pt>
                <c:pt idx="24">
                  <c:v>2028</c:v>
                </c:pt>
                <c:pt idx="25">
                  <c:v>2029</c:v>
                </c:pt>
                <c:pt idx="26">
                  <c:v>2030</c:v>
                </c:pt>
              </c:numCache>
            </c:numRef>
          </c:cat>
          <c:val>
            <c:numRef>
              <c:f>'GDI 2030'!$N$3:$N$29</c:f>
              <c:numCache>
                <c:formatCode>0.0</c:formatCode>
                <c:ptCount val="27"/>
                <c:pt idx="0">
                  <c:v>100</c:v>
                </c:pt>
                <c:pt idx="1">
                  <c:v>102.78956145792665</c:v>
                </c:pt>
                <c:pt idx="2">
                  <c:v>104.66800875007307</c:v>
                </c:pt>
                <c:pt idx="3">
                  <c:v>104.39761024061102</c:v>
                </c:pt>
                <c:pt idx="4">
                  <c:v>110.62770708407817</c:v>
                </c:pt>
                <c:pt idx="5">
                  <c:v>116.95517917566262</c:v>
                </c:pt>
                <c:pt idx="6">
                  <c:v>120.98107888349848</c:v>
                </c:pt>
                <c:pt idx="7">
                  <c:v>125.48426764003489</c:v>
                </c:pt>
                <c:pt idx="8">
                  <c:v>133.82804090910165</c:v>
                </c:pt>
                <c:pt idx="9">
                  <c:v>156.46380493643804</c:v>
                </c:pt>
                <c:pt idx="10">
                  <c:v>159.98728661137773</c:v>
                </c:pt>
                <c:pt idx="11">
                  <c:v>160.64699985620192</c:v>
                </c:pt>
                <c:pt idx="12">
                  <c:v>168.14127418848039</c:v>
                </c:pt>
                <c:pt idx="13">
                  <c:v>182.19908577684885</c:v>
                </c:pt>
                <c:pt idx="14">
                  <c:v>190.45358430128996</c:v>
                </c:pt>
                <c:pt idx="15">
                  <c:v>197.63223171672118</c:v>
                </c:pt>
                <c:pt idx="16">
                  <c:v>204.80334961413953</c:v>
                </c:pt>
                <c:pt idx="17">
                  <c:v>214.36172709119958</c:v>
                </c:pt>
                <c:pt idx="18">
                  <c:v>222.01830420709203</c:v>
                </c:pt>
                <c:pt idx="19">
                  <c:v>230.16524706494192</c:v>
                </c:pt>
                <c:pt idx="20">
                  <c:v>237.95067503438986</c:v>
                </c:pt>
                <c:pt idx="21">
                  <c:v>245.71695289542882</c:v>
                </c:pt>
                <c:pt idx="22">
                  <c:v>263.311896880738</c:v>
                </c:pt>
                <c:pt idx="23">
                  <c:v>272.73327708730852</c:v>
                </c:pt>
                <c:pt idx="24">
                  <c:v>283.36438915981461</c:v>
                </c:pt>
                <c:pt idx="25">
                  <c:v>293.99959485702368</c:v>
                </c:pt>
                <c:pt idx="26">
                  <c:v>306.13727791196015</c:v>
                </c:pt>
              </c:numCache>
            </c:numRef>
          </c:val>
          <c:smooth val="0"/>
          <c:extLst>
            <c:ext xmlns:c16="http://schemas.microsoft.com/office/drawing/2014/chart" uri="{C3380CC4-5D6E-409C-BE32-E72D297353CC}">
              <c16:uniqueId val="{0000000C-C140-45F3-91DB-DD80CC4DF822}"/>
            </c:ext>
          </c:extLst>
        </c:ser>
        <c:dLbls>
          <c:showLegendKey val="0"/>
          <c:showVal val="0"/>
          <c:showCatName val="0"/>
          <c:showSerName val="0"/>
          <c:showPercent val="0"/>
          <c:showBubbleSize val="0"/>
        </c:dLbls>
        <c:smooth val="0"/>
        <c:axId val="39813632"/>
        <c:axId val="33112064"/>
      </c:lineChart>
      <c:catAx>
        <c:axId val="39813632"/>
        <c:scaling>
          <c:orientation val="minMax"/>
        </c:scaling>
        <c:delete val="0"/>
        <c:axPos val="b"/>
        <c:numFmt formatCode="General" sourceLinked="1"/>
        <c:majorTickMark val="none"/>
        <c:minorTickMark val="none"/>
        <c:tickLblPos val="nextTo"/>
        <c:txPr>
          <a:bodyPr/>
          <a:lstStyle/>
          <a:p>
            <a:pPr>
              <a:defRPr sz="900"/>
            </a:pPr>
            <a:endParaRPr lang="it-IT"/>
          </a:p>
        </c:txPr>
        <c:crossAx val="33112064"/>
        <c:crosses val="autoZero"/>
        <c:auto val="1"/>
        <c:lblAlgn val="ctr"/>
        <c:lblOffset val="100"/>
        <c:noMultiLvlLbl val="0"/>
      </c:catAx>
      <c:valAx>
        <c:axId val="33112064"/>
        <c:scaling>
          <c:orientation val="minMax"/>
        </c:scaling>
        <c:delete val="0"/>
        <c:axPos val="l"/>
        <c:majorGridlines/>
        <c:numFmt formatCode="0" sourceLinked="1"/>
        <c:majorTickMark val="none"/>
        <c:minorTickMark val="none"/>
        <c:tickLblPos val="nextTo"/>
        <c:txPr>
          <a:bodyPr/>
          <a:lstStyle/>
          <a:p>
            <a:pPr>
              <a:defRPr sz="900"/>
            </a:pPr>
            <a:endParaRPr lang="it-IT"/>
          </a:p>
        </c:txPr>
        <c:crossAx val="39813632"/>
        <c:crosses val="autoZero"/>
        <c:crossBetween val="between"/>
      </c:valAx>
    </c:plotArea>
    <c:legend>
      <c:legendPos val="r"/>
      <c:layout>
        <c:manualLayout>
          <c:xMode val="edge"/>
          <c:yMode val="edge"/>
          <c:x val="0.76155864197530865"/>
          <c:y val="2.1462172801677795E-2"/>
          <c:w val="0.23226851851851851"/>
          <c:h val="0.95426962173574992"/>
        </c:manualLayout>
      </c:layout>
      <c:overlay val="0"/>
      <c:txPr>
        <a:bodyPr/>
        <a:lstStyle/>
        <a:p>
          <a:pPr>
            <a:defRPr sz="1100"/>
          </a:pPr>
          <a:endParaRPr lang="it-IT"/>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4EF9D-70F5-4CE1-99E3-7CA990AFDAF4}" type="datetimeFigureOut">
              <a:rPr lang="it-IT" smtClean="0"/>
              <a:t>09/11/2017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A226DA-2F9C-4C75-A63F-FC9E329A40D5}" type="slidenum">
              <a:rPr lang="it-IT" smtClean="0"/>
              <a:t>‹N›</a:t>
            </a:fld>
            <a:endParaRPr lang="it-IT"/>
          </a:p>
        </p:txBody>
      </p:sp>
    </p:spTree>
    <p:extLst>
      <p:ext uri="{BB962C8B-B14F-4D97-AF65-F5344CB8AC3E}">
        <p14:creationId xmlns:p14="http://schemas.microsoft.com/office/powerpoint/2010/main" val="734137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AD0C1-47F7-4F1B-A60C-352BAA58FA8F}" type="datetimeFigureOut">
              <a:rPr lang="it-IT" smtClean="0"/>
              <a:t>09/11/2017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3FEB1-71A8-412D-8EB3-A9DB85D4B6CC}" type="slidenum">
              <a:rPr lang="it-IT" smtClean="0"/>
              <a:t>‹N›</a:t>
            </a:fld>
            <a:endParaRPr lang="it-IT"/>
          </a:p>
        </p:txBody>
      </p:sp>
    </p:spTree>
    <p:extLst>
      <p:ext uri="{BB962C8B-B14F-4D97-AF65-F5344CB8AC3E}">
        <p14:creationId xmlns:p14="http://schemas.microsoft.com/office/powerpoint/2010/main" val="2168063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553FEB1-71A8-412D-8EB3-A9DB85D4B6CC}" type="slidenum">
              <a:rPr lang="it-IT" smtClean="0"/>
              <a:t>1</a:t>
            </a:fld>
            <a:endParaRPr lang="it-IT"/>
          </a:p>
        </p:txBody>
      </p:sp>
    </p:spTree>
    <p:extLst>
      <p:ext uri="{BB962C8B-B14F-4D97-AF65-F5344CB8AC3E}">
        <p14:creationId xmlns:p14="http://schemas.microsoft.com/office/powerpoint/2010/main" val="44791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553FEB1-71A8-412D-8EB3-A9DB85D4B6CC}" type="slidenum">
              <a:rPr lang="it-IT" smtClean="0"/>
              <a:t>8</a:t>
            </a:fld>
            <a:endParaRPr lang="it-IT"/>
          </a:p>
        </p:txBody>
      </p:sp>
    </p:spTree>
    <p:extLst>
      <p:ext uri="{BB962C8B-B14F-4D97-AF65-F5344CB8AC3E}">
        <p14:creationId xmlns:p14="http://schemas.microsoft.com/office/powerpoint/2010/main" val="193845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7C3F878-F5E8-489B-AC8A-64F2A7E22C28}" type="datetimeFigureOut">
              <a:rPr lang="en-US" smtClean="0"/>
              <a:pPr/>
              <a:t>11/9/2017</a:t>
            </a:fld>
            <a:endParaRPr lang="en-US"/>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651FC063-5EA9-49AF-AFAF-D68C9E82B23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B7C3F878-F5E8-489B-AC8A-64F2A7E22C28}" type="datetimeFigureOut">
              <a:rPr lang="en-US" smtClean="0"/>
              <a:pPr/>
              <a:t>11/9/2017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B7C3F878-F5E8-489B-AC8A-64F2A7E22C28}" type="datetimeFigureOut">
              <a:rPr lang="en-US" smtClean="0"/>
              <a:pPr/>
              <a:t>11/9/2017</a:t>
            </a:fld>
            <a:endParaRPr lang="en-US" dirty="0"/>
          </a:p>
        </p:txBody>
      </p:sp>
      <p:sp>
        <p:nvSpPr>
          <p:cNvPr id="5" name="Segnaposto piè di pagina 4"/>
          <p:cNvSpPr>
            <a:spLocks noGrp="1"/>
          </p:cNvSpPr>
          <p:nvPr>
            <p:ph type="ftr" sz="quarter" idx="11"/>
          </p:nvPr>
        </p:nvSpPr>
        <p:spPr>
          <a:xfrm>
            <a:off x="457201" y="6248207"/>
            <a:ext cx="5573483" cy="365125"/>
          </a:xfrm>
        </p:spPr>
        <p:txBody>
          <a:bodyPr/>
          <a:lstStyle/>
          <a:p>
            <a:endParaRPr lang="en-US" dirty="0"/>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651FC063-5EA9-49AF-AFAF-D68C9E82B23B}"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B7C3F878-F5E8-489B-AC8A-64F2A7E22C28}" type="datetimeFigureOut">
              <a:rPr lang="en-US" smtClean="0"/>
              <a:pPr/>
              <a:t>11/9/2017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651FC063-5EA9-49AF-AFAF-D68C9E82B23B}" type="slidenum">
              <a:rPr lang="en-US" smtClean="0"/>
              <a:pPr/>
              <a:t>‹N›</a:t>
            </a:fld>
            <a:endParaRPr lang="en-US"/>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B7C3F878-F5E8-489B-AC8A-64F2A7E22C28}" type="datetimeFigureOut">
              <a:rPr lang="en-US" smtClean="0"/>
              <a:pPr/>
              <a:t>11/9/2017</a:t>
            </a:fld>
            <a:endParaRPr lang="en-US"/>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51FC063-5EA9-49AF-AFAF-D68C9E82B23B}" type="slidenum">
              <a:rPr lang="en-US" smtClean="0"/>
              <a:pPr/>
              <a:t>‹N›</a:t>
            </a:fld>
            <a:endParaRPr lang="en-US"/>
          </a:p>
        </p:txBody>
      </p:sp>
      <p:sp>
        <p:nvSpPr>
          <p:cNvPr id="14" name="Segnaposto piè di pagina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8" name="Segnaposto data 7"/>
          <p:cNvSpPr>
            <a:spLocks noGrp="1"/>
          </p:cNvSpPr>
          <p:nvPr>
            <p:ph type="dt" sz="half" idx="15"/>
          </p:nvPr>
        </p:nvSpPr>
        <p:spPr/>
        <p:txBody>
          <a:bodyPr rtlCol="0"/>
          <a:lstStyle/>
          <a:p>
            <a:fld id="{B7C3F878-F5E8-489B-AC8A-64F2A7E22C28}" type="datetimeFigureOut">
              <a:rPr lang="en-US" smtClean="0"/>
              <a:pPr/>
              <a:t>11/9/2017</a:t>
            </a:fld>
            <a:endParaRPr lang="en-US"/>
          </a:p>
        </p:txBody>
      </p:sp>
      <p:sp>
        <p:nvSpPr>
          <p:cNvPr id="10" name="Segnaposto numero diapositiva 9"/>
          <p:cNvSpPr>
            <a:spLocks noGrp="1"/>
          </p:cNvSpPr>
          <p:nvPr>
            <p:ph type="sldNum" sz="quarter" idx="16"/>
          </p:nvPr>
        </p:nvSpPr>
        <p:spPr/>
        <p:txBody>
          <a:bodyPr rtlCol="0"/>
          <a:lstStyle/>
          <a:p>
            <a:fld id="{651FC063-5EA9-49AF-AFAF-D68C9E82B23B}" type="slidenum">
              <a:rPr lang="en-US" smtClean="0"/>
              <a:pPr/>
              <a:t>‹N›</a:t>
            </a:fld>
            <a:endParaRPr lang="en-US"/>
          </a:p>
        </p:txBody>
      </p:sp>
      <p:sp>
        <p:nvSpPr>
          <p:cNvPr id="12" name="Segnaposto piè di pagina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5"/>
          </p:nvPr>
        </p:nvSpPr>
        <p:spPr/>
        <p:txBody>
          <a:bodyPr rtlCol="0"/>
          <a:lstStyle/>
          <a:p>
            <a:fld id="{B7C3F878-F5E8-489B-AC8A-64F2A7E22C28}" type="datetimeFigureOut">
              <a:rPr lang="en-US" smtClean="0"/>
              <a:pPr/>
              <a:t>11/9/2017</a:t>
            </a:fld>
            <a:endParaRPr lang="en-US"/>
          </a:p>
        </p:txBody>
      </p:sp>
      <p:sp>
        <p:nvSpPr>
          <p:cNvPr id="12" name="Segnaposto numero diapositiva 11"/>
          <p:cNvSpPr>
            <a:spLocks noGrp="1"/>
          </p:cNvSpPr>
          <p:nvPr>
            <p:ph type="sldNum" sz="quarter" idx="16"/>
          </p:nvPr>
        </p:nvSpPr>
        <p:spPr/>
        <p:txBody>
          <a:bodyPr rtlCol="0"/>
          <a:lstStyle/>
          <a:p>
            <a:fld id="{651FC063-5EA9-49AF-AFAF-D68C9E82B23B}" type="slidenum">
              <a:rPr lang="en-US" smtClean="0"/>
              <a:pPr/>
              <a:t>‹N›</a:t>
            </a:fld>
            <a:endParaRPr lang="en-US"/>
          </a:p>
        </p:txBody>
      </p:sp>
      <p:sp>
        <p:nvSpPr>
          <p:cNvPr id="14" name="Segnaposto piè di pagina 13"/>
          <p:cNvSpPr>
            <a:spLocks noGrp="1"/>
          </p:cNvSpPr>
          <p:nvPr>
            <p:ph type="ftr" sz="quarter" idx="17"/>
          </p:nvPr>
        </p:nvSpPr>
        <p:spPr/>
        <p:txBody>
          <a:bodyPr rtlCol="0"/>
          <a:lstStyle/>
          <a:p>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B7C3F878-F5E8-489B-AC8A-64F2A7E22C28}" type="datetimeFigureOut">
              <a:rPr lang="en-US" smtClean="0"/>
              <a:pPr/>
              <a:t>11/9/2017</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651FC063-5EA9-49AF-AFAF-D68C9E82B23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7C3F878-F5E8-489B-AC8A-64F2A7E22C28}" type="datetimeFigureOut">
              <a:rPr lang="en-US" smtClean="0"/>
              <a:pPr/>
              <a:t>11/9/2017</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651FC063-5EA9-49AF-AFAF-D68C9E82B23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B7C3F878-F5E8-489B-AC8A-64F2A7E22C28}" type="datetimeFigureOut">
              <a:rPr lang="en-US" smtClean="0"/>
              <a:pPr/>
              <a:t>11/9/2017</a:t>
            </a:fld>
            <a:endParaRPr lang="en-US"/>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651FC063-5EA9-49AF-AFAF-D68C9E82B23B}" type="slidenum">
              <a:rPr lang="en-US" smtClean="0"/>
              <a:pPr/>
              <a:t>‹N›</a:t>
            </a:fld>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B7C3F878-F5E8-489B-AC8A-64F2A7E22C28}" type="datetimeFigureOut">
              <a:rPr lang="en-US" smtClean="0"/>
              <a:pPr/>
              <a:t>11/9/2017</a:t>
            </a:fld>
            <a:endParaRPr lang="en-US"/>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651FC063-5EA9-49AF-AFAF-D68C9E82B23B}" type="slidenum">
              <a:rPr lang="en-US" smtClean="0"/>
              <a:pPr/>
              <a:t>‹N›</a:t>
            </a:fld>
            <a:endParaRPr lang="en-US"/>
          </a:p>
        </p:txBody>
      </p:sp>
      <p:sp>
        <p:nvSpPr>
          <p:cNvPr id="14" name="Segnaposto piè di pagina 13"/>
          <p:cNvSpPr>
            <a:spLocks noGrp="1"/>
          </p:cNvSpPr>
          <p:nvPr>
            <p:ph type="ftr" sz="quarter" idx="12"/>
          </p:nvPr>
        </p:nvSpPr>
        <p:spPr>
          <a:xfrm>
            <a:off x="1600200" y="6248206"/>
            <a:ext cx="4572000" cy="365125"/>
          </a:xfrm>
        </p:spPr>
        <p:txBody>
          <a:bodyPr rtlCol="0"/>
          <a:lstStyle/>
          <a:p>
            <a:endParaRPr lang="en-US" dirty="0"/>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7C3F878-F5E8-489B-AC8A-64F2A7E22C28}" type="datetimeFigureOut">
              <a:rPr lang="en-US" smtClean="0"/>
              <a:pPr/>
              <a:t>11/9/2017</a:t>
            </a:fld>
            <a:endParaRPr lang="en-US" dirty="0"/>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51FC063-5EA9-49AF-AFAF-D68C9E82B23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http://mediasrv.webmail.libero.it/MediaServer/Listener?action=view&amp;source_type=PSAccountAttachment&amp;source_param=Zm9sZGVyPWNhbnRpZXJpK2QlMjdldXJvcGErMjAxNyxhdHRfaWQ9MCxwc19pcD1tYWlsN2IuaW9sLmxvY2FsLGFjY291bnQ9RGVmYXVsdE1haWxBY2NvdW50LHVpZD05LGQ9bGliZXJvLml0LHBjdD1kNTQxMjA5NGQ3N2Q1MDEzLHU9YWxleC5jYXJsYW50b25pLHM9MTQ4NjY2MzU0NjI2Mw%3D%3D&amp;output_type=image&amp;output_param=ZGltPTEwMDAweDEwMDAw"/>
          <p:cNvPicPr>
            <a:picLocks noChangeAspect="1" noChangeArrowheads="1"/>
          </p:cNvPicPr>
          <p:nvPr/>
        </p:nvPicPr>
        <p:blipFill>
          <a:blip r:embed="rId3" cstate="print"/>
          <a:srcRect/>
          <a:stretch>
            <a:fillRect/>
          </a:stretch>
        </p:blipFill>
        <p:spPr bwMode="auto">
          <a:xfrm>
            <a:off x="6156176" y="5798272"/>
            <a:ext cx="2612554" cy="746254"/>
          </a:xfrm>
          <a:prstGeom prst="rect">
            <a:avLst/>
          </a:prstGeom>
          <a:noFill/>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302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sella di testo 6"/>
          <p:cNvSpPr txBox="1">
            <a:spLocks noChangeArrowheads="1"/>
          </p:cNvSpPr>
          <p:nvPr/>
        </p:nvSpPr>
        <p:spPr bwMode="auto">
          <a:xfrm>
            <a:off x="1331640" y="3330920"/>
            <a:ext cx="6971781" cy="1394224"/>
          </a:xfrm>
          <a:prstGeom prst="rect">
            <a:avLst/>
          </a:prstGeom>
          <a:solidFill>
            <a:schemeClr val="accent3">
              <a:lumMod val="75000"/>
            </a:schemeClr>
          </a:solidFill>
          <a:ln w="25400">
            <a:solidFill>
              <a:schemeClr val="tx1"/>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it-IT" altLang="it-IT" sz="3200" b="1" dirty="0">
                <a:solidFill>
                  <a:srgbClr val="FFFFFF"/>
                </a:solidFill>
                <a:latin typeface="Cambria" panose="02040503050406030204" pitchFamily="18" charset="0"/>
                <a:ea typeface="Calibri" panose="020F0502020204030204" pitchFamily="34" charset="0"/>
                <a:cs typeface="Times New Roman" panose="02020603050405020304" pitchFamily="18" charset="0"/>
              </a:rPr>
              <a:t>PROGETTO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3200" b="1" i="0" u="none" strike="noStrike" kern="1200" cap="none" spc="0" normalizeH="0" baseline="0" noProof="0" dirty="0">
                <a:ln>
                  <a:noFill/>
                </a:ln>
                <a:solidFill>
                  <a:schemeClr val="tx2"/>
                </a:solidFill>
                <a:effectLst/>
                <a:uLnTx/>
                <a:uFillTx/>
                <a:latin typeface="Cambria" panose="02040503050406030204" pitchFamily="18" charset="0"/>
                <a:ea typeface="Calibri" panose="020F0502020204030204" pitchFamily="34" charset="0"/>
                <a:cs typeface="Times New Roman" panose="02020603050405020304" pitchFamily="18" charset="0"/>
              </a:rPr>
              <a:t>«MILLENNIAL</a:t>
            </a:r>
            <a:r>
              <a:rPr kumimoji="0" lang="it-IT" altLang="it-IT" sz="3200" b="1" i="0" u="none" strike="noStrike" kern="1200" cap="none" spc="0" normalizeH="0" noProof="0" dirty="0">
                <a:ln>
                  <a:noFill/>
                </a:ln>
                <a:solidFill>
                  <a:schemeClr val="tx2"/>
                </a:solidFill>
                <a:effectLst/>
                <a:uLnTx/>
                <a:uFillTx/>
                <a:latin typeface="Cambria" panose="02040503050406030204" pitchFamily="18" charset="0"/>
                <a:ea typeface="Calibri" panose="020F0502020204030204" pitchFamily="34" charset="0"/>
                <a:cs typeface="Times New Roman" panose="02020603050405020304" pitchFamily="18" charset="0"/>
              </a:rPr>
              <a:t> LAB 2030</a:t>
            </a:r>
            <a:r>
              <a:rPr kumimoji="0" lang="it-IT" altLang="it-IT" sz="3600" b="1" i="0" u="none" strike="noStrike" kern="1200" cap="none" spc="0" normalizeH="0" noProof="0" dirty="0">
                <a:ln>
                  <a:noFill/>
                </a:ln>
                <a:solidFill>
                  <a:schemeClr val="tx2"/>
                </a:solidFill>
                <a:effectLst/>
                <a:uLnTx/>
                <a:uFillTx/>
                <a:latin typeface="Cambria" panose="02040503050406030204" pitchFamily="18" charset="0"/>
                <a:ea typeface="Calibri" panose="020F0502020204030204" pitchFamily="34"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altLang="it-IT" b="1" dirty="0">
              <a:solidFill>
                <a:schemeClr val="tx2"/>
              </a:solidFill>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altLang="it-IT" sz="3600" b="1" dirty="0">
              <a:solidFill>
                <a:srgbClr val="FFFFFF"/>
              </a:solidFill>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2400" b="1" i="0" u="none" strike="noStrike" kern="1200" cap="none" spc="0" normalizeH="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dirty="0">
              <a:ln>
                <a:noFill/>
              </a:ln>
              <a:solidFill>
                <a:prstClr val="black"/>
              </a:solidFill>
              <a:effectLst/>
              <a:uLnTx/>
              <a:uFillTx/>
              <a:latin typeface="Cambria" panose="0204050305040603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1200" b="0"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13596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persona, interni, terra, tavolo&#10;&#10;Descrizione generata con affidabilità molto elevata">
            <a:extLst>
              <a:ext uri="{FF2B5EF4-FFF2-40B4-BE49-F238E27FC236}">
                <a16:creationId xmlns:a16="http://schemas.microsoft.com/office/drawing/2014/main" id="{E1A408AF-F668-4BFF-81F6-67BE4A3F06C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261348" cy="6851503"/>
          </a:xfrm>
        </p:spPr>
      </p:pic>
      <p:sp>
        <p:nvSpPr>
          <p:cNvPr id="2" name="Titolo 1">
            <a:extLst>
              <a:ext uri="{FF2B5EF4-FFF2-40B4-BE49-F238E27FC236}">
                <a16:creationId xmlns:a16="http://schemas.microsoft.com/office/drawing/2014/main" id="{794F6549-2864-4909-BE86-2AD7CFD200DE}"/>
              </a:ext>
            </a:extLst>
          </p:cNvPr>
          <p:cNvSpPr>
            <a:spLocks noGrp="1"/>
          </p:cNvSpPr>
          <p:nvPr>
            <p:ph type="title"/>
          </p:nvPr>
        </p:nvSpPr>
        <p:spPr/>
        <p:txBody>
          <a:bodyPr>
            <a:normAutofit fontScale="90000"/>
          </a:bodyPr>
          <a:lstStyle/>
          <a:p>
            <a:r>
              <a:rPr lang="it-IT" dirty="0">
                <a:highlight>
                  <a:srgbClr val="E6EDFB"/>
                </a:highlight>
              </a:rPr>
              <a:t>..</a:t>
            </a:r>
            <a:r>
              <a:rPr lang="it-IT" sz="4000" dirty="0">
                <a:highlight>
                  <a:srgbClr val="E6EDFB"/>
                </a:highlight>
              </a:rPr>
              <a:t>o bisogna tutelare anche quello umano?</a:t>
            </a:r>
          </a:p>
        </p:txBody>
      </p:sp>
    </p:spTree>
    <p:extLst>
      <p:ext uri="{BB962C8B-B14F-4D97-AF65-F5344CB8AC3E}">
        <p14:creationId xmlns:p14="http://schemas.microsoft.com/office/powerpoint/2010/main" val="36347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giovani ambiente lavoro">
            <a:extLst>
              <a:ext uri="{FF2B5EF4-FFF2-40B4-BE49-F238E27FC236}">
                <a16:creationId xmlns:a16="http://schemas.microsoft.com/office/drawing/2014/main" id="{38E42669-6436-4AC1-BAB7-5CC8A66E707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60" y="0"/>
            <a:ext cx="9141840" cy="674136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16FBB72-280D-4133-848D-B7AAF5AC2083}"/>
              </a:ext>
            </a:extLst>
          </p:cNvPr>
          <p:cNvSpPr>
            <a:spLocks noGrp="1"/>
          </p:cNvSpPr>
          <p:nvPr>
            <p:ph type="title"/>
          </p:nvPr>
        </p:nvSpPr>
        <p:spPr/>
        <p:txBody>
          <a:bodyPr/>
          <a:lstStyle/>
          <a:p>
            <a:r>
              <a:rPr lang="it-IT" dirty="0">
                <a:highlight>
                  <a:srgbClr val="E6EDFB"/>
                </a:highlight>
              </a:rPr>
              <a:t>Meglio entrambi!</a:t>
            </a:r>
          </a:p>
        </p:txBody>
      </p:sp>
    </p:spTree>
    <p:extLst>
      <p:ext uri="{BB962C8B-B14F-4D97-AF65-F5344CB8AC3E}">
        <p14:creationId xmlns:p14="http://schemas.microsoft.com/office/powerpoint/2010/main" val="2092233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977484" y="2060848"/>
            <a:ext cx="5266923" cy="1368152"/>
          </a:xfrm>
        </p:spPr>
        <p:txBody>
          <a:bodyPr>
            <a:normAutofit fontScale="32500" lnSpcReduction="20000"/>
          </a:bodyPr>
          <a:lstStyle/>
          <a:p>
            <a:pPr algn="ctr">
              <a:lnSpc>
                <a:spcPct val="120000"/>
              </a:lnSpc>
              <a:spcBef>
                <a:spcPts val="0"/>
              </a:spcBef>
              <a:buFont typeface="Wingdings" panose="05000000000000000000" pitchFamily="2" charset="2"/>
              <a:buChar char="q"/>
            </a:pPr>
            <a:r>
              <a:rPr lang="it-IT" sz="5500" b="1" u="sng" dirty="0">
                <a:latin typeface="Baskerville Old Face" panose="02020602080505020303" pitchFamily="18" charset="0"/>
              </a:rPr>
              <a:t>3 Workshop tematici a livello locale</a:t>
            </a:r>
            <a:r>
              <a:rPr lang="it-IT" sz="5500" dirty="0">
                <a:latin typeface="Baskerville Old Face" panose="02020602080505020303" pitchFamily="18" charset="0"/>
              </a:rPr>
              <a:t/>
            </a:r>
            <a:br>
              <a:rPr lang="it-IT" sz="5500" dirty="0">
                <a:latin typeface="Baskerville Old Face" panose="02020602080505020303" pitchFamily="18" charset="0"/>
              </a:rPr>
            </a:br>
            <a:r>
              <a:rPr lang="it-IT" sz="4600" dirty="0">
                <a:latin typeface="Baskerville Old Face" panose="02020602080505020303" pitchFamily="18" charset="0"/>
              </a:rPr>
              <a:t>1. Crescita intelligente: sfide ed opportunità per il nostro territorio</a:t>
            </a:r>
          </a:p>
          <a:p>
            <a:pPr marL="0" indent="0" algn="ctr">
              <a:lnSpc>
                <a:spcPct val="120000"/>
              </a:lnSpc>
              <a:spcBef>
                <a:spcPts val="0"/>
              </a:spcBef>
              <a:buNone/>
            </a:pPr>
            <a:r>
              <a:rPr lang="it-IT" sz="4600" dirty="0">
                <a:latin typeface="Baskerville Old Face" panose="02020602080505020303" pitchFamily="18" charset="0"/>
              </a:rPr>
              <a:t>2. Crescita sostenibile: sfide ed opportunità per il nostro territorio</a:t>
            </a:r>
          </a:p>
          <a:p>
            <a:pPr marL="0" indent="0" algn="ctr">
              <a:lnSpc>
                <a:spcPct val="120000"/>
              </a:lnSpc>
              <a:spcBef>
                <a:spcPts val="0"/>
              </a:spcBef>
              <a:buNone/>
            </a:pPr>
            <a:r>
              <a:rPr lang="it-IT" sz="4600" dirty="0">
                <a:latin typeface="Baskerville Old Face" panose="02020602080505020303" pitchFamily="18" charset="0"/>
              </a:rPr>
              <a:t>3. Crescita inclusiva: sfide ed opportunità per il nostro territorio</a:t>
            </a:r>
          </a:p>
        </p:txBody>
      </p:sp>
      <p:sp>
        <p:nvSpPr>
          <p:cNvPr id="5" name="CasellaDiTesto 4"/>
          <p:cNvSpPr txBox="1"/>
          <p:nvPr/>
        </p:nvSpPr>
        <p:spPr>
          <a:xfrm>
            <a:off x="751934" y="4653136"/>
            <a:ext cx="3816424" cy="1477328"/>
          </a:xfrm>
          <a:prstGeom prst="rect">
            <a:avLst/>
          </a:prstGeom>
          <a:noFill/>
        </p:spPr>
        <p:txBody>
          <a:bodyPr wrap="square" rtlCol="0">
            <a:spAutoFit/>
          </a:bodyPr>
          <a:lstStyle/>
          <a:p>
            <a:pPr marL="285750" indent="-285750" algn="ctr">
              <a:buClr>
                <a:schemeClr val="accent2"/>
              </a:buClr>
              <a:buFont typeface="Wingdings" panose="05000000000000000000" pitchFamily="2" charset="2"/>
              <a:buChar char="q"/>
            </a:pPr>
            <a:r>
              <a:rPr lang="it-IT" b="1" u="sng" dirty="0">
                <a:latin typeface="Baskerville Old Face" panose="02020602080505020303" pitchFamily="18" charset="0"/>
              </a:rPr>
              <a:t>Evento finale al Festival dei Giovani di Gaeta</a:t>
            </a:r>
            <a:br>
              <a:rPr lang="it-IT" b="1" u="sng" dirty="0">
                <a:latin typeface="Baskerville Old Face" panose="02020602080505020303" pitchFamily="18" charset="0"/>
              </a:rPr>
            </a:br>
            <a:r>
              <a:rPr lang="it-IT" dirty="0">
                <a:latin typeface="Baskerville Old Face" panose="02020602080505020303" pitchFamily="18" charset="0"/>
              </a:rPr>
              <a:t>Presentazione e discussione </a:t>
            </a:r>
          </a:p>
          <a:p>
            <a:pPr algn="ctr"/>
            <a:r>
              <a:rPr lang="it-IT" dirty="0">
                <a:latin typeface="Baskerville Old Face" panose="02020602080505020303" pitchFamily="18" charset="0"/>
              </a:rPr>
              <a:t>dei risultati dell’attività. </a:t>
            </a:r>
          </a:p>
          <a:p>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40220">
            <a:off x="4560398" y="3861046"/>
            <a:ext cx="3384375" cy="1728192"/>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88" y="1772816"/>
            <a:ext cx="2494846" cy="2242203"/>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itolo 1"/>
          <p:cNvSpPr>
            <a:spLocks noGrp="1"/>
          </p:cNvSpPr>
          <p:nvPr>
            <p:ph type="title"/>
          </p:nvPr>
        </p:nvSpPr>
        <p:spPr/>
        <p:txBody>
          <a:bodyPr>
            <a:noAutofit/>
          </a:bodyPr>
          <a:lstStyle/>
          <a:p>
            <a:pPr algn="ctr"/>
            <a:r>
              <a:rPr lang="it-IT" sz="3600" b="1" dirty="0"/>
              <a:t>Progetto «Millennial Lab 2030»</a:t>
            </a:r>
            <a:br>
              <a:rPr lang="it-IT" sz="3600" b="1" dirty="0"/>
            </a:br>
            <a:r>
              <a:rPr lang="it-IT" sz="3200" b="1" dirty="0"/>
              <a:t>La struttura delle attività (2)</a:t>
            </a:r>
            <a:endParaRPr lang="it-IT" sz="3200" b="1" dirty="0">
              <a:solidFill>
                <a:schemeClr val="tx2">
                  <a:lumMod val="60000"/>
                  <a:lumOff val="40000"/>
                </a:schemeClr>
              </a:solidFill>
              <a:latin typeface="Baskerville Old Face" panose="02020602080505020303" pitchFamily="18" charset="0"/>
            </a:endParaRPr>
          </a:p>
        </p:txBody>
      </p:sp>
    </p:spTree>
    <p:extLst>
      <p:ext uri="{BB962C8B-B14F-4D97-AF65-F5344CB8AC3E}">
        <p14:creationId xmlns:p14="http://schemas.microsoft.com/office/powerpoint/2010/main" val="4265250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D986FC-1A4C-42D1-B006-72FCE08DAE63}"/>
              </a:ext>
            </a:extLst>
          </p:cNvPr>
          <p:cNvSpPr>
            <a:spLocks noGrp="1"/>
          </p:cNvSpPr>
          <p:nvPr>
            <p:ph type="title"/>
          </p:nvPr>
        </p:nvSpPr>
        <p:spPr>
          <a:xfrm>
            <a:off x="539552" y="116632"/>
            <a:ext cx="8226496" cy="1102568"/>
          </a:xfrm>
        </p:spPr>
        <p:txBody>
          <a:bodyPr>
            <a:noAutofit/>
          </a:bodyPr>
          <a:lstStyle/>
          <a:p>
            <a:pPr algn="ctr"/>
            <a:r>
              <a:rPr lang="it-IT" sz="3300" b="1" dirty="0"/>
              <a:t>Contribuire alla redazione del nuovo rapporto territoriale Divario Generazione 2018</a:t>
            </a:r>
          </a:p>
        </p:txBody>
      </p:sp>
      <p:pic>
        <p:nvPicPr>
          <p:cNvPr id="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7206" t="7249" r="5715" b="7743"/>
          <a:stretch/>
        </p:blipFill>
        <p:spPr bwMode="auto">
          <a:xfrm>
            <a:off x="1480390" y="1600201"/>
            <a:ext cx="6023097" cy="421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spTree>
    <p:extLst>
      <p:ext uri="{BB962C8B-B14F-4D97-AF65-F5344CB8AC3E}">
        <p14:creationId xmlns:p14="http://schemas.microsoft.com/office/powerpoint/2010/main" val="2546724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p:txBody>
          <a:bodyPr>
            <a:normAutofit/>
          </a:bodyPr>
          <a:lstStyle/>
          <a:p>
            <a:pPr algn="ctr"/>
            <a:r>
              <a:rPr lang="it-IT" b="1" dirty="0"/>
              <a:t>Cronoprogramma</a:t>
            </a:r>
            <a:endParaRPr lang="it-IT" b="1" dirty="0">
              <a:solidFill>
                <a:schemeClr val="bg2">
                  <a:lumMod val="50000"/>
                </a:schemeClr>
              </a:solidFill>
              <a:latin typeface="Baskerville Old Face" panose="02020602080505020303" pitchFamily="18" charset="0"/>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914622893"/>
              </p:ext>
            </p:extLst>
          </p:nvPr>
        </p:nvGraphicFramePr>
        <p:xfrm>
          <a:off x="611560" y="1196752"/>
          <a:ext cx="8153401" cy="4498733"/>
        </p:xfrm>
        <a:graphic>
          <a:graphicData uri="http://schemas.openxmlformats.org/drawingml/2006/table">
            <a:tbl>
              <a:tblPr/>
              <a:tblGrid>
                <a:gridCol w="572797">
                  <a:extLst>
                    <a:ext uri="{9D8B030D-6E8A-4147-A177-3AD203B41FA5}">
                      <a16:colId xmlns:a16="http://schemas.microsoft.com/office/drawing/2014/main" val="20000"/>
                    </a:ext>
                  </a:extLst>
                </a:gridCol>
                <a:gridCol w="1637839">
                  <a:extLst>
                    <a:ext uri="{9D8B030D-6E8A-4147-A177-3AD203B41FA5}">
                      <a16:colId xmlns:a16="http://schemas.microsoft.com/office/drawing/2014/main" val="20001"/>
                    </a:ext>
                  </a:extLst>
                </a:gridCol>
                <a:gridCol w="671246">
                  <a:extLst>
                    <a:ext uri="{9D8B030D-6E8A-4147-A177-3AD203B41FA5}">
                      <a16:colId xmlns:a16="http://schemas.microsoft.com/office/drawing/2014/main" val="20002"/>
                    </a:ext>
                  </a:extLst>
                </a:gridCol>
                <a:gridCol w="671246">
                  <a:extLst>
                    <a:ext uri="{9D8B030D-6E8A-4147-A177-3AD203B41FA5}">
                      <a16:colId xmlns:a16="http://schemas.microsoft.com/office/drawing/2014/main" val="20003"/>
                    </a:ext>
                  </a:extLst>
                </a:gridCol>
                <a:gridCol w="671246">
                  <a:extLst>
                    <a:ext uri="{9D8B030D-6E8A-4147-A177-3AD203B41FA5}">
                      <a16:colId xmlns:a16="http://schemas.microsoft.com/office/drawing/2014/main" val="20004"/>
                    </a:ext>
                  </a:extLst>
                </a:gridCol>
                <a:gridCol w="671246">
                  <a:extLst>
                    <a:ext uri="{9D8B030D-6E8A-4147-A177-3AD203B41FA5}">
                      <a16:colId xmlns:a16="http://schemas.microsoft.com/office/drawing/2014/main" val="20005"/>
                    </a:ext>
                  </a:extLst>
                </a:gridCol>
                <a:gridCol w="671246">
                  <a:extLst>
                    <a:ext uri="{9D8B030D-6E8A-4147-A177-3AD203B41FA5}">
                      <a16:colId xmlns:a16="http://schemas.microsoft.com/office/drawing/2014/main" val="20006"/>
                    </a:ext>
                  </a:extLst>
                </a:gridCol>
                <a:gridCol w="671246">
                  <a:extLst>
                    <a:ext uri="{9D8B030D-6E8A-4147-A177-3AD203B41FA5}">
                      <a16:colId xmlns:a16="http://schemas.microsoft.com/office/drawing/2014/main" val="20007"/>
                    </a:ext>
                  </a:extLst>
                </a:gridCol>
                <a:gridCol w="671246">
                  <a:extLst>
                    <a:ext uri="{9D8B030D-6E8A-4147-A177-3AD203B41FA5}">
                      <a16:colId xmlns:a16="http://schemas.microsoft.com/office/drawing/2014/main" val="20008"/>
                    </a:ext>
                  </a:extLst>
                </a:gridCol>
                <a:gridCol w="671246">
                  <a:extLst>
                    <a:ext uri="{9D8B030D-6E8A-4147-A177-3AD203B41FA5}">
                      <a16:colId xmlns:a16="http://schemas.microsoft.com/office/drawing/2014/main" val="20009"/>
                    </a:ext>
                  </a:extLst>
                </a:gridCol>
                <a:gridCol w="572797">
                  <a:extLst>
                    <a:ext uri="{9D8B030D-6E8A-4147-A177-3AD203B41FA5}">
                      <a16:colId xmlns:a16="http://schemas.microsoft.com/office/drawing/2014/main" val="20010"/>
                    </a:ext>
                  </a:extLst>
                </a:gridCol>
              </a:tblGrid>
              <a:tr h="502853">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a:noFill/>
                    </a:lnT>
                    <a:lnB>
                      <a:noFill/>
                    </a:lnB>
                  </a:tcPr>
                </a:tc>
                <a:tc>
                  <a:txBody>
                    <a:bodyPr/>
                    <a:lstStyle/>
                    <a:p>
                      <a:pPr algn="l" fontAlgn="b"/>
                      <a:endParaRPr lang="it-IT" sz="1000" b="0" i="0" u="none" strike="noStrike" dirty="0">
                        <a:ln>
                          <a:solidFill>
                            <a:schemeClr val="accent1"/>
                          </a:solidFill>
                        </a:ln>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a:noFill/>
                    </a:lnT>
                    <a:lnB>
                      <a:noFill/>
                    </a:lnB>
                  </a:tcPr>
                </a:tc>
                <a:extLst>
                  <a:ext uri="{0D108BD9-81ED-4DB2-BD59-A6C34878D82A}">
                    <a16:rowId xmlns:a16="http://schemas.microsoft.com/office/drawing/2014/main" val="10000"/>
                  </a:ext>
                </a:extLst>
              </a:tr>
              <a:tr h="599831">
                <a:tc>
                  <a:txBody>
                    <a:bodyPr/>
                    <a:lstStyle/>
                    <a:p>
                      <a:pPr algn="l" fontAlgn="b"/>
                      <a:endParaRPr lang="it-IT" sz="1000" b="0" i="0" u="none" strike="noStrike">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500" b="1" i="0" u="none" strike="noStrike" dirty="0">
                          <a:solidFill>
                            <a:srgbClr val="000000"/>
                          </a:solidFill>
                          <a:effectLst/>
                          <a:latin typeface="Calibri"/>
                        </a:rPr>
                        <a:t>FASE</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dirty="0">
                          <a:solidFill>
                            <a:srgbClr val="000000"/>
                          </a:solidFill>
                          <a:effectLst/>
                          <a:latin typeface="Calibri"/>
                        </a:rPr>
                        <a:t>set-17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dirty="0">
                          <a:solidFill>
                            <a:srgbClr val="000000"/>
                          </a:solidFill>
                          <a:effectLst/>
                          <a:latin typeface="Calibri"/>
                        </a:rPr>
                        <a:t>ott-17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dirty="0">
                          <a:solidFill>
                            <a:srgbClr val="000000"/>
                          </a:solidFill>
                          <a:effectLst/>
                          <a:latin typeface="Calibri"/>
                        </a:rPr>
                        <a:t>nov-17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a:solidFill>
                            <a:srgbClr val="000000"/>
                          </a:solidFill>
                          <a:effectLst/>
                          <a:latin typeface="Calibri"/>
                        </a:rPr>
                        <a:t>dic-17</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a:solidFill>
                            <a:srgbClr val="000000"/>
                          </a:solidFill>
                          <a:effectLst/>
                          <a:latin typeface="Calibri"/>
                        </a:rPr>
                        <a:t>gen-18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dirty="0">
                          <a:solidFill>
                            <a:srgbClr val="000000"/>
                          </a:solidFill>
                          <a:effectLst/>
                          <a:latin typeface="Calibri"/>
                        </a:rPr>
                        <a:t>feb-18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dirty="0">
                          <a:solidFill>
                            <a:srgbClr val="000000"/>
                          </a:solidFill>
                          <a:effectLst/>
                          <a:latin typeface="Calibri"/>
                        </a:rPr>
                        <a:t>mar-18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it-IT" sz="1100" b="1" i="0" u="none" strike="noStrike">
                          <a:solidFill>
                            <a:srgbClr val="000000"/>
                          </a:solidFill>
                          <a:effectLst/>
                          <a:latin typeface="Calibri"/>
                        </a:rPr>
                        <a:t>apr-18</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endParaRPr lang="it-IT" sz="1000" b="0" i="0" u="none" strike="noStrike">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817135">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dirty="0">
                          <a:solidFill>
                            <a:srgbClr val="000000"/>
                          </a:solidFill>
                          <a:effectLst/>
                          <a:latin typeface="Calibri"/>
                        </a:rPr>
                        <a:t>Fase 1 </a:t>
                      </a:r>
                    </a:p>
                    <a:p>
                      <a:pPr algn="ctr" fontAlgn="ctr"/>
                      <a:r>
                        <a:rPr lang="it-IT" sz="1000" b="0" i="0" u="none" strike="noStrike" dirty="0">
                          <a:solidFill>
                            <a:srgbClr val="000000"/>
                          </a:solidFill>
                          <a:effectLst/>
                          <a:latin typeface="Calibri"/>
                        </a:rPr>
                        <a:t>Opening Cerimony "Europa2030 tra sviluppo sostenibile e divario generazionale"</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599831">
                <a:tc>
                  <a:txBody>
                    <a:bodyPr/>
                    <a:lstStyle/>
                    <a:p>
                      <a:pPr algn="l" fontAlgn="b"/>
                      <a:endParaRPr lang="it-IT" sz="1000" b="0" i="0" u="none" strike="noStrike">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dirty="0">
                          <a:solidFill>
                            <a:srgbClr val="000000"/>
                          </a:solidFill>
                          <a:effectLst/>
                          <a:latin typeface="Calibri"/>
                        </a:rPr>
                        <a:t>Fase 2</a:t>
                      </a:r>
                      <a:r>
                        <a:rPr lang="it-IT" sz="1000" b="0" i="0" u="none" strike="noStrike" dirty="0">
                          <a:solidFill>
                            <a:srgbClr val="000000"/>
                          </a:solidFill>
                          <a:effectLst/>
                          <a:latin typeface="Calibri"/>
                        </a:rPr>
                        <a:t> </a:t>
                      </a:r>
                    </a:p>
                    <a:p>
                      <a:pPr algn="ctr" fontAlgn="ctr"/>
                      <a:r>
                        <a:rPr lang="it-IT" sz="1000" b="0" i="0" u="none" strike="noStrike" dirty="0">
                          <a:solidFill>
                            <a:srgbClr val="000000"/>
                          </a:solidFill>
                          <a:effectLst/>
                          <a:latin typeface="Calibri"/>
                        </a:rPr>
                        <a:t>Modulo Docenti "Europa 2030 in Europa"</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599831">
                <a:tc>
                  <a:txBody>
                    <a:bodyPr/>
                    <a:lstStyle/>
                    <a:p>
                      <a:pPr algn="l" fontAlgn="b"/>
                      <a:endParaRPr lang="it-IT" sz="1000" b="0" i="0" u="none" strike="noStrike">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dirty="0">
                          <a:solidFill>
                            <a:srgbClr val="000000"/>
                          </a:solidFill>
                          <a:effectLst/>
                          <a:latin typeface="Calibri"/>
                        </a:rPr>
                        <a:t>Fase 3</a:t>
                      </a:r>
                      <a:r>
                        <a:rPr lang="it-IT" sz="1000" b="0" i="0" u="none" strike="noStrike" dirty="0">
                          <a:solidFill>
                            <a:srgbClr val="000000"/>
                          </a:solidFill>
                          <a:effectLst/>
                          <a:latin typeface="Calibri"/>
                        </a:rPr>
                        <a:t> </a:t>
                      </a:r>
                    </a:p>
                    <a:p>
                      <a:pPr algn="ctr" fontAlgn="ctr"/>
                      <a:r>
                        <a:rPr lang="it-IT" sz="1000" b="0" i="0" u="none" strike="noStrike" dirty="0">
                          <a:solidFill>
                            <a:srgbClr val="000000"/>
                          </a:solidFill>
                          <a:effectLst/>
                          <a:latin typeface="Calibri"/>
                        </a:rPr>
                        <a:t>Laboratorio di co-working sul divario generazionale</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599831">
                <a:tc>
                  <a:txBody>
                    <a:bodyPr/>
                    <a:lstStyle/>
                    <a:p>
                      <a:pPr algn="l" fontAlgn="b"/>
                      <a:endParaRPr lang="it-IT" sz="1000" b="0" i="0" u="none" strike="noStrike">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dirty="0">
                          <a:solidFill>
                            <a:srgbClr val="000000"/>
                          </a:solidFill>
                          <a:effectLst/>
                          <a:latin typeface="Calibri"/>
                        </a:rPr>
                        <a:t>Fase 4 </a:t>
                      </a:r>
                    </a:p>
                    <a:p>
                      <a:pPr algn="ctr" fontAlgn="ctr"/>
                      <a:r>
                        <a:rPr lang="it-IT" sz="1000" b="0" i="0" u="none" strike="noStrike" dirty="0">
                          <a:solidFill>
                            <a:srgbClr val="000000"/>
                          </a:solidFill>
                          <a:effectLst/>
                          <a:latin typeface="Calibri"/>
                        </a:rPr>
                        <a:t>Workshop tematici a livello locale</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it-IT" sz="1000" b="0" i="0" u="none" strike="noStrike">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599831">
                <a:tc>
                  <a:txBody>
                    <a:bodyPr/>
                    <a:lstStyle/>
                    <a:p>
                      <a:pPr algn="l" fontAlgn="b"/>
                      <a:endParaRPr lang="it-IT" sz="1000" b="0" i="0" u="none" strike="noStrike">
                        <a:solidFill>
                          <a:srgbClr val="000000"/>
                        </a:solidFill>
                        <a:effectLst/>
                        <a:latin typeface="Calibri"/>
                      </a:endParaRPr>
                    </a:p>
                  </a:txBody>
                  <a:tcPr marL="8980" marR="8980" marT="89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000" b="1" i="0" u="none" strike="noStrike" dirty="0">
                          <a:solidFill>
                            <a:srgbClr val="000000"/>
                          </a:solidFill>
                          <a:effectLst/>
                          <a:latin typeface="Calibri"/>
                        </a:rPr>
                        <a:t>Fase </a:t>
                      </a:r>
                      <a:r>
                        <a:rPr lang="it-IT" sz="1000" b="1" i="0" u="none" strike="noStrike" dirty="0" smtClean="0">
                          <a:solidFill>
                            <a:srgbClr val="000000"/>
                          </a:solidFill>
                          <a:effectLst/>
                          <a:latin typeface="Calibri"/>
                        </a:rPr>
                        <a:t>5</a:t>
                      </a:r>
                      <a:endParaRPr lang="it-IT" sz="1000" b="1" i="0" u="none" strike="noStrike" dirty="0">
                        <a:solidFill>
                          <a:srgbClr val="000000"/>
                        </a:solidFill>
                        <a:effectLst/>
                        <a:latin typeface="Calibri"/>
                      </a:endParaRPr>
                    </a:p>
                    <a:p>
                      <a:pPr algn="ctr" fontAlgn="ctr"/>
                      <a:r>
                        <a:rPr lang="it-IT" sz="1000" b="1" i="0" u="none" strike="noStrike" dirty="0">
                          <a:solidFill>
                            <a:srgbClr val="000000"/>
                          </a:solidFill>
                          <a:effectLst/>
                          <a:latin typeface="Calibri"/>
                        </a:rPr>
                        <a:t> </a:t>
                      </a:r>
                      <a:r>
                        <a:rPr lang="it-IT" sz="1000" b="0" i="0" u="none" strike="noStrike" dirty="0">
                          <a:solidFill>
                            <a:srgbClr val="000000"/>
                          </a:solidFill>
                          <a:effectLst/>
                          <a:latin typeface="Calibri"/>
                        </a:rPr>
                        <a:t>Evento finale al Festival dei Giovani di Gaeta</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solidFill>
                            <a:srgbClr val="000000"/>
                          </a:solidFill>
                          <a:effectLst/>
                          <a:latin typeface="Calibri"/>
                        </a:rPr>
                        <a:t> </a:t>
                      </a:r>
                    </a:p>
                  </a:txBody>
                  <a:tcPr marL="8980" marR="8980" marT="89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endParaRPr lang="it-IT" sz="1000" b="0" i="0" u="none" strike="noStrike" dirty="0">
                        <a:solidFill>
                          <a:srgbClr val="000000"/>
                        </a:solidFill>
                        <a:effectLst/>
                        <a:latin typeface="Calibri"/>
                      </a:endParaRPr>
                    </a:p>
                  </a:txBody>
                  <a:tcPr marL="8980" marR="8980" marT="89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179590">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a:endParaRPr>
                    </a:p>
                  </a:txBody>
                  <a:tcPr marL="8980" marR="8980" marT="89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a:endParaRPr>
                    </a:p>
                  </a:txBody>
                  <a:tcPr marL="8980" marR="8980" marT="8980"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46849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a:spLocks noGrp="1"/>
          </p:cNvSpPr>
          <p:nvPr>
            <p:ph type="title"/>
          </p:nvPr>
        </p:nvSpPr>
        <p:spPr/>
        <p:txBody>
          <a:bodyPr>
            <a:normAutofit/>
          </a:bodyPr>
          <a:lstStyle/>
          <a:p>
            <a:pPr algn="ctr"/>
            <a:r>
              <a:rPr lang="it-IT" b="1" dirty="0"/>
              <a:t>Contatti FBV</a:t>
            </a:r>
            <a:endParaRPr lang="it-IT" b="1" dirty="0">
              <a:solidFill>
                <a:schemeClr val="bg2">
                  <a:lumMod val="50000"/>
                </a:schemeClr>
              </a:solidFill>
              <a:latin typeface="Baskerville Old Face" panose="02020602080505020303" pitchFamily="18" charset="0"/>
            </a:endParaRPr>
          </a:p>
        </p:txBody>
      </p:sp>
      <p:sp>
        <p:nvSpPr>
          <p:cNvPr id="2" name="Segnaposto contenuto 1"/>
          <p:cNvSpPr>
            <a:spLocks noGrp="1"/>
          </p:cNvSpPr>
          <p:nvPr>
            <p:ph sz="quarter" idx="1"/>
          </p:nvPr>
        </p:nvSpPr>
        <p:spPr/>
        <p:txBody>
          <a:bodyPr/>
          <a:lstStyle/>
          <a:p>
            <a:r>
              <a:rPr lang="it-IT" u="sng" dirty="0"/>
              <a:t>Responsabile del progetto Millennial Lab 2030: </a:t>
            </a:r>
          </a:p>
          <a:p>
            <a:pPr marL="0" indent="0">
              <a:buNone/>
            </a:pPr>
            <a:r>
              <a:rPr lang="it-IT" dirty="0"/>
              <a:t>   </a:t>
            </a:r>
          </a:p>
          <a:p>
            <a:pPr marL="0" indent="0">
              <a:buNone/>
            </a:pPr>
            <a:endParaRPr lang="it-IT" dirty="0"/>
          </a:p>
          <a:p>
            <a:pPr marL="0" indent="0">
              <a:buNone/>
            </a:pPr>
            <a:endParaRPr lang="it-IT" u="sng" dirty="0"/>
          </a:p>
          <a:p>
            <a:r>
              <a:rPr lang="it-IT" u="sng" dirty="0"/>
              <a:t>Coordinatore: </a:t>
            </a:r>
          </a:p>
          <a:p>
            <a:endParaRPr lang="it-IT" u="sng" dirty="0"/>
          </a:p>
          <a:p>
            <a:pPr marL="0" indent="0">
              <a:buNone/>
            </a:pPr>
            <a:endParaRPr lang="it-IT" dirty="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276870"/>
            <a:ext cx="2042526" cy="1368153"/>
          </a:xfrm>
          <a:prstGeom prst="rect">
            <a:avLst/>
          </a:prstGeom>
          <a:solidFill>
            <a:srgbClr val="FFFFFF">
              <a:shade val="85000"/>
            </a:srgbClr>
          </a:solidFill>
          <a:ln w="88900" cap="sq">
            <a:solidFill>
              <a:schemeClr val="bg1">
                <a:lumMod val="6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p:cNvSpPr txBox="1"/>
          <p:nvPr/>
        </p:nvSpPr>
        <p:spPr>
          <a:xfrm>
            <a:off x="4139952" y="2276872"/>
            <a:ext cx="3168352" cy="2308324"/>
          </a:xfrm>
          <a:prstGeom prst="rect">
            <a:avLst/>
          </a:prstGeom>
          <a:noFill/>
        </p:spPr>
        <p:txBody>
          <a:bodyPr wrap="square" rtlCol="0">
            <a:spAutoFit/>
          </a:bodyPr>
          <a:lstStyle/>
          <a:p>
            <a:r>
              <a:rPr lang="it-IT" b="1" i="1" dirty="0"/>
              <a:t>Prof. Luciano Monti</a:t>
            </a:r>
          </a:p>
          <a:p>
            <a:r>
              <a:rPr lang="it-IT" dirty="0"/>
              <a:t>docente LUISS di Politiche UE</a:t>
            </a:r>
          </a:p>
          <a:p>
            <a:r>
              <a:rPr lang="it-IT" dirty="0"/>
              <a:t>Condirettore scientifico della Fondazione Bruno Visentini</a:t>
            </a:r>
          </a:p>
          <a:p>
            <a:endParaRPr lang="it-IT" dirty="0"/>
          </a:p>
          <a:p>
            <a:endParaRPr lang="it-IT" dirty="0"/>
          </a:p>
          <a:p>
            <a:endParaRPr lang="it-IT" dirty="0"/>
          </a:p>
          <a:p>
            <a:endParaRPr lang="it-IT" dirty="0"/>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7644" y="4306877"/>
            <a:ext cx="1386662" cy="1620773"/>
          </a:xfrm>
          <a:prstGeom prst="rect">
            <a:avLst/>
          </a:prstGeom>
          <a:solidFill>
            <a:srgbClr val="FFFFFF">
              <a:shade val="85000"/>
            </a:srgbClr>
          </a:solidFill>
          <a:ln w="88900"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asellaDiTesto 12"/>
          <p:cNvSpPr txBox="1"/>
          <p:nvPr/>
        </p:nvSpPr>
        <p:spPr>
          <a:xfrm>
            <a:off x="3923928" y="4149079"/>
            <a:ext cx="3168352" cy="3139321"/>
          </a:xfrm>
          <a:prstGeom prst="rect">
            <a:avLst/>
          </a:prstGeom>
          <a:noFill/>
        </p:spPr>
        <p:txBody>
          <a:bodyPr wrap="square" rtlCol="0">
            <a:spAutoFit/>
          </a:bodyPr>
          <a:lstStyle/>
          <a:p>
            <a:r>
              <a:rPr lang="it-IT" b="1" i="1" dirty="0"/>
              <a:t>Dott. Roberto Cerroni</a:t>
            </a:r>
          </a:p>
          <a:p>
            <a:r>
              <a:rPr lang="it-IT" dirty="0"/>
              <a:t>Ricerca e Progettazione</a:t>
            </a:r>
          </a:p>
          <a:p>
            <a:r>
              <a:rPr lang="it-IT" dirty="0"/>
              <a:t>Fondazione Bruno Visentini</a:t>
            </a:r>
          </a:p>
          <a:p>
            <a:r>
              <a:rPr lang="it-IT" dirty="0"/>
              <a:t>Via di Villa Emiliani 14-16 </a:t>
            </a:r>
          </a:p>
          <a:p>
            <a:r>
              <a:rPr lang="it-IT" dirty="0"/>
              <a:t>00197 Roma</a:t>
            </a:r>
          </a:p>
          <a:p>
            <a:r>
              <a:rPr lang="it-IT" dirty="0"/>
              <a:t>Tel. 0685225058</a:t>
            </a:r>
          </a:p>
          <a:p>
            <a:r>
              <a:rPr lang="it-IT" dirty="0"/>
              <a:t>rcerroni@fondazionebv.eu</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169292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a:t>Le iniziative pilota 2016-2017: </a:t>
            </a:r>
            <a:br>
              <a:rPr lang="it-IT" b="1" dirty="0"/>
            </a:br>
            <a:r>
              <a:rPr lang="it-IT" b="1" dirty="0"/>
              <a:t>i numeri</a:t>
            </a:r>
            <a:endParaRPr lang="it-IT" b="1" dirty="0">
              <a:solidFill>
                <a:schemeClr val="bg2">
                  <a:lumMod val="50000"/>
                </a:schemeClr>
              </a:solidFill>
              <a:latin typeface="Baskerville Old Face" panose="02020602080505020303" pitchFamily="18" charset="0"/>
            </a:endParaRPr>
          </a:p>
        </p:txBody>
      </p:sp>
      <p:sp>
        <p:nvSpPr>
          <p:cNvPr id="5" name="Segnaposto contenuto 4"/>
          <p:cNvSpPr>
            <a:spLocks noGrp="1"/>
          </p:cNvSpPr>
          <p:nvPr>
            <p:ph sz="quarter" idx="1"/>
          </p:nvPr>
        </p:nvSpPr>
        <p:spPr>
          <a:xfrm>
            <a:off x="611560" y="1707510"/>
            <a:ext cx="4106416" cy="4143689"/>
          </a:xfrm>
        </p:spPr>
        <p:txBody>
          <a:bodyPr>
            <a:normAutofit fontScale="92500" lnSpcReduction="20000"/>
          </a:bodyPr>
          <a:lstStyle/>
          <a:p>
            <a:endParaRPr lang="it-IT" sz="2200" dirty="0"/>
          </a:p>
          <a:p>
            <a:r>
              <a:rPr lang="it-IT" sz="2600" dirty="0"/>
              <a:t>Progetto </a:t>
            </a:r>
            <a:r>
              <a:rPr lang="it-IT" sz="2600" dirty="0">
                <a:solidFill>
                  <a:schemeClr val="accent1">
                    <a:lumMod val="75000"/>
                  </a:schemeClr>
                </a:solidFill>
              </a:rPr>
              <a:t>«Millennial Lab 2030» </a:t>
            </a:r>
            <a:r>
              <a:rPr lang="it-IT" sz="2600" dirty="0"/>
              <a:t>Edizione 2016-2017</a:t>
            </a:r>
          </a:p>
          <a:p>
            <a:r>
              <a:rPr lang="it-IT" sz="2600" dirty="0"/>
              <a:t>3 Istituti scolastici coinvolti: I.I.S.S. Ferraris» di Molfetta, I.I.S.S. «Antonietta de Pace» di Lecce, Istituto Tecnico Nautico «Giovanni Caboto» di Gaeta  </a:t>
            </a:r>
          </a:p>
          <a:p>
            <a:r>
              <a:rPr lang="it-IT" sz="2600" dirty="0"/>
              <a:t>2 regioni coinvolte (Lazio, Puglia)</a:t>
            </a:r>
          </a:p>
          <a:p>
            <a:endParaRPr lang="it-IT" sz="2400" dirty="0"/>
          </a:p>
          <a:p>
            <a:endParaRPr lang="it-IT"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sp>
        <p:nvSpPr>
          <p:cNvPr id="22" name="Segnaposto contenuto 21"/>
          <p:cNvSpPr>
            <a:spLocks noGrp="1"/>
          </p:cNvSpPr>
          <p:nvPr>
            <p:ph sz="quarter" idx="2"/>
          </p:nvPr>
        </p:nvSpPr>
        <p:spPr>
          <a:xfrm>
            <a:off x="4659202" y="1589567"/>
            <a:ext cx="4146075" cy="4229693"/>
          </a:xfrm>
        </p:spPr>
        <p:txBody>
          <a:bodyPr>
            <a:normAutofit fontScale="92500" lnSpcReduction="20000"/>
          </a:bodyPr>
          <a:lstStyle/>
          <a:p>
            <a:pPr lvl="0" algn="just">
              <a:buClr>
                <a:srgbClr val="C0504D"/>
              </a:buClr>
            </a:pPr>
            <a:r>
              <a:rPr lang="it-IT" sz="2200" dirty="0">
                <a:solidFill>
                  <a:prstClr val="black"/>
                </a:solidFill>
              </a:rPr>
              <a:t>Concorso Nazionale </a:t>
            </a:r>
            <a:r>
              <a:rPr lang="it-IT" sz="2200" dirty="0">
                <a:solidFill>
                  <a:srgbClr val="4F81BD">
                    <a:lumMod val="75000"/>
                  </a:srgbClr>
                </a:solidFill>
              </a:rPr>
              <a:t>«Riprendiamoci il futuro» </a:t>
            </a:r>
            <a:r>
              <a:rPr lang="it-IT" sz="2200" dirty="0">
                <a:solidFill>
                  <a:prstClr val="black"/>
                </a:solidFill>
              </a:rPr>
              <a:t>Edizione 2016-2017</a:t>
            </a:r>
          </a:p>
          <a:p>
            <a:pPr lvl="0" algn="just">
              <a:buClr>
                <a:srgbClr val="C0504D"/>
              </a:buClr>
            </a:pPr>
            <a:r>
              <a:rPr lang="it-IT" sz="2200" u="sng" dirty="0">
                <a:solidFill>
                  <a:prstClr val="black"/>
                </a:solidFill>
              </a:rPr>
              <a:t>5 Istituti scolastici coinvolti: </a:t>
            </a:r>
            <a:r>
              <a:rPr lang="it-IT" sz="2200" dirty="0">
                <a:solidFill>
                  <a:prstClr val="black"/>
                </a:solidFill>
              </a:rPr>
              <a:t>Liceo scientifico «Enrico Fermi» di Gaeta, I.I.S.S. «Antonietta de Pace» di Lecce, Istituto Tecnico Nautico «Giovanni Caboto» di Gaeta, Istituto di Istruzione Superiore Ceccano, Istituto «Santa Giuliana Falconieri» di Roma, Liceo artistico «Federico II, Stupor Mundi» di Corato, Istituto Tecnico Statale «Vittorio Veneto – Salvemini» di Latina</a:t>
            </a:r>
          </a:p>
          <a:p>
            <a:pPr lvl="0" algn="just">
              <a:buClr>
                <a:srgbClr val="C0504D"/>
              </a:buClr>
            </a:pPr>
            <a:r>
              <a:rPr lang="it-IT" sz="2200" dirty="0">
                <a:solidFill>
                  <a:prstClr val="black"/>
                </a:solidFill>
              </a:rPr>
              <a:t> 2 regioni coinvolte (Lazio, Puglia)  </a:t>
            </a:r>
          </a:p>
          <a:p>
            <a:endParaRPr lang="it-IT" dirty="0"/>
          </a:p>
        </p:txBody>
      </p:sp>
    </p:spTree>
    <p:extLst>
      <p:ext uri="{BB962C8B-B14F-4D97-AF65-F5344CB8AC3E}">
        <p14:creationId xmlns:p14="http://schemas.microsoft.com/office/powerpoint/2010/main" val="613429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C2055-1863-4B42-AA55-79135226E0FC}"/>
              </a:ext>
            </a:extLst>
          </p:cNvPr>
          <p:cNvSpPr>
            <a:spLocks noGrp="1"/>
          </p:cNvSpPr>
          <p:nvPr>
            <p:ph type="title"/>
          </p:nvPr>
        </p:nvSpPr>
        <p:spPr>
          <a:xfrm>
            <a:off x="467544" y="0"/>
            <a:ext cx="8298504" cy="1219200"/>
          </a:xfrm>
        </p:spPr>
        <p:txBody>
          <a:bodyPr>
            <a:noAutofit/>
          </a:bodyPr>
          <a:lstStyle/>
          <a:p>
            <a:pPr algn="ctr"/>
            <a:r>
              <a:rPr lang="it-IT" sz="3600" b="1" dirty="0"/>
              <a:t>Le esperienze pilota dell’</a:t>
            </a:r>
            <a:r>
              <a:rPr lang="it-IT" sz="3600" b="1" dirty="0" err="1"/>
              <a:t>a.s</a:t>
            </a:r>
            <a:r>
              <a:rPr lang="it-IT" sz="3600" b="1" dirty="0"/>
              <a:t> 2016-2017: </a:t>
            </a:r>
            <a:r>
              <a:rPr lang="it-IT" sz="3200" b="1" dirty="0" smtClean="0"/>
              <a:t>la </a:t>
            </a:r>
            <a:r>
              <a:rPr lang="it-IT" sz="3200" b="1" dirty="0"/>
              <a:t>presentazione al Festival dei Giovani di Gaeta</a:t>
            </a:r>
          </a:p>
        </p:txBody>
      </p:sp>
      <p:pic>
        <p:nvPicPr>
          <p:cNvPr id="1026" name="Picture 2" descr="C:\Users\rcerroni\Desktop\17799073_1369600136395905_8570178912955819561_n.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3014464" cy="226084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C:\Users\rcerroni\Desktop\Merini Chiar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3651880" cy="2304256"/>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descr="C:\Users\rcerroni\Desktop\17523203_1369575189731733_6599067665633861399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4270454"/>
            <a:ext cx="3626140" cy="2039704"/>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spTree>
    <p:extLst>
      <p:ext uri="{BB962C8B-B14F-4D97-AF65-F5344CB8AC3E}">
        <p14:creationId xmlns:p14="http://schemas.microsoft.com/office/powerpoint/2010/main" val="150507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1560" y="1772817"/>
            <a:ext cx="7488833" cy="3950254"/>
          </a:xfrm>
        </p:spPr>
        <p:txBody>
          <a:bodyPr>
            <a:normAutofit/>
          </a:bodyPr>
          <a:lstStyle/>
          <a:p>
            <a:pPr>
              <a:buFont typeface="Wingdings" panose="05000000000000000000" pitchFamily="2" charset="2"/>
              <a:buChar char="Ø"/>
            </a:pPr>
            <a:r>
              <a:rPr lang="it-IT" sz="2400" b="1" dirty="0">
                <a:latin typeface="Baskerville Old Face" panose="02020602080505020303" pitchFamily="18" charset="0"/>
              </a:rPr>
              <a:t>Le sfide della Generazione Millennial:</a:t>
            </a:r>
            <a:endParaRPr lang="it-IT" sz="2400" dirty="0">
              <a:latin typeface="Baskerville Old Face" panose="02020602080505020303" pitchFamily="18" charset="0"/>
            </a:endParaRPr>
          </a:p>
        </p:txBody>
      </p:sp>
      <p:sp>
        <p:nvSpPr>
          <p:cNvPr id="9" name="Titolo 1"/>
          <p:cNvSpPr>
            <a:spLocks noGrp="1"/>
          </p:cNvSpPr>
          <p:nvPr>
            <p:ph type="title"/>
          </p:nvPr>
        </p:nvSpPr>
        <p:spPr/>
        <p:txBody>
          <a:bodyPr>
            <a:normAutofit/>
          </a:bodyPr>
          <a:lstStyle/>
          <a:p>
            <a:pPr algn="ctr"/>
            <a:r>
              <a:rPr lang="it-IT" b="1" dirty="0"/>
              <a:t>Perché Millennial Lab 2030?</a:t>
            </a:r>
            <a:endParaRPr lang="it-IT" b="1" dirty="0">
              <a:solidFill>
                <a:schemeClr val="bg2">
                  <a:lumMod val="50000"/>
                </a:schemeClr>
              </a:solidFill>
              <a:latin typeface="Baskerville Old Face" panose="02020602080505020303" pitchFamily="18" charset="0"/>
            </a:endParaRPr>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340298"/>
            <a:ext cx="3049292" cy="1583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323134"/>
            <a:ext cx="2664296" cy="1600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78" y="4325680"/>
            <a:ext cx="1175247" cy="1548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Freccia a sinistra 16"/>
          <p:cNvSpPr/>
          <p:nvPr/>
        </p:nvSpPr>
        <p:spPr>
          <a:xfrm>
            <a:off x="4499992" y="5087881"/>
            <a:ext cx="670809" cy="296188"/>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accent1">
                    <a:lumMod val="40000"/>
                    <a:lumOff val="60000"/>
                  </a:schemeClr>
                </a:solidFill>
              </a:ln>
              <a:solidFill>
                <a:schemeClr val="accent2"/>
              </a:solidFill>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4250391"/>
            <a:ext cx="2476635" cy="169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0943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EAEC13-BE68-4357-B7E2-471A14C92358}"/>
              </a:ext>
            </a:extLst>
          </p:cNvPr>
          <p:cNvSpPr>
            <a:spLocks noGrp="1"/>
          </p:cNvSpPr>
          <p:nvPr>
            <p:ph type="title"/>
          </p:nvPr>
        </p:nvSpPr>
        <p:spPr>
          <a:xfrm>
            <a:off x="611560" y="188640"/>
            <a:ext cx="8153400" cy="990600"/>
          </a:xfrm>
        </p:spPr>
        <p:txBody>
          <a:bodyPr/>
          <a:lstStyle/>
          <a:p>
            <a:pPr algn="ctr"/>
            <a:r>
              <a:rPr lang="it-IT" b="1" dirty="0"/>
              <a:t>I principali obiettivi del progetto</a:t>
            </a:r>
          </a:p>
        </p:txBody>
      </p:sp>
      <p:sp>
        <p:nvSpPr>
          <p:cNvPr id="3" name="Segnaposto contenuto 2">
            <a:extLst>
              <a:ext uri="{FF2B5EF4-FFF2-40B4-BE49-F238E27FC236}">
                <a16:creationId xmlns:a16="http://schemas.microsoft.com/office/drawing/2014/main" id="{13B518F2-5CAD-4F3A-9FDE-3C6920320298}"/>
              </a:ext>
            </a:extLst>
          </p:cNvPr>
          <p:cNvSpPr>
            <a:spLocks noGrp="1"/>
          </p:cNvSpPr>
          <p:nvPr>
            <p:ph sz="quarter" idx="1"/>
          </p:nvPr>
        </p:nvSpPr>
        <p:spPr/>
        <p:txBody>
          <a:bodyPr>
            <a:normAutofit fontScale="92500" lnSpcReduction="20000"/>
          </a:bodyPr>
          <a:lstStyle/>
          <a:p>
            <a:r>
              <a:rPr lang="it-IT" sz="3600" u="sng" dirty="0">
                <a:solidFill>
                  <a:schemeClr val="tx2"/>
                </a:solidFill>
              </a:rPr>
              <a:t>Scopo principale</a:t>
            </a:r>
            <a:br>
              <a:rPr lang="it-IT" sz="3600" u="sng" dirty="0">
                <a:solidFill>
                  <a:schemeClr val="tx2"/>
                </a:solidFill>
              </a:rPr>
            </a:br>
            <a:r>
              <a:rPr lang="it-IT" sz="2800" b="1" dirty="0">
                <a:solidFill>
                  <a:schemeClr val="tx2"/>
                </a:solidFill>
              </a:rPr>
              <a:t/>
            </a:r>
            <a:br>
              <a:rPr lang="it-IT" sz="2800" b="1" dirty="0">
                <a:solidFill>
                  <a:schemeClr val="tx2"/>
                </a:solidFill>
              </a:rPr>
            </a:br>
            <a:r>
              <a:rPr lang="it-IT" sz="2800" dirty="0"/>
              <a:t>Nuova consapevolezza delle principali sfide che attendono le nuove generazioni a livello europeo (Europa 2020) e internazionale (Agenda2030)</a:t>
            </a:r>
            <a:r>
              <a:rPr lang="it-IT" sz="3200" dirty="0"/>
              <a:t/>
            </a:r>
            <a:br>
              <a:rPr lang="it-IT" sz="3200" dirty="0"/>
            </a:br>
            <a:endParaRPr lang="it-IT" sz="3200" dirty="0"/>
          </a:p>
          <a:p>
            <a:r>
              <a:rPr lang="it-IT" sz="3600" u="sng" dirty="0">
                <a:solidFill>
                  <a:schemeClr val="tx2"/>
                </a:solidFill>
              </a:rPr>
              <a:t>Tre obiettivi specifici</a:t>
            </a:r>
          </a:p>
          <a:p>
            <a:pPr>
              <a:buFont typeface="Wingdings" panose="05000000000000000000" pitchFamily="2" charset="2"/>
              <a:buChar char="v"/>
            </a:pPr>
            <a:r>
              <a:rPr lang="it-IT" sz="2800" dirty="0"/>
              <a:t>Learning EU </a:t>
            </a:r>
            <a:r>
              <a:rPr lang="it-IT" sz="2800" dirty="0" err="1"/>
              <a:t>at</a:t>
            </a:r>
            <a:r>
              <a:rPr lang="it-IT" sz="2800" dirty="0"/>
              <a:t> School </a:t>
            </a:r>
          </a:p>
          <a:p>
            <a:pPr>
              <a:buFont typeface="Wingdings" panose="05000000000000000000" pitchFamily="2" charset="2"/>
              <a:buChar char="v"/>
            </a:pPr>
            <a:r>
              <a:rPr lang="it-IT" sz="2800" dirty="0"/>
              <a:t>Cittadinanza Attiva</a:t>
            </a:r>
          </a:p>
          <a:p>
            <a:pPr>
              <a:buFont typeface="Wingdings" panose="05000000000000000000" pitchFamily="2" charset="2"/>
              <a:buChar char="v"/>
            </a:pPr>
            <a:r>
              <a:rPr lang="it-IT" sz="2800" dirty="0"/>
              <a:t>Promozione di dibattiti pubblici tra policy-makers, accademici e giovani</a:t>
            </a:r>
            <a:br>
              <a:rPr lang="it-IT" sz="2800" dirty="0"/>
            </a:br>
            <a:endParaRPr lang="it-IT" dirty="0"/>
          </a:p>
        </p:txBody>
      </p:sp>
    </p:spTree>
    <p:extLst>
      <p:ext uri="{BB962C8B-B14F-4D97-AF65-F5344CB8AC3E}">
        <p14:creationId xmlns:p14="http://schemas.microsoft.com/office/powerpoint/2010/main" val="329435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b="1" dirty="0"/>
              <a:t>Edizione 2017-2018: i numeri</a:t>
            </a:r>
            <a:endParaRPr lang="it-IT" b="1" dirty="0">
              <a:solidFill>
                <a:schemeClr val="bg2">
                  <a:lumMod val="50000"/>
                </a:schemeClr>
              </a:solidFill>
              <a:latin typeface="Baskerville Old Face" panose="02020602080505020303" pitchFamily="18" charset="0"/>
            </a:endParaRPr>
          </a:p>
        </p:txBody>
      </p:sp>
      <p:sp>
        <p:nvSpPr>
          <p:cNvPr id="5" name="Segnaposto contenuto 4"/>
          <p:cNvSpPr>
            <a:spLocks noGrp="1"/>
          </p:cNvSpPr>
          <p:nvPr>
            <p:ph sz="quarter" idx="2"/>
          </p:nvPr>
        </p:nvSpPr>
        <p:spPr/>
        <p:txBody>
          <a:bodyPr>
            <a:normAutofit/>
          </a:bodyPr>
          <a:lstStyle/>
          <a:p>
            <a:r>
              <a:rPr lang="it-IT" sz="2400" dirty="0"/>
              <a:t>Partecipazione di 10 istituti scolastici secondari di II grado</a:t>
            </a:r>
          </a:p>
          <a:p>
            <a:r>
              <a:rPr lang="it-IT" sz="2400" dirty="0"/>
              <a:t>6 regioni coinvolte (Lombardia, Lazio, Puglia, Basilicata, Calabria, Sicilia)</a:t>
            </a:r>
          </a:p>
          <a:p>
            <a:r>
              <a:rPr lang="it-IT" sz="2400" dirty="0"/>
              <a:t>100 studenti a livello nazionale</a:t>
            </a:r>
          </a:p>
          <a:p>
            <a:r>
              <a:rPr lang="it-IT" sz="2400" dirty="0"/>
              <a:t>10 docenti </a:t>
            </a:r>
          </a:p>
          <a:p>
            <a:r>
              <a:rPr lang="it-IT" sz="2400" dirty="0"/>
              <a:t>Rapporto 1/10</a:t>
            </a:r>
          </a:p>
          <a:p>
            <a:endParaRPr lang="it-IT"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pic>
        <p:nvPicPr>
          <p:cNvPr id="1027" name="Picture 3"/>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524705"/>
            <a:ext cx="3418960" cy="428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939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8"/>
          <a:stretch/>
        </p:blipFill>
        <p:spPr bwMode="auto">
          <a:xfrm>
            <a:off x="107504" y="1412775"/>
            <a:ext cx="2808312" cy="4129359"/>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olo 1"/>
          <p:cNvSpPr>
            <a:spLocks noGrp="1"/>
          </p:cNvSpPr>
          <p:nvPr>
            <p:ph type="title"/>
          </p:nvPr>
        </p:nvSpPr>
        <p:spPr>
          <a:xfrm>
            <a:off x="1083169" y="116632"/>
            <a:ext cx="7200800" cy="1080119"/>
          </a:xfrm>
        </p:spPr>
        <p:txBody>
          <a:bodyPr>
            <a:noAutofit/>
          </a:bodyPr>
          <a:lstStyle/>
          <a:p>
            <a:pPr algn="ctr"/>
            <a:r>
              <a:rPr lang="it-IT" sz="3600" b="1" dirty="0"/>
              <a:t>Progetto «Millennial Lab 2030»</a:t>
            </a:r>
            <a:br>
              <a:rPr lang="it-IT" sz="3600" b="1" dirty="0"/>
            </a:br>
            <a:r>
              <a:rPr lang="it-IT" sz="3200" b="1" dirty="0"/>
              <a:t>La struttura delle attività</a:t>
            </a:r>
            <a:endParaRPr lang="it-IT" sz="3200" b="1" dirty="0">
              <a:solidFill>
                <a:schemeClr val="tx2">
                  <a:lumMod val="60000"/>
                  <a:lumOff val="40000"/>
                </a:schemeClr>
              </a:solidFill>
              <a:latin typeface="Baskerville Old Face" panose="02020602080505020303" pitchFamily="18" charset="0"/>
            </a:endParaRPr>
          </a:p>
        </p:txBody>
      </p:sp>
      <p:sp>
        <p:nvSpPr>
          <p:cNvPr id="3" name="Segnaposto contenuto 2"/>
          <p:cNvSpPr>
            <a:spLocks noGrp="1"/>
          </p:cNvSpPr>
          <p:nvPr>
            <p:ph sz="quarter" idx="1"/>
          </p:nvPr>
        </p:nvSpPr>
        <p:spPr>
          <a:xfrm>
            <a:off x="2771800" y="3653980"/>
            <a:ext cx="3122832" cy="1470166"/>
          </a:xfrm>
          <a:ln>
            <a:noFill/>
          </a:ln>
        </p:spPr>
        <p:txBody>
          <a:bodyPr>
            <a:normAutofit/>
          </a:bodyPr>
          <a:lstStyle/>
          <a:p>
            <a:pPr algn="ctr">
              <a:buFont typeface="Wingdings" panose="05000000000000000000" pitchFamily="2" charset="2"/>
              <a:buChar char="q"/>
            </a:pPr>
            <a:r>
              <a:rPr lang="it-IT" sz="1800" b="1" u="sng" dirty="0">
                <a:latin typeface="Baskerville Old Face" panose="02020602080505020303" pitchFamily="18" charset="0"/>
              </a:rPr>
              <a:t>Laboratorio di co-working sul divario generazionale</a:t>
            </a:r>
            <a:endParaRPr lang="it-IT" sz="2000" u="sng" dirty="0">
              <a:latin typeface="Baskerville Old Face" panose="02020602080505020303" pitchFamily="18" charset="0"/>
            </a:endParaRPr>
          </a:p>
        </p:txBody>
      </p:sp>
      <p:sp>
        <p:nvSpPr>
          <p:cNvPr id="6" name="CasellaDiTesto 5"/>
          <p:cNvSpPr txBox="1"/>
          <p:nvPr/>
        </p:nvSpPr>
        <p:spPr>
          <a:xfrm>
            <a:off x="3995936" y="2996952"/>
            <a:ext cx="4104456"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it-IT" b="1" u="sng" dirty="0">
                <a:latin typeface="Baskerville Old Face" panose="02020602080505020303" pitchFamily="18" charset="0"/>
              </a:rPr>
              <a:t>Modulo docenti «Agenda 2030 in Europa» (residenziale)</a:t>
            </a:r>
            <a:endParaRPr lang="it-IT" dirty="0">
              <a:latin typeface="Baskerville Old Face" panose="02020602080505020303" pitchFamily="18" charset="0"/>
            </a:endParaRPr>
          </a:p>
        </p:txBody>
      </p:sp>
      <p:sp>
        <p:nvSpPr>
          <p:cNvPr id="12" name="CasellaDiTesto 11"/>
          <p:cNvSpPr txBox="1"/>
          <p:nvPr/>
        </p:nvSpPr>
        <p:spPr>
          <a:xfrm>
            <a:off x="2915816" y="4754368"/>
            <a:ext cx="2978816" cy="2092881"/>
          </a:xfrm>
          <a:prstGeom prst="rect">
            <a:avLst/>
          </a:prstGeom>
          <a:noFill/>
        </p:spPr>
        <p:txBody>
          <a:bodyPr wrap="square" rtlCol="0">
            <a:spAutoFit/>
          </a:bodyPr>
          <a:lstStyle/>
          <a:p>
            <a:pPr marL="228600" indent="-228600" algn="ctr">
              <a:buAutoNum type="arabicPeriod"/>
            </a:pPr>
            <a:r>
              <a:rPr lang="it-IT" sz="1400" dirty="0"/>
              <a:t>Lettura «Ladri di futuro. La rivolta dei giovani contro l’economia ingiusta»</a:t>
            </a:r>
          </a:p>
          <a:p>
            <a:pPr marL="228600" indent="-228600" algn="ctr">
              <a:buAutoNum type="arabicPeriod"/>
            </a:pPr>
            <a:r>
              <a:rPr lang="it-IT" sz="1400" dirty="0"/>
              <a:t>Elaborazione del GDI al 2020 per il comune interessato.</a:t>
            </a:r>
          </a:p>
          <a:p>
            <a:pPr marL="228600" indent="-228600" algn="ctr">
              <a:buAutoNum type="arabicPeriod"/>
            </a:pPr>
            <a:r>
              <a:rPr lang="it-IT" sz="1400" dirty="0"/>
              <a:t>Intervista ad una personalità istituzionale locale</a:t>
            </a:r>
          </a:p>
          <a:p>
            <a:pPr marL="228600" indent="-228600" algn="ctr">
              <a:buAutoNum type="arabicPeriod"/>
            </a:pPr>
            <a:r>
              <a:rPr lang="it-IT" sz="1400" dirty="0"/>
              <a:t>Report finale</a:t>
            </a:r>
          </a:p>
          <a:p>
            <a:endParaRPr lang="it-IT" dirty="0"/>
          </a:p>
        </p:txBody>
      </p:sp>
      <p:sp>
        <p:nvSpPr>
          <p:cNvPr id="10" name="CasellaDiTesto 9"/>
          <p:cNvSpPr txBox="1"/>
          <p:nvPr/>
        </p:nvSpPr>
        <p:spPr>
          <a:xfrm>
            <a:off x="3417152" y="1745220"/>
            <a:ext cx="4104456" cy="1200329"/>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it-IT" b="1" u="sng" dirty="0">
                <a:latin typeface="Baskerville Old Face" panose="02020602080505020303" pitchFamily="18" charset="0"/>
              </a:rPr>
              <a:t>Opening Ceremony – “Europa2030 tra sviluppo sostenibile e divario generazionale»</a:t>
            </a:r>
            <a:endParaRPr lang="it-IT" dirty="0">
              <a:latin typeface="Baskerville Old Face" panose="02020602080505020303" pitchFamily="18" charset="0"/>
            </a:endParaRPr>
          </a:p>
          <a:p>
            <a:pPr>
              <a:buClr>
                <a:srgbClr val="C00000"/>
              </a:buClr>
            </a:pPr>
            <a:r>
              <a:rPr lang="it-IT" b="1" u="sng" dirty="0">
                <a:latin typeface="Baskerville Old Face" panose="02020602080505020303" pitchFamily="18" charset="0"/>
              </a:rPr>
              <a:t>   </a:t>
            </a:r>
            <a:endParaRPr lang="it-IT" dirty="0">
              <a:latin typeface="Baskerville Old Face" panose="02020602080505020303" pitchFamily="18"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712795"/>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magin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graphicFrame>
        <p:nvGraphicFramePr>
          <p:cNvPr id="14" name="Grafico 13"/>
          <p:cNvGraphicFramePr/>
          <p:nvPr>
            <p:extLst>
              <p:ext uri="{D42A27DB-BD31-4B8C-83A1-F6EECF244321}">
                <p14:modId xmlns:p14="http://schemas.microsoft.com/office/powerpoint/2010/main" val="1977383149"/>
              </p:ext>
            </p:extLst>
          </p:nvPr>
        </p:nvGraphicFramePr>
        <p:xfrm>
          <a:off x="5894632" y="3813943"/>
          <a:ext cx="3096344" cy="17281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20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86323C-BE3B-4B0D-A312-74C398539403}"/>
              </a:ext>
            </a:extLst>
          </p:cNvPr>
          <p:cNvSpPr>
            <a:spLocks noGrp="1"/>
          </p:cNvSpPr>
          <p:nvPr>
            <p:ph type="title"/>
          </p:nvPr>
        </p:nvSpPr>
        <p:spPr/>
        <p:txBody>
          <a:bodyPr>
            <a:normAutofit fontScale="90000"/>
          </a:bodyPr>
          <a:lstStyle/>
          <a:p>
            <a:pPr algn="ctr"/>
            <a:r>
              <a:rPr lang="it-IT" b="1" dirty="0"/>
              <a:t>Misurare il divario per combatterlo</a:t>
            </a:r>
          </a:p>
        </p:txBody>
      </p:sp>
      <p:graphicFrame>
        <p:nvGraphicFramePr>
          <p:cNvPr id="4" name="Segnaposto contenuto 3"/>
          <p:cNvGraphicFramePr>
            <a:graphicFrameLocks noGrp="1"/>
          </p:cNvGraphicFramePr>
          <p:nvPr>
            <p:ph sz="quarter" idx="1"/>
            <p:extLst>
              <p:ext uri="{D42A27DB-BD31-4B8C-83A1-F6EECF244321}">
                <p14:modId xmlns:p14="http://schemas.microsoft.com/office/powerpoint/2010/main" val="616783451"/>
              </p:ext>
            </p:extLst>
          </p:nvPr>
        </p:nvGraphicFramePr>
        <p:xfrm>
          <a:off x="612775" y="1600200"/>
          <a:ext cx="8135689" cy="421906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819260"/>
            <a:ext cx="2258736" cy="74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003" y="5798272"/>
            <a:ext cx="1729717" cy="807969"/>
          </a:xfrm>
          <a:prstGeom prst="rect">
            <a:avLst/>
          </a:prstGeom>
        </p:spPr>
      </p:pic>
    </p:spTree>
    <p:extLst>
      <p:ext uri="{BB962C8B-B14F-4D97-AF65-F5344CB8AC3E}">
        <p14:creationId xmlns:p14="http://schemas.microsoft.com/office/powerpoint/2010/main" val="145025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albero, esterni, pianta, foresta&#10;&#10;Descrizione generata con affidabilità molto elevata">
            <a:extLst>
              <a:ext uri="{FF2B5EF4-FFF2-40B4-BE49-F238E27FC236}">
                <a16:creationId xmlns:a16="http://schemas.microsoft.com/office/drawing/2014/main" id="{75A05BDD-0BE3-4498-A7AA-65C7729BE46F}"/>
              </a:ext>
            </a:extLst>
          </p:cNvPr>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b="2218"/>
          <a:stretch/>
        </p:blipFill>
        <p:spPr>
          <a:xfrm>
            <a:off x="0" y="0"/>
            <a:ext cx="9144000" cy="6858000"/>
          </a:xfrm>
        </p:spPr>
      </p:pic>
      <p:sp>
        <p:nvSpPr>
          <p:cNvPr id="2" name="Titolo 1">
            <a:extLst>
              <a:ext uri="{FF2B5EF4-FFF2-40B4-BE49-F238E27FC236}">
                <a16:creationId xmlns:a16="http://schemas.microsoft.com/office/drawing/2014/main" id="{F6EF618C-99B4-4C0B-97AE-31401DA2FB77}"/>
              </a:ext>
            </a:extLst>
          </p:cNvPr>
          <p:cNvSpPr>
            <a:spLocks noGrp="1"/>
          </p:cNvSpPr>
          <p:nvPr>
            <p:ph type="title"/>
          </p:nvPr>
        </p:nvSpPr>
        <p:spPr/>
        <p:txBody>
          <a:bodyPr/>
          <a:lstStyle/>
          <a:p>
            <a:r>
              <a:rPr lang="it-IT" dirty="0">
                <a:highlight>
                  <a:srgbClr val="E6EDFB"/>
                </a:highlight>
              </a:rPr>
              <a:t>Basta tutelare il capitale naturale?</a:t>
            </a:r>
          </a:p>
        </p:txBody>
      </p:sp>
    </p:spTree>
    <p:extLst>
      <p:ext uri="{BB962C8B-B14F-4D97-AF65-F5344CB8AC3E}">
        <p14:creationId xmlns:p14="http://schemas.microsoft.com/office/powerpoint/2010/main" val="3635416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949</TotalTime>
  <Words>448</Words>
  <Application>Microsoft Office PowerPoint</Application>
  <PresentationFormat>Presentazione su schermo (4:3)</PresentationFormat>
  <Paragraphs>130</Paragraphs>
  <Slides>15</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Baskerville Old Face</vt:lpstr>
      <vt:lpstr>Calibri</vt:lpstr>
      <vt:lpstr>Cambria</vt:lpstr>
      <vt:lpstr>Times New Roman</vt:lpstr>
      <vt:lpstr>Tw Cen MT</vt:lpstr>
      <vt:lpstr>Wingdings</vt:lpstr>
      <vt:lpstr>Wingdings 2</vt:lpstr>
      <vt:lpstr>Luna</vt:lpstr>
      <vt:lpstr>Presentazione standard di PowerPoint</vt:lpstr>
      <vt:lpstr>Le iniziative pilota 2016-2017:  i numeri</vt:lpstr>
      <vt:lpstr>Le esperienze pilota dell’a.s 2016-2017: la presentazione al Festival dei Giovani di Gaeta</vt:lpstr>
      <vt:lpstr>Perché Millennial Lab 2030?</vt:lpstr>
      <vt:lpstr>I principali obiettivi del progetto</vt:lpstr>
      <vt:lpstr>Edizione 2017-2018: i numeri</vt:lpstr>
      <vt:lpstr>Progetto «Millennial Lab 2030» La struttura delle attività</vt:lpstr>
      <vt:lpstr>Misurare il divario per combatterlo</vt:lpstr>
      <vt:lpstr>Basta tutelare il capitale naturale?</vt:lpstr>
      <vt:lpstr>..o bisogna tutelare anche quello umano?</vt:lpstr>
      <vt:lpstr>Meglio entrambi!</vt:lpstr>
      <vt:lpstr>Progetto «Millennial Lab 2030» La struttura delle attività (2)</vt:lpstr>
      <vt:lpstr>Contribuire alla redazione del nuovo rapporto territoriale Divario Generazione 2018</vt:lpstr>
      <vt:lpstr>Cronoprogramma</vt:lpstr>
      <vt:lpstr>Contatti FBV</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RITA CEDDIA</dc:creator>
  <cp:lastModifiedBy>Pc</cp:lastModifiedBy>
  <cp:revision>80</cp:revision>
  <dcterms:created xsi:type="dcterms:W3CDTF">2016-11-21T11:51:12Z</dcterms:created>
  <dcterms:modified xsi:type="dcterms:W3CDTF">2017-11-09T13:01:07Z</dcterms:modified>
</cp:coreProperties>
</file>