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3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242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6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80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0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528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86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5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03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02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12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827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686BD-65E1-47E2-A7F9-E23F75321B39}" type="datetimeFigureOut">
              <a:rPr lang="it-IT" smtClean="0"/>
              <a:t>18/04/2025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BC7E0-427C-4294-8A15-4769A0D0AF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646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89624">
            <a:off x="4862364" y="1172069"/>
            <a:ext cx="1528021" cy="15280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4997491" cy="124022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 rot="19288151">
            <a:off x="7761782" y="2861854"/>
            <a:ext cx="1040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Reunion</a:t>
            </a:r>
            <a:r>
              <a:rPr lang="it-IT" dirty="0" smtClean="0"/>
              <a:t> </a:t>
            </a:r>
            <a:r>
              <a:rPr lang="it-IT" dirty="0" err="1" smtClean="0"/>
              <a:t>Islands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 rot="21045360">
            <a:off x="5055477" y="3300248"/>
            <a:ext cx="1082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Action in </a:t>
            </a:r>
            <a:r>
              <a:rPr lang="it-IT" i="1" dirty="0" err="1" smtClean="0"/>
              <a:t>Reunion</a:t>
            </a:r>
            <a:endParaRPr lang="it-IT" i="1" dirty="0" smtClean="0"/>
          </a:p>
          <a:p>
            <a:r>
              <a:rPr lang="it-IT" dirty="0" smtClean="0"/>
              <a:t>Course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264358">
            <a:off x="9215985" y="2197042"/>
            <a:ext cx="951441" cy="666403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 rot="20145024">
            <a:off x="3827957" y="4873963"/>
            <a:ext cx="2860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arch 10 to March 14- 2025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 rot="20356185">
            <a:off x="3268717" y="287342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latin typeface="Algerian" panose="04020705040A02060702" pitchFamily="82" charset="0"/>
              </a:rPr>
              <a:t>LOGbook</a:t>
            </a:r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792">
            <a:off x="3097672" y="3934217"/>
            <a:ext cx="1561289" cy="11709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768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40276" y="-148583"/>
            <a:ext cx="10515600" cy="1325563"/>
          </a:xfrm>
        </p:spPr>
        <p:txBody>
          <a:bodyPr/>
          <a:lstStyle/>
          <a:p>
            <a:r>
              <a:rPr lang="it-IT" dirty="0" err="1" smtClean="0">
                <a:latin typeface="Algerian" panose="04020705040A02060702" pitchFamily="82" charset="0"/>
              </a:rPr>
              <a:t>Techniques</a:t>
            </a:r>
            <a:r>
              <a:rPr lang="it-IT" dirty="0" smtClean="0">
                <a:latin typeface="Algerian" panose="04020705040A02060702" pitchFamily="82" charset="0"/>
              </a:rPr>
              <a:t> of video </a:t>
            </a:r>
            <a:r>
              <a:rPr lang="it-IT" dirty="0" err="1" smtClean="0">
                <a:latin typeface="Algerian" panose="04020705040A02060702" pitchFamily="82" charset="0"/>
              </a:rPr>
              <a:t>Making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829032"/>
            <a:ext cx="5120811" cy="109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 smtClean="0"/>
              <a:t>Integrating tools for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■ </a:t>
            </a:r>
            <a:r>
              <a:rPr lang="en-US" sz="1800" dirty="0" smtClean="0"/>
              <a:t>being aware </a:t>
            </a:r>
            <a:r>
              <a:rPr lang="en-US" sz="1800" dirty="0"/>
              <a:t>of </a:t>
            </a:r>
            <a:r>
              <a:rPr lang="en-US" sz="1800" dirty="0" smtClean="0"/>
              <a:t>the innovative </a:t>
            </a:r>
            <a:r>
              <a:rPr lang="en-US" sz="1800" dirty="0"/>
              <a:t>opportunities</a:t>
            </a:r>
          </a:p>
          <a:p>
            <a:pPr marL="0" indent="0">
              <a:buNone/>
            </a:pPr>
            <a:r>
              <a:rPr lang="en-US" sz="1800" dirty="0"/>
              <a:t>■ </a:t>
            </a:r>
            <a:r>
              <a:rPr lang="en-US" sz="1800" dirty="0" smtClean="0"/>
              <a:t>Increasing learners’ </a:t>
            </a:r>
            <a:r>
              <a:rPr lang="en-US" sz="1800" dirty="0"/>
              <a:t>motivation</a:t>
            </a:r>
            <a:endParaRPr lang="it-IT" sz="1800" dirty="0"/>
          </a:p>
        </p:txBody>
      </p:sp>
      <p:sp>
        <p:nvSpPr>
          <p:cNvPr id="5" name="Rettangolo 4"/>
          <p:cNvSpPr/>
          <p:nvPr/>
        </p:nvSpPr>
        <p:spPr>
          <a:xfrm>
            <a:off x="-54443" y="3330556"/>
            <a:ext cx="29545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How to run a video </a:t>
            </a:r>
            <a:r>
              <a:rPr lang="en-US" b="1" dirty="0" smtClean="0"/>
              <a:t>project!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b="1" i="1" dirty="0"/>
              <a:t>writing part </a:t>
            </a:r>
            <a:r>
              <a:rPr lang="en-US" dirty="0"/>
              <a:t>is </a:t>
            </a:r>
            <a:r>
              <a:rPr lang="en-US" dirty="0" smtClean="0"/>
              <a:t>essentially </a:t>
            </a:r>
            <a:endParaRPr lang="en-US" dirty="0"/>
          </a:p>
          <a:p>
            <a:r>
              <a:rPr lang="en-US" dirty="0"/>
              <a:t>based </a:t>
            </a:r>
            <a:r>
              <a:rPr lang="en-US" dirty="0" smtClean="0"/>
              <a:t>on </a:t>
            </a:r>
            <a:r>
              <a:rPr lang="en-US" dirty="0" err="1" smtClean="0"/>
              <a:t>Wh</a:t>
            </a:r>
            <a:r>
              <a:rPr lang="en-US" dirty="0" smtClean="0"/>
              <a:t> questions:</a:t>
            </a:r>
            <a:endParaRPr lang="en-US" dirty="0"/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What (theme)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Why (aim)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Who (characters)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Where (location)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When (time of the movie)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 smtClean="0"/>
              <a:t>+</a:t>
            </a:r>
          </a:p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How : tools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needed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 rot="20952645">
            <a:off x="2842564" y="2563311"/>
            <a:ext cx="2078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0000"/>
                </a:solidFill>
                <a:latin typeface="AAAAAC+AvenirNext-BoldItalic"/>
              </a:rPr>
              <a:t>The basics of framing </a:t>
            </a:r>
            <a:endParaRPr lang="en-US" sz="1400" b="1" i="1" dirty="0" smtClean="0">
              <a:solidFill>
                <a:srgbClr val="000000"/>
              </a:solidFill>
              <a:latin typeface="AAAAAC+AvenirNext-BoldItalic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>
                <a:solidFill>
                  <a:srgbClr val="000000"/>
                </a:solidFill>
                <a:latin typeface="AAAAAC+AvenirNext-BoldItalic"/>
              </a:rPr>
              <a:t>Position of phone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>
                <a:solidFill>
                  <a:srgbClr val="000000"/>
                </a:solidFill>
                <a:latin typeface="AAAAAC+AvenirNext-BoldItalic"/>
              </a:rPr>
              <a:t>The rule of 1/3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 smtClean="0">
                <a:solidFill>
                  <a:srgbClr val="000000"/>
                </a:solidFill>
                <a:latin typeface="AAAAAC+AvenirNext-BoldItalic"/>
              </a:rPr>
              <a:t>Scales </a:t>
            </a:r>
            <a:endParaRPr lang="it-IT" sz="1400" i="1" dirty="0">
              <a:solidFill>
                <a:srgbClr val="000000"/>
              </a:solidFill>
              <a:latin typeface="AAAAAC+AvenirNext-BoldItalic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8005">
            <a:off x="4958502" y="1618684"/>
            <a:ext cx="1242913" cy="8202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387100">
            <a:off x="2904373" y="4049060"/>
            <a:ext cx="1755139" cy="108115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81243">
            <a:off x="4902964" y="2997469"/>
            <a:ext cx="1492456" cy="140487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630510" y="2961224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0000"/>
                </a:solidFill>
                <a:latin typeface="AAAAAB+HelveticaNeue-Bold"/>
              </a:rPr>
              <a:t>CAPCUT </a:t>
            </a:r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04020">
            <a:off x="9271346" y="1981730"/>
            <a:ext cx="983636" cy="979038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6568022" y="59122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Tutorial :</a:t>
            </a:r>
          </a:p>
          <a:p>
            <a:r>
              <a:rPr lang="it-IT" dirty="0"/>
              <a:t>https://www.capcut.com/tutorial</a:t>
            </a:r>
          </a:p>
          <a:p>
            <a:r>
              <a:rPr lang="it-IT" dirty="0"/>
              <a:t>https://www.youtube.com/watch?v=pHMoPh6mzm4</a:t>
            </a:r>
          </a:p>
        </p:txBody>
      </p:sp>
    </p:spTree>
    <p:extLst>
      <p:ext uri="{BB962C8B-B14F-4D97-AF65-F5344CB8AC3E}">
        <p14:creationId xmlns:p14="http://schemas.microsoft.com/office/powerpoint/2010/main" val="60876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95746" y="0"/>
            <a:ext cx="10515600" cy="621194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Algerian" panose="04020705040A02060702" pitchFamily="82" charset="0"/>
              </a:rPr>
              <a:t>Videointerviewing</a:t>
            </a:r>
            <a:r>
              <a:rPr lang="it-IT" dirty="0" smtClean="0">
                <a:latin typeface="Algerian" panose="04020705040A02060702" pitchFamily="82" charset="0"/>
              </a:rPr>
              <a:t> </a:t>
            </a:r>
            <a:r>
              <a:rPr lang="it-IT" dirty="0" err="1" smtClean="0">
                <a:latin typeface="Algerian" panose="04020705040A02060702" pitchFamily="82" charset="0"/>
              </a:rPr>
              <a:t>local</a:t>
            </a:r>
            <a:r>
              <a:rPr lang="it-IT" dirty="0" smtClean="0">
                <a:latin typeface="Algerian" panose="04020705040A02060702" pitchFamily="82" charset="0"/>
              </a:rPr>
              <a:t> </a:t>
            </a:r>
            <a:r>
              <a:rPr lang="it-IT" dirty="0" err="1" smtClean="0">
                <a:latin typeface="Algerian" panose="04020705040A02060702" pitchFamily="82" charset="0"/>
              </a:rPr>
              <a:t>people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rot="21068900">
            <a:off x="4832997" y="1431127"/>
            <a:ext cx="1551398" cy="129122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making a video about diversity in Reunion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2337290"/>
            <a:ext cx="26438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Specifications:</a:t>
            </a:r>
            <a:endParaRPr lang="en-US" i="1" dirty="0"/>
          </a:p>
          <a:p>
            <a:r>
              <a:rPr lang="en-US" dirty="0"/>
              <a:t>• 3 minutes maximum</a:t>
            </a:r>
          </a:p>
          <a:p>
            <a:r>
              <a:rPr lang="en-US" dirty="0"/>
              <a:t>• Use the basics of </a:t>
            </a:r>
            <a:r>
              <a:rPr lang="en-US" dirty="0" smtClean="0"/>
              <a:t>framing filming technics</a:t>
            </a:r>
            <a:endParaRPr lang="en-US" dirty="0"/>
          </a:p>
          <a:p>
            <a:r>
              <a:rPr lang="en-US" dirty="0"/>
              <a:t>• One Interview of a local citizen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Use the voice over in your project film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Use a free music</a:t>
            </a:r>
          </a:p>
          <a:p>
            <a:r>
              <a:rPr lang="en-US" dirty="0"/>
              <a:t>• Use a free software for the video editing </a:t>
            </a:r>
            <a:endParaRPr lang="en-US" dirty="0" smtClean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4611">
            <a:off x="3020380" y="2485362"/>
            <a:ext cx="1481186" cy="11108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9990">
            <a:off x="7663773" y="2752844"/>
            <a:ext cx="1182989" cy="8872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53"/>
          <a:stretch/>
        </p:blipFill>
        <p:spPr>
          <a:xfrm rot="19853855">
            <a:off x="9101072" y="2094317"/>
            <a:ext cx="1215220" cy="77601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9877">
            <a:off x="3119935" y="3875553"/>
            <a:ext cx="1282074" cy="1282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43085">
            <a:off x="4583967" y="2889319"/>
            <a:ext cx="1953107" cy="170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5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28062" y="0"/>
            <a:ext cx="1765871" cy="569823"/>
          </a:xfrm>
        </p:spPr>
        <p:txBody>
          <a:bodyPr>
            <a:normAutofit fontScale="90000"/>
          </a:bodyPr>
          <a:lstStyle/>
          <a:p>
            <a:r>
              <a:rPr lang="it-IT" dirty="0" err="1" smtClean="0">
                <a:latin typeface="Algerian" panose="04020705040A02060702" pitchFamily="82" charset="0"/>
              </a:rPr>
              <a:t>shots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01185" y="1486987"/>
            <a:ext cx="26740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Tips:</a:t>
            </a:r>
            <a:endParaRPr lang="en-US" i="1" dirty="0"/>
          </a:p>
          <a:p>
            <a:r>
              <a:rPr lang="en-US" dirty="0"/>
              <a:t>• Use the grid on your camera </a:t>
            </a:r>
            <a:endParaRPr lang="en-US" dirty="0" smtClean="0"/>
          </a:p>
          <a:p>
            <a:r>
              <a:rPr lang="en-US" dirty="0" smtClean="0"/>
              <a:t>• </a:t>
            </a:r>
            <a:r>
              <a:rPr lang="en-US" dirty="0"/>
              <a:t>Use different scale of plan (overall plan for monuments, chest close-up for interview, low angle shot…)</a:t>
            </a:r>
          </a:p>
          <a:p>
            <a:r>
              <a:rPr lang="en-US" dirty="0"/>
              <a:t>• For the interview, let the camera roll and ask several question, you will keep the best when you get to the editing part</a:t>
            </a:r>
          </a:p>
          <a:p>
            <a:r>
              <a:rPr lang="en-US" dirty="0"/>
              <a:t>• Always take two shots of the same scene and choose the best one when editing </a:t>
            </a:r>
            <a:endParaRPr lang="en-US" dirty="0" smtClean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2003">
            <a:off x="2906158" y="2139146"/>
            <a:ext cx="1632869" cy="1329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11"/>
          <a:stretch/>
        </p:blipFill>
        <p:spPr>
          <a:xfrm rot="21369862">
            <a:off x="5013496" y="1374403"/>
            <a:ext cx="1045057" cy="12316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/>
          <a:stretch/>
        </p:blipFill>
        <p:spPr>
          <a:xfrm rot="19766973">
            <a:off x="7743713" y="2823838"/>
            <a:ext cx="1027043" cy="745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51529">
            <a:off x="2878974" y="3907663"/>
            <a:ext cx="1663155" cy="13263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9680">
            <a:off x="9233104" y="2019386"/>
            <a:ext cx="1130501" cy="847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9698">
            <a:off x="5113806" y="3109515"/>
            <a:ext cx="1004012" cy="13386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40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926" y="-107486"/>
            <a:ext cx="6148227" cy="1325563"/>
          </a:xfrm>
        </p:spPr>
        <p:txBody>
          <a:bodyPr/>
          <a:lstStyle/>
          <a:p>
            <a:r>
              <a:rPr lang="it-IT" dirty="0" smtClean="0">
                <a:latin typeface="Algerian" panose="04020705040A02060702" pitchFamily="82" charset="0"/>
              </a:rPr>
              <a:t>Editing </a:t>
            </a:r>
            <a:r>
              <a:rPr lang="it-IT" dirty="0" err="1" smtClean="0">
                <a:latin typeface="Algerian" panose="04020705040A02060702" pitchFamily="82" charset="0"/>
              </a:rPr>
              <a:t>techniques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60962" y="2607740"/>
            <a:ext cx="2006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the editing part, prefer a lot of short plans (2/3 sec max) for a static plan. Movement plans (panning or travelling) can be longer.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9" b="35130"/>
          <a:stretch/>
        </p:blipFill>
        <p:spPr>
          <a:xfrm rot="20311773">
            <a:off x="2851178" y="2391558"/>
            <a:ext cx="1818077" cy="1012516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6" t="39528" r="13317" b="39648"/>
          <a:stretch/>
        </p:blipFill>
        <p:spPr>
          <a:xfrm rot="20299513">
            <a:off x="2839549" y="4086507"/>
            <a:ext cx="1839722" cy="1035310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27983">
            <a:off x="4858554" y="1471574"/>
            <a:ext cx="1442757" cy="1056236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/>
          <a:srcRect b="24888"/>
          <a:stretch/>
        </p:blipFill>
        <p:spPr>
          <a:xfrm rot="21058028">
            <a:off x="4951091" y="3250868"/>
            <a:ext cx="1257684" cy="942803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1432">
            <a:off x="7496980" y="2657725"/>
            <a:ext cx="1334025" cy="1000519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1238">
            <a:off x="9172487" y="2023612"/>
            <a:ext cx="1214197" cy="910648"/>
          </a:xfrm>
          <a:prstGeom prst="roundRect">
            <a:avLst>
              <a:gd name="adj" fmla="val 11111"/>
            </a:avLst>
          </a:prstGeom>
          <a:ln w="381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6071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461" y="-128034"/>
            <a:ext cx="6435903" cy="1325563"/>
          </a:xfrm>
        </p:spPr>
        <p:txBody>
          <a:bodyPr/>
          <a:lstStyle/>
          <a:p>
            <a:r>
              <a:rPr lang="it-IT" dirty="0" err="1" smtClean="0">
                <a:latin typeface="Algerian" panose="04020705040A02060702" pitchFamily="82" charset="0"/>
              </a:rPr>
              <a:t>Thanks</a:t>
            </a:r>
            <a:r>
              <a:rPr lang="it-IT" dirty="0" smtClean="0">
                <a:latin typeface="Algerian" panose="04020705040A02060702" pitchFamily="82" charset="0"/>
              </a:rPr>
              <a:t> for </a:t>
            </a:r>
            <a:r>
              <a:rPr lang="it-IT" dirty="0" err="1" smtClean="0">
                <a:latin typeface="Algerian" panose="04020705040A02060702" pitchFamily="82" charset="0"/>
              </a:rPr>
              <a:t>watching</a:t>
            </a:r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r="17933" b="14110"/>
          <a:stretch/>
        </p:blipFill>
        <p:spPr>
          <a:xfrm rot="20666072">
            <a:off x="4978886" y="1410181"/>
            <a:ext cx="1358008" cy="1216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192" y="2360803"/>
            <a:ext cx="1164437" cy="112176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544" y="3649622"/>
            <a:ext cx="1877731" cy="18838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07053">
            <a:off x="3617740" y="5547952"/>
            <a:ext cx="2953406" cy="48798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81349">
            <a:off x="4924483" y="3159674"/>
            <a:ext cx="1306528" cy="979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7217">
            <a:off x="7515861" y="2789257"/>
            <a:ext cx="1261514" cy="946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01236">
            <a:off x="9287321" y="2160671"/>
            <a:ext cx="987977" cy="7409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9165013" y="5791945"/>
            <a:ext cx="3215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lgerian" panose="04020705040A02060702" pitchFamily="82" charset="0"/>
              </a:rPr>
              <a:t>Andrea Natali</a:t>
            </a:r>
          </a:p>
          <a:p>
            <a:r>
              <a:rPr lang="it-IT" dirty="0" smtClean="0">
                <a:latin typeface="Algerian" panose="04020705040A02060702" pitchFamily="82" charset="0"/>
              </a:rPr>
              <a:t>Claudio Cherubino</a:t>
            </a:r>
          </a:p>
          <a:p>
            <a:r>
              <a:rPr lang="it-IT" dirty="0" smtClean="0">
                <a:latin typeface="Algerian" panose="04020705040A02060702" pitchFamily="82" charset="0"/>
              </a:rPr>
              <a:t>Savina </a:t>
            </a:r>
            <a:r>
              <a:rPr lang="it-IT" dirty="0" err="1" smtClean="0">
                <a:latin typeface="Algerian" panose="04020705040A02060702" pitchFamily="82" charset="0"/>
              </a:rPr>
              <a:t>Moniaci</a:t>
            </a:r>
            <a:endParaRPr lang="it-IT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377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268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4" baseType="lpstr">
      <vt:lpstr>AAAAAB+HelveticaNeue-Bold</vt:lpstr>
      <vt:lpstr>AAAAAC+AvenirNext-BoldItalic</vt:lpstr>
      <vt:lpstr>Algerian</vt:lpstr>
      <vt:lpstr>Arial</vt:lpstr>
      <vt:lpstr>Calibri</vt:lpstr>
      <vt:lpstr>Calibri Light</vt:lpstr>
      <vt:lpstr>Wingdings</vt:lpstr>
      <vt:lpstr>Tema di Office</vt:lpstr>
      <vt:lpstr>Presentazione standard di PowerPoint</vt:lpstr>
      <vt:lpstr>Techniques of video Making</vt:lpstr>
      <vt:lpstr>Videointerviewing local people</vt:lpstr>
      <vt:lpstr>shots</vt:lpstr>
      <vt:lpstr>Editing techniques</vt:lpstr>
      <vt:lpstr>Thanks for watching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13</cp:revision>
  <dcterms:created xsi:type="dcterms:W3CDTF">2025-03-19T13:57:35Z</dcterms:created>
  <dcterms:modified xsi:type="dcterms:W3CDTF">2025-04-18T15:35:34Z</dcterms:modified>
</cp:coreProperties>
</file>