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1" r:id="rId1"/>
  </p:sldMasterIdLst>
  <p:sldIdLst>
    <p:sldId id="271" r:id="rId2"/>
    <p:sldId id="272" r:id="rId3"/>
    <p:sldId id="273" r:id="rId4"/>
    <p:sldId id="274" r:id="rId5"/>
    <p:sldId id="281" r:id="rId6"/>
    <p:sldId id="282" r:id="rId7"/>
    <p:sldId id="278" r:id="rId8"/>
    <p:sldId id="275" r:id="rId9"/>
    <p:sldId id="276" r:id="rId10"/>
    <p:sldId id="27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1328"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5BCAD085-E8A6-8845-BD4E-CB4CCA059FC4}" type="datetimeFigureOut">
              <a:rPr lang="en-US" smtClean="0"/>
              <a:t>6/7/2025</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C1FF6DA9-008F-8B48-92A6-B652298478BF}" type="slidenum">
              <a:rPr lang="en-US" smtClean="0"/>
              <a:t>‹N›</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4627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275998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998592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BCAD085-E8A6-8845-BD4E-CB4CCA059FC4}" type="datetimeFigureOut">
              <a:rPr lang="en-US" smtClean="0"/>
              <a:t>6/7/2025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3379681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5BCAD085-E8A6-8845-BD4E-CB4CCA059FC4}" type="datetimeFigureOut">
              <a:rPr lang="en-US" smtClean="0"/>
              <a:t>6/7/2025</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C1FF6DA9-008F-8B48-92A6-B652298478BF}" type="slidenum">
              <a:rPr lang="en-US" smtClean="0"/>
              <a:t>‹N›</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4497252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5BCAD085-E8A6-8845-BD4E-CB4CCA059FC4}" type="datetimeFigureOut">
              <a:rPr lang="en-US" smtClean="0"/>
              <a:t>6/7/2025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869876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5BCAD085-E8A6-8845-BD4E-CB4CCA059FC4}" type="datetimeFigureOut">
              <a:rPr lang="en-US" smtClean="0"/>
              <a:t>6/7/2025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4086621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5BCAD085-E8A6-8845-BD4E-CB4CCA059FC4}" type="datetimeFigureOut">
              <a:rPr lang="en-US" smtClean="0"/>
              <a:t>6/7/2025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256095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‹N›</a:t>
            </a:fld>
            <a:endParaRPr lang="en-US"/>
          </a:p>
        </p:txBody>
      </p:sp>
    </p:spTree>
    <p:extLst>
      <p:ext uri="{BB962C8B-B14F-4D97-AF65-F5344CB8AC3E}">
        <p14:creationId xmlns:p14="http://schemas.microsoft.com/office/powerpoint/2010/main" val="1718380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5BCAD085-E8A6-8845-BD4E-CB4CCA059FC4}" type="datetimeFigureOut">
              <a:rPr lang="en-US" smtClean="0"/>
              <a:t>6/7/2025</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1FF6DA9-008F-8B48-92A6-B652298478BF}" type="slidenum">
              <a:rPr lang="en-US" smtClean="0"/>
              <a:t>‹N›</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46746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smtClean="0"/>
              <a:t>Fare clic per modificare stili del testo dello schema</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5BCAD085-E8A6-8845-BD4E-CB4CCA059FC4}" type="datetimeFigureOut">
              <a:rPr lang="en-US" smtClean="0"/>
              <a:t>6/7/2025</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1FF6DA9-008F-8B48-92A6-B652298478BF}" type="slidenum">
              <a:rPr lang="en-US" smtClean="0"/>
              <a:t>‹N›</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4640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5BCAD085-E8A6-8845-BD4E-CB4CCA059FC4}" type="datetimeFigureOut">
              <a:rPr lang="en-US" smtClean="0"/>
              <a:t>6/7/2025</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C1FF6DA9-008F-8B48-92A6-B652298478BF}" type="slidenum">
              <a:rPr lang="en-US" smtClean="0"/>
              <a:t>‹N›</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0890274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4" orient="horz" pos="1368">
          <p15:clr>
            <a:srgbClr val="F26B43"/>
          </p15:clr>
        </p15:guide>
        <p15:guide id="5"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5184">
          <p15:clr>
            <a:srgbClr val="F26B43"/>
          </p15:clr>
        </p15:guide>
        <p15:guide id="10" pos="702">
          <p15:clr>
            <a:srgbClr val="F26B43"/>
          </p15:clr>
        </p15:guide>
        <p15:guide id="11"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47776" y="2179321"/>
            <a:ext cx="3797983" cy="2262781"/>
          </a:xfrm>
        </p:spPr>
        <p:txBody>
          <a:bodyPr>
            <a:noAutofit/>
          </a:bodyPr>
          <a:lstStyle/>
          <a:p>
            <a:r>
              <a:rPr lang="it-IT" sz="3200" dirty="0" err="1" smtClean="0"/>
              <a:t>Approaches</a:t>
            </a:r>
            <a:r>
              <a:rPr lang="it-IT" sz="3200" dirty="0" smtClean="0"/>
              <a:t> and </a:t>
            </a:r>
            <a:r>
              <a:rPr lang="it-IT" sz="3200" dirty="0" err="1" smtClean="0"/>
              <a:t>initiatives</a:t>
            </a:r>
            <a:r>
              <a:rPr lang="it-IT" sz="3200" dirty="0" smtClean="0"/>
              <a:t> </a:t>
            </a:r>
            <a:r>
              <a:rPr lang="it-IT" sz="3200" dirty="0" err="1" smtClean="0"/>
              <a:t>against</a:t>
            </a:r>
            <a:r>
              <a:rPr lang="it-IT" sz="3200" dirty="0" smtClean="0"/>
              <a:t> BULLYING </a:t>
            </a:r>
            <a:r>
              <a:rPr lang="it-IT" sz="3200" dirty="0"/>
              <a:t>AND CYBERBULLYING IN SPAIN AND ITALY</a:t>
            </a:r>
            <a:endParaRPr sz="3200" dirty="0"/>
          </a:p>
        </p:txBody>
      </p:sp>
      <p:sp>
        <p:nvSpPr>
          <p:cNvPr id="3" name="Subtitle 2"/>
          <p:cNvSpPr>
            <a:spLocks noGrp="1"/>
          </p:cNvSpPr>
          <p:nvPr>
            <p:ph type="subTitle" idx="1"/>
          </p:nvPr>
        </p:nvSpPr>
        <p:spPr>
          <a:xfrm>
            <a:off x="-117082" y="5625372"/>
            <a:ext cx="6600451" cy="1126283"/>
          </a:xfrm>
        </p:spPr>
        <p:txBody>
          <a:bodyPr/>
          <a:lstStyle/>
          <a:p>
            <a:r>
              <a:rPr lang="it-IT" dirty="0" err="1" smtClean="0"/>
              <a:t>Jobshadowing</a:t>
            </a:r>
            <a:endParaRPr lang="it-IT" dirty="0" smtClean="0"/>
          </a:p>
          <a:p>
            <a:r>
              <a:rPr lang="it-IT" dirty="0" smtClean="0"/>
              <a:t>Lucia </a:t>
            </a:r>
            <a:r>
              <a:rPr lang="it-IT" dirty="0"/>
              <a:t>Sica </a:t>
            </a:r>
            <a:endParaRPr lang="it-IT" dirty="0" smtClean="0"/>
          </a:p>
          <a:p>
            <a:r>
              <a:rPr lang="en-US" dirty="0" smtClean="0"/>
              <a:t>Anti-Bullying </a:t>
            </a:r>
            <a:r>
              <a:rPr lang="en-US" dirty="0"/>
              <a:t>and Emergency Team Coordinator</a:t>
            </a:r>
            <a:endParaRPr dirty="0"/>
          </a:p>
        </p:txBody>
      </p:sp>
      <p:pic>
        <p:nvPicPr>
          <p:cNvPr id="4098" name="Picture 2" descr="https://lh7-rt.googleusercontent.com/docsz/AD_4nXfhhr9pVCkqaeZeKtDC4w97pA0aIucRkVNgjhl475gvd0sDHHYPC9GreNMXj1ZGRZQ9xvdZdE0MnmEk7YdRBpyL0TURhGDZ0A2AazpN6nkwRpAEFpb9dFiu27kIR2H_X4iQaFLm1DcJoJI_tza5MA0?key=IOD8J96gmKc_kppHlHUy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9922" y="637858"/>
            <a:ext cx="3046020" cy="2283143"/>
          </a:xfrm>
          <a:prstGeom prst="rect">
            <a:avLst/>
          </a:prstGeom>
          <a:noFill/>
          <a:ln w="38100">
            <a:solidFill>
              <a:schemeClr val="accent1"/>
            </a:solidFill>
          </a:ln>
          <a:scene3d>
            <a:camera prst="perspectiveLeft"/>
            <a:lightRig rig="threePt" dir="t"/>
          </a:scene3d>
          <a:extLst>
            <a:ext uri="{909E8E84-426E-40DD-AFC4-6F175D3DCCD1}">
              <a14:hiddenFill xmlns:a14="http://schemas.microsoft.com/office/drawing/2010/main">
                <a:solidFill>
                  <a:srgbClr val="FFFFFF"/>
                </a:solidFill>
              </a14:hiddenFill>
            </a:ext>
          </a:extLst>
        </p:spPr>
      </p:pic>
      <p:pic>
        <p:nvPicPr>
          <p:cNvPr id="4100" name="Picture 4" descr="https://lh7-rt.googleusercontent.com/docsz/AD_4nXf98dloJKD7urmln4b-BVda9iGzopI9ho2wAYS-uJFB74vAcJHtLgHrjsYEfl6TF1YoTZHFAyPSR-JQJ_MeCn_0CaeMMrGr2CZys6kIVnLSOeWw98Wh_ydH_j0fCjX62D90HPodZLyXhb_kjuOi_0c?key=IOD8J96gmKc_kppHlHUy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0728" y="3408503"/>
            <a:ext cx="2681813" cy="2008957"/>
          </a:xfrm>
          <a:prstGeom prst="rect">
            <a:avLst/>
          </a:prstGeom>
          <a:noFill/>
          <a:ln w="38100">
            <a:solidFill>
              <a:schemeClr val="accent1"/>
            </a:solidFill>
          </a:ln>
          <a:scene3d>
            <a:camera prst="perspectiveLeft"/>
            <a:lightRig rig="threePt" dir="t"/>
          </a:scene3d>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a:stretch>
            <a:fillRect/>
          </a:stretch>
        </p:blipFill>
        <p:spPr>
          <a:xfrm>
            <a:off x="3328221" y="0"/>
            <a:ext cx="2249619" cy="2225233"/>
          </a:xfrm>
          <a:prstGeom prst="rect">
            <a:avLst/>
          </a:prstGeom>
        </p:spPr>
      </p:pic>
      <p:sp>
        <p:nvSpPr>
          <p:cNvPr id="5" name="Rettangolo 4"/>
          <p:cNvSpPr/>
          <p:nvPr/>
        </p:nvSpPr>
        <p:spPr>
          <a:xfrm>
            <a:off x="1312877" y="4606615"/>
            <a:ext cx="4572000" cy="646331"/>
          </a:xfrm>
          <a:prstGeom prst="rect">
            <a:avLst/>
          </a:prstGeom>
        </p:spPr>
        <p:txBody>
          <a:bodyPr>
            <a:spAutoFit/>
          </a:bodyPr>
          <a:lstStyle/>
          <a:p>
            <a:r>
              <a:rPr lang="es-ES" dirty="0"/>
              <a:t>El Cid Campeador</a:t>
            </a:r>
          </a:p>
          <a:p>
            <a:r>
              <a:rPr lang="es-ES" dirty="0"/>
              <a:t>Valencia </a:t>
            </a:r>
            <a:r>
              <a:rPr lang="es-ES" dirty="0" smtClean="0"/>
              <a:t>30th April-3rd May </a:t>
            </a:r>
            <a:r>
              <a:rPr lang="es-ES" dirty="0"/>
              <a:t>2025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408" y="0"/>
            <a:ext cx="7200900" cy="1485900"/>
          </a:xfrm>
        </p:spPr>
        <p:txBody>
          <a:bodyPr/>
          <a:lstStyle/>
          <a:p>
            <a:r>
              <a:rPr lang="it-IT" i="1" dirty="0" err="1" smtClean="0">
                <a:effectLst>
                  <a:outerShdw blurRad="38100" dist="38100" dir="2700000" algn="tl">
                    <a:srgbClr val="000000">
                      <a:alpha val="43137"/>
                    </a:srgbClr>
                  </a:outerShdw>
                </a:effectLst>
              </a:rPr>
              <a:t>Final</a:t>
            </a:r>
            <a:r>
              <a:rPr lang="it-IT" i="1" dirty="0" smtClean="0">
                <a:effectLst>
                  <a:outerShdw blurRad="38100" dist="38100" dir="2700000" algn="tl">
                    <a:srgbClr val="000000">
                      <a:alpha val="43137"/>
                    </a:srgbClr>
                  </a:outerShdw>
                </a:effectLst>
              </a:rPr>
              <a:t> </a:t>
            </a:r>
            <a:r>
              <a:rPr lang="it-IT" i="1" dirty="0" err="1" smtClean="0">
                <a:effectLst>
                  <a:outerShdw blurRad="38100" dist="38100" dir="2700000" algn="tl">
                    <a:srgbClr val="000000">
                      <a:alpha val="43137"/>
                    </a:srgbClr>
                  </a:outerShdw>
                </a:effectLst>
              </a:rPr>
              <a:t>Considerations</a:t>
            </a:r>
            <a:endParaRPr lang="it-IT"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05065" y="742950"/>
            <a:ext cx="4260095" cy="4486596"/>
          </a:xfrm>
        </p:spPr>
        <p:txBody>
          <a:bodyPr>
            <a:normAutofit fontScale="70000" lnSpcReduction="20000"/>
          </a:bodyPr>
          <a:lstStyle/>
          <a:p>
            <a:pPr marL="0" indent="0">
              <a:buNone/>
            </a:pPr>
            <a:r>
              <a:rPr sz="2400" dirty="0" smtClean="0"/>
              <a:t>I </a:t>
            </a:r>
            <a:r>
              <a:rPr sz="2400" dirty="0"/>
              <a:t>have gained invaluable insights across multiple </a:t>
            </a:r>
            <a:r>
              <a:rPr sz="2400" dirty="0" smtClean="0"/>
              <a:t>domains</a:t>
            </a:r>
            <a:r>
              <a:rPr lang="it-IT" sz="2400" smtClean="0"/>
              <a:t>. </a:t>
            </a:r>
            <a:r>
              <a:rPr lang="en-US" sz="2400" dirty="0"/>
              <a:t>This experience has not only broadened my professional competencies but also enriched my personal perspective.</a:t>
            </a:r>
          </a:p>
          <a:p>
            <a:pPr>
              <a:buFont typeface="Wingdings" panose="05000000000000000000" pitchFamily="2" charset="2"/>
              <a:buChar char="Ø"/>
            </a:pPr>
            <a:r>
              <a:rPr lang="en-US" sz="2400" dirty="0" smtClean="0"/>
              <a:t> </a:t>
            </a:r>
            <a:r>
              <a:rPr lang="en-US" sz="2400" dirty="0"/>
              <a:t>Exposure to innovative tools, policies, and educational frameworks across countries</a:t>
            </a:r>
          </a:p>
          <a:p>
            <a:pPr>
              <a:buFont typeface="Wingdings" panose="05000000000000000000" pitchFamily="2" charset="2"/>
              <a:buChar char="Ø"/>
            </a:pPr>
            <a:r>
              <a:rPr lang="en-US" sz="2400" dirty="0" smtClean="0"/>
              <a:t>Firsthand </a:t>
            </a:r>
            <a:r>
              <a:rPr lang="en-US" sz="2400" dirty="0"/>
              <a:t>collaboration with motivated professionals and </a:t>
            </a:r>
            <a:r>
              <a:rPr lang="en-US" sz="2400" dirty="0" smtClean="0"/>
              <a:t>institutions</a:t>
            </a:r>
          </a:p>
          <a:p>
            <a:pPr>
              <a:buFont typeface="Wingdings" panose="05000000000000000000" pitchFamily="2" charset="2"/>
              <a:buChar char="Ø"/>
            </a:pPr>
            <a:r>
              <a:rPr lang="en-US" sz="2400" dirty="0"/>
              <a:t>Deepened understanding of the cultural and systemic forces shaping our future</a:t>
            </a:r>
          </a:p>
          <a:p>
            <a:pPr>
              <a:buFont typeface="Wingdings" panose="05000000000000000000" pitchFamily="2" charset="2"/>
              <a:buChar char="Ø"/>
            </a:pPr>
            <a:r>
              <a:rPr lang="en-US" sz="2400" dirty="0" smtClean="0"/>
              <a:t>A </a:t>
            </a:r>
            <a:r>
              <a:rPr lang="en-US" sz="2400" dirty="0"/>
              <a:t>deeply rewarding and intellectually stimulating experience—professionally engaging and personally fulfilling.</a:t>
            </a:r>
          </a:p>
          <a:p>
            <a:pPr>
              <a:buFont typeface="Wingdings" panose="05000000000000000000" pitchFamily="2" charset="2"/>
              <a:buChar char="Ø"/>
            </a:pPr>
            <a:r>
              <a:rPr lang="en-US" sz="2400" dirty="0"/>
              <a:t>Looking ahead, I feel empowered to contribute with renewed vision and purpose</a:t>
            </a:r>
          </a:p>
          <a:p>
            <a:pPr>
              <a:buFont typeface="Wingdings" panose="05000000000000000000" pitchFamily="2" charset="2"/>
              <a:buChar char="Ø"/>
            </a:pPr>
            <a:endParaRPr dirty="0"/>
          </a:p>
        </p:txBody>
      </p:sp>
      <p:pic>
        <p:nvPicPr>
          <p:cNvPr id="5122" name="Picture 2" descr="https://lh7-rt.googleusercontent.com/docsz/AD_4nXdUn4x4DShnysRBYRPy3H4_MoHYWs_JIPMaoxCcgn13SKD7qaCXW1-NKr7cq9UKRuo1xe0NtpVEER-jZKYSA8pKBcrb7iO5QUwN75uVV1rlKEsGfZ0WwchQ6xsHtwqXqsmFfyrl0cVK3VaXJQeZ3w?key=IOD8J96gmKc_kppHlHUy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820892" y="2337465"/>
            <a:ext cx="4546338" cy="3479483"/>
          </a:xfrm>
          <a:prstGeom prst="rect">
            <a:avLst/>
          </a:prstGeom>
          <a:noFill/>
          <a:ln w="38100">
            <a:solidFill>
              <a:schemeClr val="accent1"/>
            </a:solidFill>
          </a:ln>
          <a:effectLst>
            <a:outerShdw blurRad="50800" dist="38100" dir="16200000"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3"/>
          <a:stretch>
            <a:fillRect/>
          </a:stretch>
        </p:blipFill>
        <p:spPr>
          <a:xfrm>
            <a:off x="616891" y="6050214"/>
            <a:ext cx="4633203" cy="7604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5344" y="1559561"/>
            <a:ext cx="7514004" cy="2262781"/>
          </a:xfrm>
        </p:spPr>
        <p:txBody>
          <a:bodyPr>
            <a:noAutofit/>
          </a:bodyPr>
          <a:lstStyle/>
          <a:p>
            <a:r>
              <a:rPr lang="it-IT" sz="2400" i="1" dirty="0" smtClean="0"/>
              <a:t/>
            </a:r>
            <a:br>
              <a:rPr lang="it-IT" sz="2400" i="1" dirty="0" smtClean="0"/>
            </a:br>
            <a:r>
              <a:rPr lang="it-IT" sz="2400" i="1" dirty="0"/>
              <a:t/>
            </a:r>
            <a:br>
              <a:rPr lang="it-IT" sz="2400" i="1" dirty="0"/>
            </a:br>
            <a:r>
              <a:rPr lang="it-IT" sz="2400" i="1" dirty="0" err="1" smtClean="0"/>
              <a:t>Bullying</a:t>
            </a:r>
            <a:r>
              <a:rPr lang="it-IT" sz="2400" i="1" dirty="0"/>
              <a:t>: </a:t>
            </a:r>
            <a:r>
              <a:rPr lang="it-IT" sz="2400" i="1" dirty="0" err="1"/>
              <a:t>Intentional</a:t>
            </a:r>
            <a:r>
              <a:rPr lang="it-IT" sz="2400" i="1" dirty="0"/>
              <a:t>, </a:t>
            </a:r>
            <a:r>
              <a:rPr lang="it-IT" sz="2400" i="1" dirty="0" err="1"/>
              <a:t>repeated</a:t>
            </a:r>
            <a:r>
              <a:rPr lang="it-IT" sz="2400" i="1" dirty="0"/>
              <a:t> aggressive </a:t>
            </a:r>
            <a:r>
              <a:rPr lang="it-IT" sz="2400" i="1" dirty="0" err="1"/>
              <a:t>behavior</a:t>
            </a:r>
            <a:r>
              <a:rPr lang="it-IT" sz="2400" i="1" dirty="0"/>
              <a:t> (</a:t>
            </a:r>
            <a:r>
              <a:rPr lang="it-IT" sz="2400" i="1" dirty="0" err="1"/>
              <a:t>physical</a:t>
            </a:r>
            <a:r>
              <a:rPr lang="it-IT" sz="2400" i="1" dirty="0"/>
              <a:t>, </a:t>
            </a:r>
            <a:r>
              <a:rPr lang="it-IT" sz="2400" i="1" dirty="0" err="1"/>
              <a:t>verbal</a:t>
            </a:r>
            <a:r>
              <a:rPr lang="it-IT" sz="2400" i="1" dirty="0"/>
              <a:t>, social)</a:t>
            </a:r>
            <a:br>
              <a:rPr lang="it-IT" sz="2400" i="1" dirty="0"/>
            </a:br>
            <a:r>
              <a:rPr lang="it-IT" sz="2400" i="1" dirty="0" err="1"/>
              <a:t>Cyberbullying</a:t>
            </a:r>
            <a:r>
              <a:rPr lang="it-IT" sz="2400" i="1" dirty="0"/>
              <a:t>: </a:t>
            </a:r>
            <a:r>
              <a:rPr lang="it-IT" sz="2400" i="1" dirty="0" err="1"/>
              <a:t>Abuse</a:t>
            </a:r>
            <a:r>
              <a:rPr lang="it-IT" sz="2400" i="1" dirty="0"/>
              <a:t> via </a:t>
            </a:r>
            <a:r>
              <a:rPr lang="it-IT" sz="2400" i="1" dirty="0" err="1"/>
              <a:t>digital</a:t>
            </a:r>
            <a:r>
              <a:rPr lang="it-IT" sz="2400" i="1" dirty="0"/>
              <a:t> </a:t>
            </a:r>
            <a:r>
              <a:rPr lang="it-IT" sz="2400" i="1" dirty="0" err="1"/>
              <a:t>platforms</a:t>
            </a:r>
            <a:r>
              <a:rPr lang="it-IT" sz="2400" i="1" dirty="0"/>
              <a:t> (social media, </a:t>
            </a:r>
            <a:r>
              <a:rPr lang="it-IT" sz="2400" i="1" dirty="0" err="1"/>
              <a:t>messaging</a:t>
            </a:r>
            <a:r>
              <a:rPr lang="it-IT" sz="2400" i="1" dirty="0"/>
              <a:t>, etc</a:t>
            </a:r>
            <a:r>
              <a:rPr lang="it-IT" sz="2400" i="1" dirty="0" smtClean="0"/>
              <a:t>.)</a:t>
            </a:r>
            <a:br>
              <a:rPr lang="it-IT" sz="2400" i="1" dirty="0" smtClean="0"/>
            </a:br>
            <a:r>
              <a:rPr lang="it-IT" sz="2400" i="1" dirty="0"/>
              <a:t/>
            </a:r>
            <a:br>
              <a:rPr lang="it-IT" sz="2400" i="1" dirty="0"/>
            </a:br>
            <a:r>
              <a:rPr lang="it-IT" sz="2400" i="1" dirty="0"/>
              <a:t>Impact: </a:t>
            </a:r>
            <a:r>
              <a:rPr lang="it-IT" sz="2400" i="1" dirty="0" err="1"/>
              <a:t>Emotional</a:t>
            </a:r>
            <a:r>
              <a:rPr lang="it-IT" sz="2400" i="1" dirty="0"/>
              <a:t> </a:t>
            </a:r>
            <a:r>
              <a:rPr lang="it-IT" sz="2400" i="1" dirty="0" err="1"/>
              <a:t>distress</a:t>
            </a:r>
            <a:r>
              <a:rPr lang="it-IT" sz="2400" i="1" dirty="0"/>
              <a:t>, </a:t>
            </a:r>
            <a:r>
              <a:rPr lang="it-IT" sz="2400" i="1" dirty="0" err="1"/>
              <a:t>academic</a:t>
            </a:r>
            <a:r>
              <a:rPr lang="it-IT" sz="2400" i="1" dirty="0"/>
              <a:t> </a:t>
            </a:r>
            <a:r>
              <a:rPr lang="it-IT" sz="2400" i="1" dirty="0" err="1"/>
              <a:t>decline</a:t>
            </a:r>
            <a:r>
              <a:rPr lang="it-IT" sz="2400" i="1" dirty="0"/>
              <a:t>, social </a:t>
            </a:r>
            <a:r>
              <a:rPr lang="it-IT" sz="2400" i="1" dirty="0" err="1"/>
              <a:t>isolation</a:t>
            </a:r>
            <a:r>
              <a:rPr lang="it-IT" sz="2400" i="1" dirty="0"/>
              <a:t/>
            </a:r>
            <a:br>
              <a:rPr lang="it-IT" sz="2400" i="1" dirty="0"/>
            </a:br>
            <a:endParaRPr sz="24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150" y="3734117"/>
            <a:ext cx="4956194" cy="2006283"/>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0313" y="3533584"/>
            <a:ext cx="6600451" cy="2262781"/>
          </a:xfrm>
        </p:spPr>
        <p:txBody>
          <a:bodyPr>
            <a:noAutofit/>
          </a:bodyPr>
          <a:lstStyle/>
          <a:p>
            <a:endParaRPr sz="2800" dirty="0"/>
          </a:p>
          <a:p>
            <a:r>
              <a:rPr sz="2800" dirty="0"/>
              <a:t>School-wide education </a:t>
            </a:r>
            <a:r>
              <a:rPr lang="it-IT" sz="2800" dirty="0" smtClean="0"/>
              <a:t/>
            </a:r>
            <a:br>
              <a:rPr lang="it-IT" sz="2800" dirty="0" smtClean="0"/>
            </a:br>
            <a:r>
              <a:rPr sz="2800" dirty="0" smtClean="0"/>
              <a:t>awareness </a:t>
            </a:r>
            <a:r>
              <a:rPr sz="2800" dirty="0"/>
              <a:t>campaigns</a:t>
            </a:r>
          </a:p>
          <a:p>
            <a:r>
              <a:rPr sz="2800" dirty="0"/>
              <a:t>Peer mentoring </a:t>
            </a:r>
            <a:r>
              <a:rPr lang="it-IT" sz="2800" dirty="0" smtClean="0"/>
              <a:t/>
            </a:r>
            <a:br>
              <a:rPr lang="it-IT" sz="2800" dirty="0" smtClean="0"/>
            </a:br>
            <a:r>
              <a:rPr sz="2800" dirty="0" smtClean="0"/>
              <a:t> </a:t>
            </a:r>
            <a:r>
              <a:rPr sz="2800" dirty="0"/>
              <a:t>teacher-led discussions</a:t>
            </a:r>
          </a:p>
          <a:p>
            <a:r>
              <a:rPr sz="2800" dirty="0"/>
              <a:t>Monitoring online behavior </a:t>
            </a:r>
            <a:r>
              <a:rPr sz="2800" dirty="0" smtClean="0"/>
              <a:t>promoting </a:t>
            </a:r>
            <a:r>
              <a:rPr sz="2800" dirty="0"/>
              <a:t>digital citizenship</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7524" y="914082"/>
            <a:ext cx="4064635" cy="2032318"/>
          </a:xfrm>
          <a:prstGeom prst="rect">
            <a:avLst/>
          </a:prstGeom>
          <a:effectLst>
            <a:glow rad="228600">
              <a:schemeClr val="accent1">
                <a:satMod val="175000"/>
                <a:alpha val="40000"/>
              </a:schemeClr>
            </a:glow>
          </a:effectLst>
          <a:scene3d>
            <a:camera prst="isometricOffAxis1Right"/>
            <a:lightRig rig="threePt" dir="t"/>
          </a:scene3d>
        </p:spPr>
      </p:pic>
      <p:sp>
        <p:nvSpPr>
          <p:cNvPr id="3" name="CasellaDiTesto 2"/>
          <p:cNvSpPr txBox="1"/>
          <p:nvPr/>
        </p:nvSpPr>
        <p:spPr>
          <a:xfrm>
            <a:off x="1451295" y="1736521"/>
            <a:ext cx="1249960" cy="369332"/>
          </a:xfrm>
          <a:prstGeom prst="rect">
            <a:avLst/>
          </a:prstGeom>
          <a:noFill/>
        </p:spPr>
        <p:txBody>
          <a:bodyPr wrap="square" rtlCol="0">
            <a:spAutoFit/>
          </a:bodyPr>
          <a:lstStyle/>
          <a:p>
            <a:r>
              <a:rPr lang="it-IT" dirty="0" err="1" smtClean="0"/>
              <a:t>Actions</a:t>
            </a:r>
            <a:endParaRPr lang="it-IT"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513" y="3089345"/>
            <a:ext cx="4957762" cy="1470025"/>
          </a:xfrm>
        </p:spPr>
        <p:txBody>
          <a:bodyPr>
            <a:noAutofit/>
          </a:bodyPr>
          <a:lstStyle/>
          <a:p>
            <a:endParaRPr sz="2800" dirty="0"/>
          </a:p>
          <a:p>
            <a:r>
              <a:rPr lang="it-IT" sz="2800" dirty="0" smtClean="0"/>
              <a:t/>
            </a:r>
            <a:br>
              <a:rPr lang="it-IT" sz="2800" dirty="0" smtClean="0"/>
            </a:br>
            <a:r>
              <a:rPr sz="2800" dirty="0" smtClean="0"/>
              <a:t>National </a:t>
            </a:r>
            <a:r>
              <a:rPr sz="2800" dirty="0"/>
              <a:t>guidelines issued by MIUR (Ministry of Education)</a:t>
            </a:r>
          </a:p>
          <a:p>
            <a:r>
              <a:rPr sz="2000" dirty="0"/>
              <a:t>Protocols include prevention, identification, and intervention </a:t>
            </a:r>
            <a:r>
              <a:rPr sz="2000" dirty="0" smtClean="0"/>
              <a:t>procedures</a:t>
            </a:r>
            <a:r>
              <a:rPr lang="it-IT" sz="2000" dirty="0" smtClean="0"/>
              <a:t>:</a:t>
            </a:r>
            <a:endParaRPr sz="2000" dirty="0"/>
          </a:p>
          <a:p>
            <a:r>
              <a:rPr sz="2000" dirty="0"/>
              <a:t>Schools must have an anti-bullying team and a named coordinator</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082" y="1890077"/>
            <a:ext cx="2626678" cy="2626678"/>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3" name="Rettangolo 2"/>
          <p:cNvSpPr/>
          <p:nvPr/>
        </p:nvSpPr>
        <p:spPr>
          <a:xfrm>
            <a:off x="7681829" y="245270"/>
            <a:ext cx="583814" cy="369332"/>
          </a:xfrm>
          <a:prstGeom prst="rect">
            <a:avLst/>
          </a:prstGeom>
        </p:spPr>
        <p:txBody>
          <a:bodyPr wrap="none">
            <a:spAutoFit/>
          </a:bodyPr>
          <a:lstStyle/>
          <a:p>
            <a:r>
              <a:rPr lang="it-IT" dirty="0" err="1"/>
              <a:t>Italy</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513" y="3089345"/>
            <a:ext cx="4957762" cy="1470025"/>
          </a:xfrm>
        </p:spPr>
        <p:txBody>
          <a:bodyPr>
            <a:noAutofit/>
          </a:bodyPr>
          <a:lstStyle/>
          <a:p>
            <a:endParaRPr sz="2800" dirty="0"/>
          </a:p>
          <a:p>
            <a:r>
              <a:rPr lang="it-IT" sz="2800" dirty="0" smtClean="0"/>
              <a:t/>
            </a:r>
            <a:br>
              <a:rPr lang="it-IT" sz="2800" dirty="0" smtClean="0"/>
            </a:br>
            <a:r>
              <a:rPr sz="2800" dirty="0" smtClean="0"/>
              <a:t>National </a:t>
            </a:r>
            <a:r>
              <a:rPr sz="2800" dirty="0"/>
              <a:t>guidelines issued by MIUR (Ministry of Education)</a:t>
            </a:r>
          </a:p>
          <a:p>
            <a:r>
              <a:rPr sz="2000" dirty="0"/>
              <a:t>Protocols include prevention, identification, and intervention </a:t>
            </a:r>
            <a:r>
              <a:rPr sz="2000" dirty="0" smtClean="0"/>
              <a:t>procedures</a:t>
            </a:r>
            <a:r>
              <a:rPr lang="it-IT" sz="2000" dirty="0" smtClean="0"/>
              <a:t>:</a:t>
            </a:r>
            <a:endParaRPr sz="2000" dirty="0"/>
          </a:p>
          <a:p>
            <a:r>
              <a:rPr sz="2000" dirty="0"/>
              <a:t>Schools must have an anti-bullying team and a named coordinator</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082" y="1890077"/>
            <a:ext cx="2626678" cy="2626678"/>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3" name="Rettangolo 2"/>
          <p:cNvSpPr/>
          <p:nvPr/>
        </p:nvSpPr>
        <p:spPr>
          <a:xfrm>
            <a:off x="7681829" y="245270"/>
            <a:ext cx="583814" cy="369332"/>
          </a:xfrm>
          <a:prstGeom prst="rect">
            <a:avLst/>
          </a:prstGeom>
        </p:spPr>
        <p:txBody>
          <a:bodyPr wrap="none">
            <a:spAutoFit/>
          </a:bodyPr>
          <a:lstStyle/>
          <a:p>
            <a:r>
              <a:rPr lang="it-IT" dirty="0" err="1"/>
              <a:t>Italy</a:t>
            </a:r>
            <a:endParaRPr lang="it-IT" dirty="0"/>
          </a:p>
        </p:txBody>
      </p:sp>
    </p:spTree>
    <p:extLst>
      <p:ext uri="{BB962C8B-B14F-4D97-AF65-F5344CB8AC3E}">
        <p14:creationId xmlns:p14="http://schemas.microsoft.com/office/powerpoint/2010/main" val="576879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643" y="4749032"/>
            <a:ext cx="5722705" cy="1470025"/>
          </a:xfrm>
        </p:spPr>
        <p:txBody>
          <a:bodyPr>
            <a:noAutofit/>
          </a:bodyPr>
          <a:lstStyle/>
          <a:p>
            <a:endParaRPr sz="2800" dirty="0"/>
          </a:p>
          <a:p>
            <a:r>
              <a:rPr lang="it-IT" sz="2800" dirty="0" smtClean="0"/>
              <a:t/>
            </a:r>
            <a:br>
              <a:rPr lang="it-IT" sz="2800" dirty="0" smtClean="0"/>
            </a:br>
            <a:r>
              <a:rPr lang="en-US" sz="2000" dirty="0"/>
              <a:t>Safety Nets project </a:t>
            </a:r>
            <a:r>
              <a:rPr lang="en-US" sz="2000" dirty="0" smtClean="0"/>
              <a:t>-second </a:t>
            </a:r>
            <a:r>
              <a:rPr lang="en-US" sz="2000" dirty="0"/>
              <a:t>edition </a:t>
            </a:r>
            <a:r>
              <a:rPr lang="en-US" sz="2000" dirty="0" smtClean="0"/>
              <a:t/>
            </a:r>
            <a:br>
              <a:rPr lang="en-US" sz="2000" dirty="0" smtClean="0"/>
            </a:br>
            <a:r>
              <a:rPr lang="en-US" sz="2000" dirty="0" smtClean="0"/>
              <a:t>(</a:t>
            </a:r>
            <a:r>
              <a:rPr lang="en-US" sz="2000" dirty="0"/>
              <a:t>Law 234/2021). </a:t>
            </a:r>
            <a:r>
              <a:rPr lang="en-US" sz="2000" dirty="0" smtClean="0"/>
              <a:t/>
            </a:r>
            <a:br>
              <a:rPr lang="en-US" sz="2000" dirty="0" smtClean="0"/>
            </a:br>
            <a:r>
              <a:rPr lang="en-US" sz="2000" dirty="0" smtClean="0"/>
              <a:t>The </a:t>
            </a:r>
            <a:r>
              <a:rPr lang="en-US" sz="2000" dirty="0"/>
              <a:t>project aims to gain greater awareness of the phenomenon of bullying within schools and to implement concrete measures to </a:t>
            </a:r>
            <a:r>
              <a:rPr lang="en-US" sz="2000" dirty="0" smtClean="0"/>
              <a:t>face </a:t>
            </a:r>
            <a:r>
              <a:rPr lang="en-US" sz="2000" dirty="0"/>
              <a:t>it. </a:t>
            </a:r>
            <a:r>
              <a:rPr lang="en-US" sz="2000" dirty="0" smtClean="0"/>
              <a:t/>
            </a:r>
            <a:br>
              <a:rPr lang="en-US" sz="2000" dirty="0" smtClean="0"/>
            </a:br>
            <a:r>
              <a:rPr lang="en-US" sz="2000" dirty="0" smtClean="0"/>
              <a:t>The </a:t>
            </a:r>
            <a:r>
              <a:rPr lang="en-US" sz="2000" dirty="0"/>
              <a:t>task force of students called "</a:t>
            </a:r>
            <a:r>
              <a:rPr lang="en-US" sz="2000" dirty="0" err="1"/>
              <a:t>Sentinella</a:t>
            </a:r>
            <a:r>
              <a:rPr lang="en-US" sz="2000" dirty="0"/>
              <a:t>" </a:t>
            </a:r>
            <a:r>
              <a:rPr lang="en-US" sz="2000" dirty="0"/>
              <a:t>appropriately </a:t>
            </a:r>
            <a:r>
              <a:rPr lang="en-US" sz="2000" dirty="0" smtClean="0"/>
              <a:t>trained </a:t>
            </a:r>
            <a:r>
              <a:rPr lang="en-US" sz="2000" dirty="0"/>
              <a:t>has proven to be a key </a:t>
            </a:r>
            <a:r>
              <a:rPr lang="en-US" sz="2000" dirty="0" smtClean="0"/>
              <a:t>element, </a:t>
            </a:r>
            <a:r>
              <a:rPr lang="en-US" sz="2000" dirty="0"/>
              <a:t>not only for data collection, but also as a point of reference for their peers.</a:t>
            </a:r>
            <a:br>
              <a:rPr lang="en-US" sz="2000" dirty="0"/>
            </a:br>
            <a:r>
              <a:rPr lang="en-US" sz="2000" dirty="0"/>
              <a:t>The administration of questionnaires </a:t>
            </a:r>
            <a:r>
              <a:rPr lang="en-US" sz="2000" dirty="0" smtClean="0"/>
              <a:t>has </a:t>
            </a:r>
            <a:r>
              <a:rPr lang="en-US" sz="2000" dirty="0"/>
              <a:t>guided intervention and prevention actions, making the school environment safer and more welcoming. laying the foundations for a shared path aimed at monitoring the phenomenon and increasingly promoting a culture of respect and solidarity.</a:t>
            </a:r>
            <a:endParaRPr sz="2000"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1082" y="2464663"/>
            <a:ext cx="2626678" cy="147750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
        <p:nvSpPr>
          <p:cNvPr id="3" name="Rettangolo 2"/>
          <p:cNvSpPr/>
          <p:nvPr/>
        </p:nvSpPr>
        <p:spPr>
          <a:xfrm>
            <a:off x="7681829" y="245270"/>
            <a:ext cx="583814" cy="369332"/>
          </a:xfrm>
          <a:prstGeom prst="rect">
            <a:avLst/>
          </a:prstGeom>
        </p:spPr>
        <p:txBody>
          <a:bodyPr wrap="none">
            <a:spAutoFit/>
          </a:bodyPr>
          <a:lstStyle/>
          <a:p>
            <a:r>
              <a:rPr lang="it-IT" dirty="0" err="1"/>
              <a:t>Italy</a:t>
            </a:r>
            <a:endParaRPr lang="it-IT" dirty="0"/>
          </a:p>
        </p:txBody>
      </p:sp>
    </p:spTree>
    <p:extLst>
      <p:ext uri="{BB962C8B-B14F-4D97-AF65-F5344CB8AC3E}">
        <p14:creationId xmlns:p14="http://schemas.microsoft.com/office/powerpoint/2010/main" val="3182623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18F8A950-8ECF-6B9D-BCF5-91491E9ABF7C}"/>
              </a:ext>
            </a:extLst>
          </p:cNvPr>
          <p:cNvSpPr>
            <a:spLocks noGrp="1"/>
          </p:cNvSpPr>
          <p:nvPr>
            <p:ph idx="1"/>
          </p:nvPr>
        </p:nvSpPr>
        <p:spPr>
          <a:xfrm>
            <a:off x="1566496" y="655926"/>
            <a:ext cx="6453379" cy="3777622"/>
          </a:xfrm>
        </p:spPr>
        <p:txBody>
          <a:bodyPr>
            <a:normAutofit/>
          </a:bodyPr>
          <a:lstStyle/>
          <a:p>
            <a:pPr marL="0" indent="0" algn="ctr">
              <a:buNone/>
            </a:pPr>
            <a:r>
              <a:rPr lang="en-US" sz="2800" i="1" dirty="0" smtClean="0"/>
              <a:t>POLICIES VARY IN THE AUTONOMOUS COMMUNITIES EVEN IF THERE IS A NATIONAL FRAMEWORK</a:t>
            </a:r>
          </a:p>
          <a:p>
            <a:pPr marL="0" indent="0" algn="ctr">
              <a:buNone/>
            </a:pPr>
            <a:endParaRPr lang="en-US" sz="2800" i="1" dirty="0" smtClean="0"/>
          </a:p>
          <a:p>
            <a:pPr marL="0" indent="0" algn="ctr">
              <a:buNone/>
            </a:pPr>
            <a:r>
              <a:rPr lang="en-US" sz="2400" i="1" dirty="0" smtClean="0"/>
              <a:t>Focus </a:t>
            </a:r>
            <a:r>
              <a:rPr lang="en-US" sz="2400" i="1" dirty="0"/>
              <a:t>on inclusive education and respect for diversity</a:t>
            </a:r>
          </a:p>
          <a:p>
            <a:pPr marL="0" indent="0" algn="ctr">
              <a:buNone/>
            </a:pPr>
            <a:r>
              <a:rPr lang="en-US" sz="2400" i="1" dirty="0"/>
              <a:t>Programs often tied to digital literacy and emotional education curriculum</a:t>
            </a:r>
            <a:endParaRPr lang="it-IT" sz="2400" i="1"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00" y="4549783"/>
            <a:ext cx="5078362" cy="1932298"/>
          </a:xfrm>
          <a:prstGeom prst="rect">
            <a:avLst/>
          </a:prstGeom>
        </p:spPr>
      </p:pic>
      <p:sp>
        <p:nvSpPr>
          <p:cNvPr id="2" name="Rettangolo 1"/>
          <p:cNvSpPr/>
          <p:nvPr/>
        </p:nvSpPr>
        <p:spPr>
          <a:xfrm>
            <a:off x="7755085" y="120133"/>
            <a:ext cx="739305" cy="369332"/>
          </a:xfrm>
          <a:prstGeom prst="rect">
            <a:avLst/>
          </a:prstGeom>
        </p:spPr>
        <p:txBody>
          <a:bodyPr wrap="none">
            <a:spAutoFit/>
          </a:bodyPr>
          <a:lstStyle/>
          <a:p>
            <a:r>
              <a:rPr lang="it-IT" dirty="0" err="1"/>
              <a:t>Spain</a:t>
            </a:r>
            <a:endParaRPr lang="it-IT" dirty="0"/>
          </a:p>
        </p:txBody>
      </p:sp>
    </p:spTree>
    <p:extLst>
      <p:ext uri="{BB962C8B-B14F-4D97-AF65-F5344CB8AC3E}">
        <p14:creationId xmlns:p14="http://schemas.microsoft.com/office/powerpoint/2010/main" val="643358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7928" y="2505713"/>
            <a:ext cx="6608696" cy="2098226"/>
          </a:xfrm>
        </p:spPr>
        <p:txBody>
          <a:bodyPr>
            <a:noAutofit/>
          </a:bodyPr>
          <a:lstStyle/>
          <a:p>
            <a:endParaRPr sz="2800" dirty="0"/>
          </a:p>
          <a:p>
            <a:r>
              <a:rPr sz="2800" dirty="0"/>
              <a:t>“</a:t>
            </a:r>
            <a:r>
              <a:rPr sz="2800" i="1" u="sng" dirty="0">
                <a:effectLst>
                  <a:outerShdw blurRad="38100" dist="38100" dir="2700000" algn="tl">
                    <a:srgbClr val="000000">
                      <a:alpha val="43137"/>
                    </a:srgbClr>
                  </a:outerShdw>
                </a:effectLst>
              </a:rPr>
              <a:t>Respect Each Other” Week: </a:t>
            </a:r>
            <a:r>
              <a:rPr lang="it-IT" sz="2800" i="1" u="sng" dirty="0" smtClean="0">
                <a:effectLst>
                  <a:outerShdw blurRad="38100" dist="38100" dir="2700000" algn="tl">
                    <a:srgbClr val="000000">
                      <a:alpha val="43137"/>
                    </a:srgbClr>
                  </a:outerShdw>
                </a:effectLst>
              </a:rPr>
              <a:t/>
            </a:r>
            <a:br>
              <a:rPr lang="it-IT" sz="2800" i="1" u="sng" dirty="0" smtClean="0">
                <a:effectLst>
                  <a:outerShdw blurRad="38100" dist="38100" dir="2700000" algn="tl">
                    <a:srgbClr val="000000">
                      <a:alpha val="43137"/>
                    </a:srgbClr>
                  </a:outerShdw>
                </a:effectLst>
              </a:rPr>
            </a:br>
            <a:r>
              <a:rPr sz="2400" dirty="0" smtClean="0"/>
              <a:t>Activities </a:t>
            </a:r>
            <a:r>
              <a:rPr sz="2400" dirty="0"/>
              <a:t>promoting empathy and </a:t>
            </a:r>
            <a:r>
              <a:rPr sz="2400" dirty="0" smtClean="0"/>
              <a:t>respect</a:t>
            </a:r>
            <a:r>
              <a:rPr lang="it-IT" sz="2400" dirty="0" smtClean="0"/>
              <a:t/>
            </a:r>
            <a:br>
              <a:rPr lang="it-IT" sz="2400" dirty="0" smtClean="0"/>
            </a:br>
            <a:endParaRPr sz="2400" dirty="0"/>
          </a:p>
          <a:p>
            <a:r>
              <a:rPr lang="it-IT" sz="2800" dirty="0" smtClean="0"/>
              <a:t>“</a:t>
            </a:r>
            <a:r>
              <a:rPr sz="2800" i="1" u="sng" dirty="0" smtClean="0">
                <a:effectLst>
                  <a:outerShdw blurRad="38100" dist="38100" dir="2700000" algn="tl">
                    <a:srgbClr val="000000">
                      <a:alpha val="43137"/>
                    </a:srgbClr>
                  </a:outerShdw>
                </a:effectLst>
              </a:rPr>
              <a:t>Digital </a:t>
            </a:r>
            <a:r>
              <a:rPr sz="2800" i="1" u="sng" dirty="0">
                <a:effectLst>
                  <a:outerShdw blurRad="38100" dist="38100" dir="2700000" algn="tl">
                    <a:srgbClr val="000000">
                      <a:alpha val="43137"/>
                    </a:srgbClr>
                  </a:outerShdw>
                </a:effectLst>
              </a:rPr>
              <a:t>Responsibility </a:t>
            </a:r>
            <a:r>
              <a:rPr sz="2800" i="1" u="sng" dirty="0" smtClean="0">
                <a:effectLst>
                  <a:outerShdw blurRad="38100" dist="38100" dir="2700000" algn="tl">
                    <a:srgbClr val="000000">
                      <a:alpha val="43137"/>
                    </a:srgbClr>
                  </a:outerShdw>
                </a:effectLst>
              </a:rPr>
              <a:t>Workshops</a:t>
            </a:r>
            <a:r>
              <a:rPr lang="it-IT" sz="2800" i="1" u="sng" dirty="0">
                <a:effectLst>
                  <a:outerShdw blurRad="38100" dist="38100" dir="2700000" algn="tl">
                    <a:srgbClr val="000000">
                      <a:alpha val="43137"/>
                    </a:srgbClr>
                  </a:outerShdw>
                </a:effectLst>
              </a:rPr>
              <a:t> </a:t>
            </a:r>
            <a:r>
              <a:rPr lang="it-IT" sz="2800" i="1" u="sng" dirty="0" smtClean="0">
                <a:effectLst>
                  <a:outerShdw blurRad="38100" dist="38100" dir="2700000" algn="tl">
                    <a:srgbClr val="000000">
                      <a:alpha val="43137"/>
                    </a:srgbClr>
                  </a:outerShdw>
                </a:effectLst>
              </a:rPr>
              <a:t>”</a:t>
            </a:r>
            <a:r>
              <a:rPr lang="it-IT" sz="2800" dirty="0"/>
              <a:t>:</a:t>
            </a:r>
            <a:r>
              <a:rPr sz="2800" i="1" u="sng" dirty="0" smtClean="0">
                <a:effectLst>
                  <a:outerShdw blurRad="38100" dist="38100" dir="2700000" algn="tl">
                    <a:srgbClr val="000000">
                      <a:alpha val="43137"/>
                    </a:srgbClr>
                  </a:outerShdw>
                </a:effectLst>
              </a:rPr>
              <a:t> </a:t>
            </a:r>
            <a:r>
              <a:rPr lang="it-IT" sz="2800" i="1" u="sng" dirty="0" smtClean="0">
                <a:effectLst>
                  <a:outerShdw blurRad="38100" dist="38100" dir="2700000" algn="tl">
                    <a:srgbClr val="000000">
                      <a:alpha val="43137"/>
                    </a:srgbClr>
                  </a:outerShdw>
                </a:effectLst>
              </a:rPr>
              <a:t/>
            </a:r>
            <a:br>
              <a:rPr lang="it-IT" sz="2800" i="1" u="sng" dirty="0" smtClean="0">
                <a:effectLst>
                  <a:outerShdw blurRad="38100" dist="38100" dir="2700000" algn="tl">
                    <a:srgbClr val="000000">
                      <a:alpha val="43137"/>
                    </a:srgbClr>
                  </a:outerShdw>
                </a:effectLst>
              </a:rPr>
            </a:br>
            <a:r>
              <a:rPr sz="2400" dirty="0" smtClean="0"/>
              <a:t>Safe </a:t>
            </a:r>
            <a:r>
              <a:rPr sz="2400" dirty="0"/>
              <a:t>and respectful use of social </a:t>
            </a:r>
            <a:r>
              <a:rPr sz="2400" dirty="0" smtClean="0"/>
              <a:t>networks</a:t>
            </a:r>
            <a:r>
              <a:rPr lang="it-IT" sz="2400" dirty="0" smtClean="0"/>
              <a:t/>
            </a:r>
            <a:br>
              <a:rPr lang="it-IT" sz="2400" dirty="0" smtClean="0"/>
            </a:br>
            <a:endParaRPr sz="2800" dirty="0"/>
          </a:p>
          <a:p>
            <a:r>
              <a:rPr lang="it-IT" sz="2800" dirty="0" smtClean="0"/>
              <a:t>“</a:t>
            </a:r>
            <a:r>
              <a:rPr sz="2800" i="1" u="sng" dirty="0" smtClean="0">
                <a:effectLst>
                  <a:outerShdw blurRad="38100" dist="38100" dir="2700000" algn="tl">
                    <a:srgbClr val="000000">
                      <a:alpha val="43137"/>
                    </a:srgbClr>
                  </a:outerShdw>
                </a:effectLst>
              </a:rPr>
              <a:t>Speak </a:t>
            </a:r>
            <a:r>
              <a:rPr sz="2800" i="1" u="sng" dirty="0">
                <a:effectLst>
                  <a:outerShdw blurRad="38100" dist="38100" dir="2700000" algn="tl">
                    <a:srgbClr val="000000">
                      <a:alpha val="43137"/>
                    </a:srgbClr>
                  </a:outerShdw>
                </a:effectLst>
              </a:rPr>
              <a:t>Up” Corners: </a:t>
            </a:r>
            <a:r>
              <a:rPr lang="it-IT" sz="2800" i="1" u="sng" dirty="0" smtClean="0">
                <a:effectLst>
                  <a:outerShdw blurRad="38100" dist="38100" dir="2700000" algn="tl">
                    <a:srgbClr val="000000">
                      <a:alpha val="43137"/>
                    </a:srgbClr>
                  </a:outerShdw>
                </a:effectLst>
              </a:rPr>
              <a:t/>
            </a:r>
            <a:br>
              <a:rPr lang="it-IT" sz="2800" i="1" u="sng" dirty="0" smtClean="0">
                <a:effectLst>
                  <a:outerShdw blurRad="38100" dist="38100" dir="2700000" algn="tl">
                    <a:srgbClr val="000000">
                      <a:alpha val="43137"/>
                    </a:srgbClr>
                  </a:outerShdw>
                </a:effectLst>
              </a:rPr>
            </a:br>
            <a:r>
              <a:rPr sz="2400" dirty="0" smtClean="0"/>
              <a:t>Anonymous </a:t>
            </a:r>
            <a:r>
              <a:rPr sz="2400" dirty="0"/>
              <a:t>reporting boxes for students</a:t>
            </a:r>
            <a:endParaRPr sz="2800" dirty="0"/>
          </a:p>
        </p:txBody>
      </p:sp>
      <p:sp>
        <p:nvSpPr>
          <p:cNvPr id="3" name="Rettangolo 2"/>
          <p:cNvSpPr/>
          <p:nvPr/>
        </p:nvSpPr>
        <p:spPr>
          <a:xfrm>
            <a:off x="7734112" y="375300"/>
            <a:ext cx="739305" cy="369332"/>
          </a:xfrm>
          <a:prstGeom prst="rect">
            <a:avLst/>
          </a:prstGeom>
        </p:spPr>
        <p:txBody>
          <a:bodyPr wrap="none">
            <a:spAutoFit/>
          </a:bodyPr>
          <a:lstStyle/>
          <a:p>
            <a:r>
              <a:rPr lang="it-IT" dirty="0" err="1"/>
              <a:t>Spain</a:t>
            </a:r>
            <a:endParaRPr lang="it-IT"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1115" y="1654730"/>
            <a:ext cx="6915046" cy="2262781"/>
          </a:xfrm>
        </p:spPr>
        <p:txBody>
          <a:bodyPr>
            <a:noAutofit/>
          </a:bodyPr>
          <a:lstStyle/>
          <a:p>
            <a:endParaRPr sz="2800" dirty="0"/>
          </a:p>
          <a:p>
            <a:r>
              <a:rPr sz="2800" i="1" dirty="0"/>
              <a:t>Continued teacher training on early detection and intervention</a:t>
            </a:r>
          </a:p>
          <a:p>
            <a:r>
              <a:rPr sz="2800" i="1" dirty="0"/>
              <a:t>Involving parents through </a:t>
            </a:r>
            <a:r>
              <a:rPr lang="it-IT" sz="2800" i="1" dirty="0" smtClean="0"/>
              <a:t/>
            </a:r>
            <a:br>
              <a:rPr lang="it-IT" sz="2800" i="1" dirty="0" smtClean="0"/>
            </a:br>
            <a:r>
              <a:rPr lang="it-IT" sz="2800" i="1" dirty="0"/>
              <a:t/>
            </a:r>
            <a:br>
              <a:rPr lang="it-IT" sz="2800" i="1" dirty="0"/>
            </a:br>
            <a:r>
              <a:rPr sz="2800" i="1" dirty="0" smtClean="0"/>
              <a:t>information </a:t>
            </a:r>
            <a:r>
              <a:rPr sz="2800" i="1" dirty="0"/>
              <a:t>sessions and workshops</a:t>
            </a:r>
          </a:p>
          <a:p>
            <a:r>
              <a:rPr sz="2800" i="1" dirty="0"/>
              <a:t>Strengthening collaboration with local authorities and health services</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7556" y="4247272"/>
            <a:ext cx="3322880" cy="2211226"/>
          </a:xfrm>
          <a:prstGeom prst="rect">
            <a:avLst/>
          </a:prstGeom>
          <a:ln w="38100">
            <a:solidFill>
              <a:schemeClr val="accent1"/>
            </a:solidFill>
          </a:ln>
          <a:scene3d>
            <a:camera prst="perspectiveLeft"/>
            <a:lightRig rig="threePt" dir="t"/>
          </a:scene3d>
        </p:spPr>
      </p:pic>
      <p:sp>
        <p:nvSpPr>
          <p:cNvPr id="3" name="Rettangolo 2"/>
          <p:cNvSpPr/>
          <p:nvPr/>
        </p:nvSpPr>
        <p:spPr>
          <a:xfrm>
            <a:off x="7847364" y="127824"/>
            <a:ext cx="739305" cy="369332"/>
          </a:xfrm>
          <a:prstGeom prst="rect">
            <a:avLst/>
          </a:prstGeom>
        </p:spPr>
        <p:txBody>
          <a:bodyPr wrap="none">
            <a:spAutoFit/>
          </a:bodyPr>
          <a:lstStyle/>
          <a:p>
            <a:r>
              <a:rPr lang="it-IT" dirty="0" err="1"/>
              <a:t>Spain</a:t>
            </a: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TM10001105[[fn=Ritaglio]]</Template>
  <TotalTime>5025</TotalTime>
  <Words>168</Words>
  <Application>Microsoft Office PowerPoint</Application>
  <PresentationFormat>Presentazione su schermo (4:3)</PresentationFormat>
  <Paragraphs>47</Paragraphs>
  <Slides>10</Slides>
  <Notes>0</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10</vt:i4>
      </vt:variant>
    </vt:vector>
  </HeadingPairs>
  <TitlesOfParts>
    <vt:vector size="13" baseType="lpstr">
      <vt:lpstr>Franklin Gothic Book</vt:lpstr>
      <vt:lpstr>Wingdings</vt:lpstr>
      <vt:lpstr>Crop</vt:lpstr>
      <vt:lpstr>Approaches and initiatives against BULLYING AND CYBERBULLYING IN SPAIN AND ITALY</vt:lpstr>
      <vt:lpstr>  Bullying: Intentional, repeated aggressive behavior (physical, verbal, social) Cyberbullying: Abuse via digital platforms (social media, messaging, etc.)  Impact: Emotional distress, academic decline, social isolation </vt:lpstr>
      <vt:lpstr> School-wide education  awareness campaigns Peer mentoring   teacher-led discussions Monitoring online behavior promoting digital citizenship</vt:lpstr>
      <vt:lpstr>  National guidelines issued by MIUR (Ministry of Education) Protocols include prevention, identification, and intervention procedures: Schools must have an anti-bullying team and a named coordinator</vt:lpstr>
      <vt:lpstr>  National guidelines issued by MIUR (Ministry of Education) Protocols include prevention, identification, and intervention procedures: Schools must have an anti-bullying team and a named coordinator</vt:lpstr>
      <vt:lpstr>  Safety Nets project -second edition  (Law 234/2021).  The project aims to gain greater awareness of the phenomenon of bullying within schools and to implement concrete measures to face it.  The task force of students called "Sentinella" appropriately trained has proven to be a key element, not only for data collection, but also as a point of reference for their peers. The administration of questionnaires has guided intervention and prevention actions, making the school environment safer and more welcoming. laying the foundations for a shared path aimed at monitoring the phenomenon and increasingly promoting a culture of respect and solidarity.</vt:lpstr>
      <vt:lpstr>Presentazione standard di PowerPoint</vt:lpstr>
      <vt:lpstr> “Respect Each Other” Week:  Activities promoting empathy and respect  “Digital Responsibility Workshops ”:  Safe and respectful use of social networks  “Speak Up” Corners:  Anonymous reporting boxes for students</vt:lpstr>
      <vt:lpstr> Continued teacher training on early detection and intervention Involving parents through   information sessions and workshops Strengthening collaboration with local authorities and health services</vt:lpstr>
      <vt:lpstr>Final Considerations</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GUIDING FUTURES: EDUCATION, CAREERS, AND SOCIAL CHANGE IN EUROPE</dc:title>
  <dc:subject/>
  <dc:creator>Lucia sica</dc:creator>
  <cp:keywords/>
  <dc:description>generated using python-pptx</dc:description>
  <cp:lastModifiedBy>Account Microsoft</cp:lastModifiedBy>
  <cp:revision>21</cp:revision>
  <dcterms:created xsi:type="dcterms:W3CDTF">2013-01-27T09:14:16Z</dcterms:created>
  <dcterms:modified xsi:type="dcterms:W3CDTF">2025-06-07T14:55:40Z</dcterms:modified>
  <cp:category/>
</cp:coreProperties>
</file>