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9" r:id="rId2"/>
    <p:sldId id="263" r:id="rId3"/>
    <p:sldId id="265" r:id="rId4"/>
    <p:sldId id="257" r:id="rId5"/>
    <p:sldId id="256" r:id="rId6"/>
    <p:sldId id="270" r:id="rId7"/>
    <p:sldId id="260" r:id="rId8"/>
    <p:sldId id="259" r:id="rId9"/>
    <p:sldId id="261" r:id="rId10"/>
    <p:sldId id="271"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BDAD3-E4BE-4CC9-841F-A35EC448C64C}" type="datetimeFigureOut">
              <a:rPr lang="it-IT" smtClean="0"/>
              <a:t>04/06/2025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1F63C-273A-4CC3-B61A-20ECD7DB19BC}" type="slidenum">
              <a:rPr lang="it-IT" smtClean="0"/>
              <a:t>‹N›</a:t>
            </a:fld>
            <a:endParaRPr lang="it-IT"/>
          </a:p>
        </p:txBody>
      </p:sp>
    </p:spTree>
    <p:extLst>
      <p:ext uri="{BB962C8B-B14F-4D97-AF65-F5344CB8AC3E}">
        <p14:creationId xmlns:p14="http://schemas.microsoft.com/office/powerpoint/2010/main" val="97977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051F63C-273A-4CC3-B61A-20ECD7DB19BC}" type="slidenum">
              <a:rPr lang="it-IT" smtClean="0"/>
              <a:t>2</a:t>
            </a:fld>
            <a:endParaRPr lang="it-IT"/>
          </a:p>
        </p:txBody>
      </p:sp>
    </p:spTree>
    <p:extLst>
      <p:ext uri="{BB962C8B-B14F-4D97-AF65-F5344CB8AC3E}">
        <p14:creationId xmlns:p14="http://schemas.microsoft.com/office/powerpoint/2010/main" val="347525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FE83E91-7122-4E42-BC11-DED7E6475616}" type="datetimeFigureOut">
              <a:rPr lang="it-IT" smtClean="0"/>
              <a:t>04/06/2025</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113984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FE83E91-7122-4E42-BC11-DED7E6475616}" type="datetimeFigureOut">
              <a:rPr lang="it-IT" smtClean="0"/>
              <a:t>04/06/2025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429484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FE83E91-7122-4E42-BC11-DED7E6475616}" type="datetimeFigureOut">
              <a:rPr lang="it-IT" smtClean="0"/>
              <a:t>04/06/2025</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215254-7AED-4C7E-9616-5F33B13E0C11}"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38215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2FE83E91-7122-4E42-BC11-DED7E6475616}" type="datetimeFigureOut">
              <a:rPr lang="it-IT" smtClean="0"/>
              <a:t>04/06/2025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2120219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2FE83E91-7122-4E42-BC11-DED7E6475616}" type="datetimeFigureOut">
              <a:rPr lang="it-IT" smtClean="0"/>
              <a:t>04/06/2025</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215254-7AED-4C7E-9616-5F33B13E0C11}"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0999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2FE83E91-7122-4E42-BC11-DED7E6475616}" type="datetimeFigureOut">
              <a:rPr lang="it-IT" smtClean="0"/>
              <a:t>04/06/2025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1270465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FE83E91-7122-4E42-BC11-DED7E6475616}" type="datetimeFigureOut">
              <a:rPr lang="it-IT" smtClean="0"/>
              <a:t>04/06/2025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3930936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FE83E91-7122-4E42-BC11-DED7E6475616}" type="datetimeFigureOut">
              <a:rPr lang="it-IT" smtClean="0"/>
              <a:t>04/06/2025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315068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FE83E91-7122-4E42-BC11-DED7E6475616}" type="datetimeFigureOut">
              <a:rPr lang="it-IT" smtClean="0"/>
              <a:t>04/06/2025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24906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FE83E91-7122-4E42-BC11-DED7E6475616}" type="datetimeFigureOut">
              <a:rPr lang="it-IT" smtClean="0"/>
              <a:t>04/06/2025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205097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FE83E91-7122-4E42-BC11-DED7E6475616}" type="datetimeFigureOut">
              <a:rPr lang="it-IT" smtClean="0"/>
              <a:t>04/06/2025</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316934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FE83E91-7122-4E42-BC11-DED7E6475616}" type="datetimeFigureOut">
              <a:rPr lang="it-IT" smtClean="0"/>
              <a:t>04/06/2025</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316368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FE83E91-7122-4E42-BC11-DED7E6475616}" type="datetimeFigureOut">
              <a:rPr lang="it-IT" smtClean="0"/>
              <a:t>04/06/2025</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271913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83E91-7122-4E42-BC11-DED7E6475616}" type="datetimeFigureOut">
              <a:rPr lang="it-IT" smtClean="0"/>
              <a:t>04/06/2025</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361660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FE83E91-7122-4E42-BC11-DED7E6475616}" type="datetimeFigureOut">
              <a:rPr lang="it-IT" smtClean="0"/>
              <a:t>04/06/2025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152356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FE83E91-7122-4E42-BC11-DED7E6475616}" type="datetimeFigureOut">
              <a:rPr lang="it-IT" smtClean="0"/>
              <a:t>04/06/2025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215254-7AED-4C7E-9616-5F33B13E0C11}" type="slidenum">
              <a:rPr lang="it-IT" smtClean="0"/>
              <a:t>‹N›</a:t>
            </a:fld>
            <a:endParaRPr lang="it-IT"/>
          </a:p>
        </p:txBody>
      </p:sp>
    </p:spTree>
    <p:extLst>
      <p:ext uri="{BB962C8B-B14F-4D97-AF65-F5344CB8AC3E}">
        <p14:creationId xmlns:p14="http://schemas.microsoft.com/office/powerpoint/2010/main" val="39527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FE83E91-7122-4E42-BC11-DED7E6475616}" type="datetimeFigureOut">
              <a:rPr lang="it-IT" smtClean="0"/>
              <a:t>04/06/2025</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D215254-7AED-4C7E-9616-5F33B13E0C11}" type="slidenum">
              <a:rPr lang="it-IT" smtClean="0"/>
              <a:t>‹N›</a:t>
            </a:fld>
            <a:endParaRPr lang="it-IT"/>
          </a:p>
        </p:txBody>
      </p:sp>
    </p:spTree>
    <p:extLst>
      <p:ext uri="{BB962C8B-B14F-4D97-AF65-F5344CB8AC3E}">
        <p14:creationId xmlns:p14="http://schemas.microsoft.com/office/powerpoint/2010/main" val="192246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653761" y="267562"/>
            <a:ext cx="4041998" cy="877900"/>
          </a:xfrm>
          <a:prstGeom prst="rect">
            <a:avLst/>
          </a:prstGeom>
        </p:spPr>
      </p:pic>
      <p:pic>
        <p:nvPicPr>
          <p:cNvPr id="5" name="Immagine 4"/>
          <p:cNvPicPr>
            <a:picLocks noChangeAspect="1"/>
          </p:cNvPicPr>
          <p:nvPr/>
        </p:nvPicPr>
        <p:blipFill>
          <a:blip r:embed="rId3"/>
          <a:stretch>
            <a:fillRect/>
          </a:stretch>
        </p:blipFill>
        <p:spPr>
          <a:xfrm>
            <a:off x="9405887" y="0"/>
            <a:ext cx="2786113" cy="2755631"/>
          </a:xfrm>
          <a:prstGeom prst="rect">
            <a:avLst/>
          </a:prstGeom>
        </p:spPr>
      </p:pic>
      <p:sp>
        <p:nvSpPr>
          <p:cNvPr id="6" name="CasellaDiTesto 5"/>
          <p:cNvSpPr txBox="1"/>
          <p:nvPr/>
        </p:nvSpPr>
        <p:spPr>
          <a:xfrm>
            <a:off x="3653761" y="1129493"/>
            <a:ext cx="4633645" cy="369332"/>
          </a:xfrm>
          <a:prstGeom prst="rect">
            <a:avLst/>
          </a:prstGeom>
          <a:noFill/>
        </p:spPr>
        <p:txBody>
          <a:bodyPr wrap="square" rtlCol="0">
            <a:spAutoFit/>
          </a:bodyPr>
          <a:lstStyle/>
          <a:p>
            <a:r>
              <a:rPr lang="it-IT" dirty="0"/>
              <a:t>2024-1-IT01-KA121-VET-000213359</a:t>
            </a:r>
          </a:p>
        </p:txBody>
      </p:sp>
      <p:pic>
        <p:nvPicPr>
          <p:cNvPr id="7" name="Immagine 6"/>
          <p:cNvPicPr>
            <a:picLocks noChangeAspect="1"/>
          </p:cNvPicPr>
          <p:nvPr/>
        </p:nvPicPr>
        <p:blipFill rotWithShape="1">
          <a:blip r:embed="rId4"/>
          <a:srcRect l="9126" r="8243" b="8839"/>
          <a:stretch/>
        </p:blipFill>
        <p:spPr>
          <a:xfrm>
            <a:off x="1246599" y="1736593"/>
            <a:ext cx="4161033" cy="1271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magine 7"/>
          <p:cNvPicPr>
            <a:picLocks noChangeAspect="1"/>
          </p:cNvPicPr>
          <p:nvPr/>
        </p:nvPicPr>
        <p:blipFill rotWithShape="1">
          <a:blip r:embed="rId5"/>
          <a:srcRect b="21298"/>
          <a:stretch/>
        </p:blipFill>
        <p:spPr>
          <a:xfrm>
            <a:off x="8631900" y="2877706"/>
            <a:ext cx="3376773" cy="19931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asellaDiTesto 8"/>
          <p:cNvSpPr txBox="1"/>
          <p:nvPr/>
        </p:nvSpPr>
        <p:spPr>
          <a:xfrm>
            <a:off x="1207530" y="5699790"/>
            <a:ext cx="3472665" cy="646331"/>
          </a:xfrm>
          <a:prstGeom prst="rect">
            <a:avLst/>
          </a:prstGeom>
          <a:noFill/>
        </p:spPr>
        <p:txBody>
          <a:bodyPr wrap="square" rtlCol="0">
            <a:spAutoFit/>
          </a:bodyPr>
          <a:lstStyle/>
          <a:p>
            <a:r>
              <a:rPr lang="it-IT" dirty="0" smtClean="0"/>
              <a:t>Prof. </a:t>
            </a:r>
            <a:r>
              <a:rPr lang="it-IT" dirty="0" smtClean="0">
                <a:latin typeface="Algerian" panose="04020705040A02060702" pitchFamily="82" charset="0"/>
              </a:rPr>
              <a:t>Saverio Candelieri</a:t>
            </a:r>
          </a:p>
          <a:p>
            <a:pPr algn="ctr"/>
            <a:r>
              <a:rPr lang="it-IT" dirty="0" err="1" smtClean="0"/>
              <a:t>Headmaster</a:t>
            </a:r>
            <a:endParaRPr lang="it-IT" dirty="0"/>
          </a:p>
        </p:txBody>
      </p:sp>
      <p:sp>
        <p:nvSpPr>
          <p:cNvPr id="10" name="CasellaDiTesto 9"/>
          <p:cNvSpPr txBox="1"/>
          <p:nvPr/>
        </p:nvSpPr>
        <p:spPr>
          <a:xfrm>
            <a:off x="7695759" y="4883718"/>
            <a:ext cx="4222679" cy="646331"/>
          </a:xfrm>
          <a:prstGeom prst="rect">
            <a:avLst/>
          </a:prstGeom>
          <a:noFill/>
        </p:spPr>
        <p:txBody>
          <a:bodyPr wrap="square" rtlCol="0">
            <a:spAutoFit/>
          </a:bodyPr>
          <a:lstStyle/>
          <a:p>
            <a:pPr algn="ctr"/>
            <a:r>
              <a:rPr lang="it-IT" dirty="0" err="1" smtClean="0"/>
              <a:t>El</a:t>
            </a:r>
            <a:r>
              <a:rPr lang="it-IT" dirty="0" smtClean="0"/>
              <a:t> </a:t>
            </a:r>
            <a:r>
              <a:rPr lang="it-IT" dirty="0" err="1" smtClean="0"/>
              <a:t>Cid</a:t>
            </a:r>
            <a:r>
              <a:rPr lang="it-IT" dirty="0" smtClean="0"/>
              <a:t> </a:t>
            </a:r>
            <a:r>
              <a:rPr lang="it-IT" dirty="0" err="1" smtClean="0"/>
              <a:t>Campeador</a:t>
            </a:r>
            <a:endParaRPr lang="it-IT" dirty="0" smtClean="0"/>
          </a:p>
          <a:p>
            <a:pPr algn="ctr"/>
            <a:r>
              <a:rPr lang="it-IT" dirty="0" smtClean="0"/>
              <a:t>Valencia </a:t>
            </a:r>
            <a:r>
              <a:rPr lang="it-IT" dirty="0" smtClean="0"/>
              <a:t>30th </a:t>
            </a:r>
            <a:r>
              <a:rPr lang="it-IT" dirty="0" smtClean="0"/>
              <a:t>April-3rdMay 2025</a:t>
            </a:r>
            <a:endParaRPr lang="it-IT" dirty="0"/>
          </a:p>
        </p:txBody>
      </p:sp>
      <p:sp>
        <p:nvSpPr>
          <p:cNvPr id="11" name="CasellaDiTesto 10"/>
          <p:cNvSpPr txBox="1"/>
          <p:nvPr/>
        </p:nvSpPr>
        <p:spPr>
          <a:xfrm>
            <a:off x="3265470" y="3029921"/>
            <a:ext cx="4818580" cy="1138773"/>
          </a:xfrm>
          <a:prstGeom prst="rect">
            <a:avLst/>
          </a:prstGeom>
          <a:noFill/>
        </p:spPr>
        <p:txBody>
          <a:bodyPr wrap="square" rtlCol="0">
            <a:spAutoFit/>
          </a:bodyPr>
          <a:lstStyle/>
          <a:p>
            <a:pPr algn="ctr"/>
            <a:r>
              <a:rPr lang="it-IT" b="1" dirty="0" err="1" smtClean="0"/>
              <a:t>Jobshadowing</a:t>
            </a:r>
            <a:r>
              <a:rPr lang="it-IT" b="1" dirty="0" smtClean="0"/>
              <a:t> Activity</a:t>
            </a:r>
          </a:p>
          <a:p>
            <a:pPr algn="ctr"/>
            <a:r>
              <a:rPr lang="it-IT" dirty="0" smtClean="0"/>
              <a:t>A </a:t>
            </a:r>
            <a:r>
              <a:rPr lang="it-IT" dirty="0" err="1" smtClean="0"/>
              <a:t>comparison</a:t>
            </a:r>
            <a:r>
              <a:rPr lang="it-IT" dirty="0" smtClean="0"/>
              <a:t> </a:t>
            </a:r>
            <a:r>
              <a:rPr lang="it-IT" dirty="0" err="1" smtClean="0"/>
              <a:t>between</a:t>
            </a:r>
            <a:r>
              <a:rPr lang="it-IT" dirty="0" smtClean="0"/>
              <a:t> the </a:t>
            </a:r>
            <a:r>
              <a:rPr lang="it-IT" dirty="0" err="1" smtClean="0"/>
              <a:t>Italian</a:t>
            </a:r>
            <a:r>
              <a:rPr lang="it-IT" dirty="0" smtClean="0"/>
              <a:t> and the Spanish </a:t>
            </a:r>
            <a:r>
              <a:rPr lang="it-IT" dirty="0"/>
              <a:t>S</a:t>
            </a:r>
            <a:r>
              <a:rPr lang="it-IT" dirty="0" smtClean="0"/>
              <a:t>chool Systems</a:t>
            </a:r>
          </a:p>
          <a:p>
            <a:pPr algn="ctr"/>
            <a:r>
              <a:rPr lang="it-IT" sz="1400" dirty="0" smtClean="0"/>
              <a:t>with a focus on </a:t>
            </a:r>
            <a:r>
              <a:rPr lang="it-IT" sz="1400" dirty="0" err="1" smtClean="0"/>
              <a:t>recruitment</a:t>
            </a:r>
            <a:r>
              <a:rPr lang="it-IT" sz="1400" dirty="0" smtClean="0"/>
              <a:t> and </a:t>
            </a:r>
            <a:r>
              <a:rPr lang="it-IT" sz="1400" dirty="0" err="1" smtClean="0"/>
              <a:t>professional</a:t>
            </a:r>
            <a:r>
              <a:rPr lang="it-IT" sz="1400" dirty="0" smtClean="0"/>
              <a:t> trainings</a:t>
            </a:r>
            <a:endParaRPr lang="it-IT" sz="1400" dirty="0"/>
          </a:p>
        </p:txBody>
      </p:sp>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6001" y="4539273"/>
            <a:ext cx="3025833" cy="2269375"/>
          </a:xfrm>
          <a:prstGeom prst="rect">
            <a:avLst/>
          </a:prstGeom>
        </p:spPr>
      </p:pic>
      <p:sp>
        <p:nvSpPr>
          <p:cNvPr id="3" name="Rettangolo 2"/>
          <p:cNvSpPr/>
          <p:nvPr/>
        </p:nvSpPr>
        <p:spPr>
          <a:xfrm>
            <a:off x="8103747" y="6140524"/>
            <a:ext cx="3748142" cy="646331"/>
          </a:xfrm>
          <a:prstGeom prst="rect">
            <a:avLst/>
          </a:prstGeom>
        </p:spPr>
        <p:txBody>
          <a:bodyPr wrap="none">
            <a:spAutoFit/>
          </a:bodyPr>
          <a:lstStyle/>
          <a:p>
            <a:r>
              <a:rPr lang="it-IT" dirty="0" smtClean="0"/>
              <a:t>Prof. </a:t>
            </a:r>
            <a:r>
              <a:rPr lang="it-IT" dirty="0">
                <a:latin typeface="Algerian" panose="04020705040A02060702" pitchFamily="82" charset="0"/>
              </a:rPr>
              <a:t>Alfons </a:t>
            </a:r>
            <a:r>
              <a:rPr lang="it-IT" dirty="0" err="1">
                <a:latin typeface="Algerian" panose="04020705040A02060702" pitchFamily="82" charset="0"/>
              </a:rPr>
              <a:t>Martínez</a:t>
            </a:r>
            <a:r>
              <a:rPr lang="it-IT" dirty="0">
                <a:latin typeface="Algerian" panose="04020705040A02060702" pitchFamily="82" charset="0"/>
              </a:rPr>
              <a:t> </a:t>
            </a:r>
            <a:r>
              <a:rPr lang="it-IT" dirty="0" err="1" smtClean="0">
                <a:latin typeface="Algerian" panose="04020705040A02060702" pitchFamily="82" charset="0"/>
              </a:rPr>
              <a:t>Jiménez</a:t>
            </a:r>
            <a:endParaRPr lang="it-IT" dirty="0" smtClean="0">
              <a:latin typeface="Algerian" panose="04020705040A02060702" pitchFamily="82" charset="0"/>
            </a:endParaRPr>
          </a:p>
          <a:p>
            <a:pPr algn="ctr"/>
            <a:r>
              <a:rPr lang="it-IT" dirty="0" err="1" smtClean="0"/>
              <a:t>Director</a:t>
            </a:r>
            <a:endParaRPr lang="it-IT" dirty="0">
              <a:latin typeface="Algerian" panose="04020705040A02060702" pitchFamily="82" charset="0"/>
            </a:endParaRPr>
          </a:p>
        </p:txBody>
      </p:sp>
    </p:spTree>
    <p:extLst>
      <p:ext uri="{BB962C8B-B14F-4D97-AF65-F5344CB8AC3E}">
        <p14:creationId xmlns:p14="http://schemas.microsoft.com/office/powerpoint/2010/main" val="251033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855783" y="544801"/>
            <a:ext cx="4041998" cy="877900"/>
          </a:xfrm>
          <a:prstGeom prst="rect">
            <a:avLst/>
          </a:prstGeom>
        </p:spPr>
      </p:pic>
      <p:pic>
        <p:nvPicPr>
          <p:cNvPr id="5" name="Immagine 4"/>
          <p:cNvPicPr>
            <a:picLocks noChangeAspect="1"/>
          </p:cNvPicPr>
          <p:nvPr/>
        </p:nvPicPr>
        <p:blipFill>
          <a:blip r:embed="rId3"/>
          <a:stretch>
            <a:fillRect/>
          </a:stretch>
        </p:blipFill>
        <p:spPr>
          <a:xfrm>
            <a:off x="6061311" y="794758"/>
            <a:ext cx="4651651" cy="377985"/>
          </a:xfrm>
          <a:prstGeom prst="rect">
            <a:avLst/>
          </a:prstGeom>
        </p:spPr>
      </p:pic>
      <p:pic>
        <p:nvPicPr>
          <p:cNvPr id="6" name="Immagine 5"/>
          <p:cNvPicPr>
            <a:picLocks noChangeAspect="1"/>
          </p:cNvPicPr>
          <p:nvPr/>
        </p:nvPicPr>
        <p:blipFill>
          <a:blip r:embed="rId4"/>
          <a:stretch>
            <a:fillRect/>
          </a:stretch>
        </p:blipFill>
        <p:spPr>
          <a:xfrm>
            <a:off x="6472586" y="5829775"/>
            <a:ext cx="5611875" cy="920347"/>
          </a:xfrm>
          <a:prstGeom prst="rect">
            <a:avLst/>
          </a:prstGeom>
        </p:spPr>
      </p:pic>
      <p:pic>
        <p:nvPicPr>
          <p:cNvPr id="7" name="Immagine 6"/>
          <p:cNvPicPr>
            <a:picLocks noChangeAspect="1"/>
          </p:cNvPicPr>
          <p:nvPr/>
        </p:nvPicPr>
        <p:blipFill>
          <a:blip r:embed="rId5"/>
          <a:stretch>
            <a:fillRect/>
          </a:stretch>
        </p:blipFill>
        <p:spPr>
          <a:xfrm>
            <a:off x="2507002" y="1605238"/>
            <a:ext cx="3828620" cy="3792041"/>
          </a:xfrm>
          <a:prstGeom prst="rect">
            <a:avLst/>
          </a:prstGeom>
        </p:spPr>
      </p:pic>
      <p:pic>
        <p:nvPicPr>
          <p:cNvPr id="8" name="Immagine 7"/>
          <p:cNvPicPr>
            <a:picLocks noChangeAspect="1"/>
          </p:cNvPicPr>
          <p:nvPr/>
        </p:nvPicPr>
        <p:blipFill rotWithShape="1">
          <a:blip r:embed="rId6"/>
          <a:srcRect l="5524" r="3762"/>
          <a:stretch/>
        </p:blipFill>
        <p:spPr>
          <a:xfrm>
            <a:off x="6616558" y="1751084"/>
            <a:ext cx="4818580" cy="30117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27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25159" y="695154"/>
            <a:ext cx="5966841" cy="6162846"/>
          </a:xfrm>
        </p:spPr>
        <p:txBody>
          <a:bodyPr>
            <a:noAutofit/>
          </a:bodyPr>
          <a:lstStyle/>
          <a:p>
            <a:pPr marL="0" indent="0" algn="just">
              <a:buNone/>
            </a:pPr>
            <a:r>
              <a:rPr lang="en-US" dirty="0" smtClean="0"/>
              <a:t>In the Communication of the European Commission of 3 July 2008, entitled Improving skills for the 21st century, it was highlighted that schools in Europe, which have become "increasingly complex and autonomous </a:t>
            </a:r>
            <a:r>
              <a:rPr lang="en-US" dirty="0" err="1" smtClean="0"/>
              <a:t>organisations</a:t>
            </a:r>
            <a:r>
              <a:rPr lang="en-US" dirty="0" smtClean="0"/>
              <a:t>", need headmasters who are able to combine the school management aspects of their role with those of a leadership focused on learning. Given the increasing autonomy of schools in most European countries, school heads are now faced with more and more tasks related to the management of teaching staff, financing and curriculum content. Selection criteria are therefore essential, along with some prerequisites for appointment as school head, in particular professional teaching experience, administrative or management experience or specific training for the leadership function. In almost all European countries, there are official documents setting out the requirements for candidates.</a:t>
            </a:r>
          </a:p>
        </p:txBody>
      </p:sp>
      <p:pic>
        <p:nvPicPr>
          <p:cNvPr id="5" name="Immagine 4"/>
          <p:cNvPicPr>
            <a:picLocks noChangeAspect="1"/>
          </p:cNvPicPr>
          <p:nvPr/>
        </p:nvPicPr>
        <p:blipFill rotWithShape="1">
          <a:blip r:embed="rId3"/>
          <a:srcRect l="33031" t="29993" r="33893" b="30856"/>
          <a:stretch/>
        </p:blipFill>
        <p:spPr>
          <a:xfrm>
            <a:off x="230468" y="1929339"/>
            <a:ext cx="5913477" cy="3937204"/>
          </a:xfrm>
          <a:prstGeom prst="rect">
            <a:avLst/>
          </a:prstGeom>
        </p:spPr>
      </p:pic>
      <p:sp>
        <p:nvSpPr>
          <p:cNvPr id="4" name="Rettangolo 3"/>
          <p:cNvSpPr/>
          <p:nvPr/>
        </p:nvSpPr>
        <p:spPr>
          <a:xfrm>
            <a:off x="398552" y="0"/>
            <a:ext cx="4099199" cy="461665"/>
          </a:xfrm>
          <a:prstGeom prst="rect">
            <a:avLst/>
          </a:prstGeom>
        </p:spPr>
        <p:txBody>
          <a:bodyPr wrap="none">
            <a:spAutoFit/>
          </a:bodyPr>
          <a:lstStyle/>
          <a:p>
            <a:r>
              <a:rPr lang="en-US" sz="2400" dirty="0" smtClean="0">
                <a:latin typeface="Algerian" panose="04020705040A02060702" pitchFamily="82" charset="0"/>
              </a:rPr>
              <a:t>Management of schools </a:t>
            </a:r>
            <a:endParaRPr lang="en-US" sz="2400" dirty="0">
              <a:latin typeface="Algerian" panose="04020705040A02060702" pitchFamily="82" charset="0"/>
            </a:endParaRPr>
          </a:p>
        </p:txBody>
      </p:sp>
    </p:spTree>
    <p:extLst>
      <p:ext uri="{BB962C8B-B14F-4D97-AF65-F5344CB8AC3E}">
        <p14:creationId xmlns:p14="http://schemas.microsoft.com/office/powerpoint/2010/main" val="257342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88134" y="0"/>
            <a:ext cx="8911687" cy="513708"/>
          </a:xfrm>
        </p:spPr>
        <p:txBody>
          <a:bodyPr>
            <a:normAutofit/>
          </a:bodyPr>
          <a:lstStyle/>
          <a:p>
            <a:r>
              <a:rPr lang="it-IT" sz="2400" dirty="0" err="1">
                <a:solidFill>
                  <a:schemeClr val="tx1"/>
                </a:solidFill>
                <a:latin typeface="Algerian" panose="04020705040A02060702" pitchFamily="82" charset="0"/>
                <a:ea typeface="+mn-ea"/>
                <a:cs typeface="+mn-cs"/>
              </a:rPr>
              <a:t>Selection</a:t>
            </a:r>
            <a:r>
              <a:rPr lang="it-IT" sz="2400" dirty="0">
                <a:solidFill>
                  <a:schemeClr val="tx1"/>
                </a:solidFill>
                <a:latin typeface="Algerian" panose="04020705040A02060702" pitchFamily="82" charset="0"/>
                <a:ea typeface="+mn-ea"/>
                <a:cs typeface="+mn-cs"/>
              </a:rPr>
              <a:t> </a:t>
            </a:r>
            <a:r>
              <a:rPr lang="it-IT" sz="2400" dirty="0" err="1">
                <a:solidFill>
                  <a:schemeClr val="tx1"/>
                </a:solidFill>
                <a:latin typeface="Algerian" panose="04020705040A02060702" pitchFamily="82" charset="0"/>
                <a:ea typeface="+mn-ea"/>
                <a:cs typeface="+mn-cs"/>
              </a:rPr>
              <a:t>procedures</a:t>
            </a:r>
            <a:r>
              <a:rPr lang="it-IT" sz="2400" dirty="0">
                <a:solidFill>
                  <a:schemeClr val="tx1"/>
                </a:solidFill>
                <a:latin typeface="Algerian" panose="04020705040A02060702" pitchFamily="82" charset="0"/>
                <a:ea typeface="+mn-ea"/>
                <a:cs typeface="+mn-cs"/>
              </a:rPr>
              <a:t> in </a:t>
            </a:r>
            <a:r>
              <a:rPr lang="it-IT" sz="2400" dirty="0" err="1" smtClean="0">
                <a:solidFill>
                  <a:schemeClr val="tx1"/>
                </a:solidFill>
                <a:latin typeface="Algerian" panose="04020705040A02060702" pitchFamily="82" charset="0"/>
                <a:ea typeface="+mn-ea"/>
                <a:cs typeface="+mn-cs"/>
              </a:rPr>
              <a:t>Italy</a:t>
            </a:r>
            <a:r>
              <a:rPr lang="it-IT" sz="2400" dirty="0" smtClean="0">
                <a:solidFill>
                  <a:schemeClr val="tx1"/>
                </a:solidFill>
                <a:latin typeface="Algerian" panose="04020705040A02060702" pitchFamily="82" charset="0"/>
                <a:ea typeface="+mn-ea"/>
                <a:cs typeface="+mn-cs"/>
              </a:rPr>
              <a:t> and in </a:t>
            </a:r>
            <a:r>
              <a:rPr lang="it-IT" sz="2400" dirty="0" err="1" smtClean="0">
                <a:solidFill>
                  <a:schemeClr val="tx1"/>
                </a:solidFill>
                <a:latin typeface="Algerian" panose="04020705040A02060702" pitchFamily="82" charset="0"/>
                <a:ea typeface="+mn-ea"/>
                <a:cs typeface="+mn-cs"/>
              </a:rPr>
              <a:t>Spain</a:t>
            </a:r>
            <a:endParaRPr lang="it-IT" sz="2400" dirty="0">
              <a:solidFill>
                <a:schemeClr val="tx1"/>
              </a:solidFill>
              <a:latin typeface="Algerian" panose="04020705040A02060702" pitchFamily="82" charset="0"/>
              <a:ea typeface="+mn-ea"/>
              <a:cs typeface="+mn-cs"/>
            </a:endParaRPr>
          </a:p>
        </p:txBody>
      </p:sp>
      <p:sp>
        <p:nvSpPr>
          <p:cNvPr id="3" name="Segnaposto contenuto 2"/>
          <p:cNvSpPr>
            <a:spLocks noGrp="1"/>
          </p:cNvSpPr>
          <p:nvPr>
            <p:ph idx="1"/>
          </p:nvPr>
        </p:nvSpPr>
        <p:spPr>
          <a:xfrm>
            <a:off x="1592494" y="513708"/>
            <a:ext cx="10599506" cy="6344292"/>
          </a:xfrm>
        </p:spPr>
        <p:txBody>
          <a:bodyPr>
            <a:normAutofit/>
          </a:bodyPr>
          <a:lstStyle/>
          <a:p>
            <a:pPr marL="0" indent="0" algn="just">
              <a:buNone/>
            </a:pPr>
            <a:r>
              <a:rPr lang="en-US" sz="1400" dirty="0"/>
              <a:t>While in Italy headmasters must pass a hard national public competition announced by the Ministry of Education (MIUR which includes a pre-selection, a written test and an oral interview, in Spain </a:t>
            </a:r>
            <a:r>
              <a:rPr lang="en-US" sz="1400" dirty="0" smtClean="0"/>
              <a:t>for </a:t>
            </a:r>
            <a:r>
              <a:rPr lang="en-US" sz="1400" dirty="0"/>
              <a:t>the position of Director, the following requirements are necessary:</a:t>
            </a:r>
          </a:p>
          <a:p>
            <a:pPr marL="0" indent="0" algn="just">
              <a:buNone/>
            </a:pPr>
            <a:r>
              <a:rPr lang="en-US" sz="1400" dirty="0"/>
              <a:t>− have at least 5 years of seniority as a tenured teacher (Maestros</a:t>
            </a:r>
            <a:r>
              <a:rPr lang="en-US" sz="1400" dirty="0" smtClean="0"/>
              <a:t>, </a:t>
            </a:r>
            <a:r>
              <a:rPr lang="en-US" sz="1400" dirty="0" err="1" smtClean="0"/>
              <a:t>Profesores</a:t>
            </a:r>
            <a:r>
              <a:rPr lang="en-US" sz="1400" dirty="0" smtClean="0"/>
              <a:t> </a:t>
            </a:r>
            <a:r>
              <a:rPr lang="en-US" sz="1400" dirty="0"/>
              <a:t>de </a:t>
            </a:r>
            <a:r>
              <a:rPr lang="en-US" sz="1400" dirty="0" err="1"/>
              <a:t>Enseñanza</a:t>
            </a:r>
            <a:r>
              <a:rPr lang="en-US" sz="1400" dirty="0"/>
              <a:t> </a:t>
            </a:r>
            <a:r>
              <a:rPr lang="en-US" sz="1400" dirty="0" err="1"/>
              <a:t>Secundaria</a:t>
            </a:r>
            <a:r>
              <a:rPr lang="en-US" sz="1400" dirty="0"/>
              <a:t>, </a:t>
            </a:r>
            <a:r>
              <a:rPr lang="en-US" sz="1400" dirty="0" err="1"/>
              <a:t>Profesores</a:t>
            </a:r>
            <a:r>
              <a:rPr lang="en-US" sz="1400" dirty="0"/>
              <a:t> </a:t>
            </a:r>
            <a:r>
              <a:rPr lang="en-US" sz="1400" dirty="0" err="1"/>
              <a:t>Técnicos</a:t>
            </a:r>
            <a:r>
              <a:rPr lang="en-US" sz="1400" dirty="0"/>
              <a:t> de </a:t>
            </a:r>
            <a:r>
              <a:rPr lang="en-US" sz="1400" dirty="0" err="1"/>
              <a:t>Formación</a:t>
            </a:r>
            <a:r>
              <a:rPr lang="en-US" sz="1400" dirty="0"/>
              <a:t> </a:t>
            </a:r>
            <a:r>
              <a:rPr lang="en-US" sz="1400" dirty="0" err="1"/>
              <a:t>Profesional</a:t>
            </a:r>
            <a:r>
              <a:rPr lang="en-US" sz="1400" dirty="0"/>
              <a:t>);</a:t>
            </a:r>
          </a:p>
          <a:p>
            <a:pPr marL="0" indent="0" algn="just">
              <a:buNone/>
            </a:pPr>
            <a:r>
              <a:rPr lang="en-US" sz="1400" dirty="0"/>
              <a:t>− have taught for at least 5 years in any of the subject areas offered by the school for which the selection is open;</a:t>
            </a:r>
          </a:p>
          <a:p>
            <a:pPr marL="0" indent="0" algn="just">
              <a:buNone/>
            </a:pPr>
            <a:r>
              <a:rPr lang="en-US" sz="1400" dirty="0"/>
              <a:t>− have taught at a public school of the corresponding level and type for at least one year at the time of publication of the announcement;</a:t>
            </a:r>
          </a:p>
          <a:p>
            <a:pPr marL="0" indent="0" algn="just">
              <a:buNone/>
            </a:pPr>
            <a:r>
              <a:rPr lang="en-US" sz="1400" dirty="0"/>
              <a:t>− present a management project for the educational institution which includes, among other things, the objectives, the lines of implementation</a:t>
            </a:r>
          </a:p>
          <a:p>
            <a:pPr marL="0" indent="0" algn="just">
              <a:buNone/>
            </a:pPr>
            <a:r>
              <a:rPr lang="en-US" sz="1400" dirty="0" smtClean="0"/>
              <a:t>The Director is chosen and appointed through a selection procedure in which the tenured teachers of the specific educational level and type of education offered by the institution that he or she will direct participate. The selection, which involves the educational community and the educational authorities of the individual Autonomous Communities, takes into account the academic and professional merits of the candidates, as well as the experience and positive evaluation of the work they have previously carried out in managerial or teaching roles. Preference is given to those who have taught in the institution for which the post is vacant. The choice is made by a commission composed of representatives of the educational authorities and at least 30% of the representatives of the institution (50% must belong to the teachers' assembly). The educational authorities of the different Autonomous Communities determine the total number of members that make up the commission and the percentages of representatives. The same authorities establish the criteria and procedures to be applied in the selections.</a:t>
            </a:r>
          </a:p>
          <a:p>
            <a:pPr marL="0" indent="0" algn="just">
              <a:buNone/>
            </a:pPr>
            <a:r>
              <a:rPr lang="en-US" sz="1400" dirty="0" smtClean="0"/>
              <a:t>The selected candidates must complete a specific initial training program. The educational authorities appoint Director of the institution, for a period of 4 years, those who have successfully passed this initial training period. The appointment can be renewed, for the same duration, to those who receive a positive evaluation at the end of the 4 years.</a:t>
            </a:r>
            <a:endParaRPr lang="it-IT" sz="1400" dirty="0"/>
          </a:p>
        </p:txBody>
      </p:sp>
    </p:spTree>
    <p:extLst>
      <p:ext uri="{BB962C8B-B14F-4D97-AF65-F5344CB8AC3E}">
        <p14:creationId xmlns:p14="http://schemas.microsoft.com/office/powerpoint/2010/main" val="225242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a:srcRect l="32631" t="18387" r="32124" b="7195"/>
          <a:stretch/>
        </p:blipFill>
        <p:spPr>
          <a:xfrm>
            <a:off x="7414469" y="781327"/>
            <a:ext cx="4777531" cy="5674240"/>
          </a:xfrm>
          <a:prstGeom prst="rect">
            <a:avLst/>
          </a:prstGeom>
        </p:spPr>
      </p:pic>
      <p:sp>
        <p:nvSpPr>
          <p:cNvPr id="5" name="Rettangolo 4"/>
          <p:cNvSpPr/>
          <p:nvPr/>
        </p:nvSpPr>
        <p:spPr>
          <a:xfrm>
            <a:off x="2352783" y="1217790"/>
            <a:ext cx="4808305" cy="4801314"/>
          </a:xfrm>
          <a:prstGeom prst="rect">
            <a:avLst/>
          </a:prstGeom>
        </p:spPr>
        <p:txBody>
          <a:bodyPr wrap="square">
            <a:spAutoFit/>
          </a:bodyPr>
          <a:lstStyle/>
          <a:p>
            <a:r>
              <a:rPr lang="en-US" dirty="0" smtClean="0"/>
              <a:t>The Italian and Spanish school systems are not the same!</a:t>
            </a:r>
          </a:p>
          <a:p>
            <a:pPr algn="just"/>
            <a:r>
              <a:rPr lang="en-US" dirty="0" smtClean="0"/>
              <a:t>The Spanish system requires 1 less year of school to reach the corresponding Italian Diploma called “</a:t>
            </a:r>
            <a:r>
              <a:rPr lang="en-US" dirty="0" err="1" smtClean="0"/>
              <a:t>selectividad</a:t>
            </a:r>
            <a:r>
              <a:rPr lang="en-US" dirty="0" smtClean="0"/>
              <a:t>”, the outcome of which can be decisive in enrolling in the future faculty that one will attend at university, yet their short-cycle degree is based on four years against the three of the Italian Bachelor’s Degree. In addition to this, there is no differentiation among professional, technical and lyceums as in Italy, but each student attends a single "</a:t>
            </a:r>
            <a:r>
              <a:rPr lang="en-US" dirty="0" err="1" smtClean="0"/>
              <a:t>bachillerato</a:t>
            </a:r>
            <a:r>
              <a:rPr lang="en-US" dirty="0" smtClean="0"/>
              <a:t>" and then chooses any optional subjects, according to their interests or future field of specialization in university.</a:t>
            </a:r>
            <a:endParaRPr lang="it-IT" dirty="0"/>
          </a:p>
        </p:txBody>
      </p:sp>
    </p:spTree>
    <p:extLst>
      <p:ext uri="{BB962C8B-B14F-4D97-AF65-F5344CB8AC3E}">
        <p14:creationId xmlns:p14="http://schemas.microsoft.com/office/powerpoint/2010/main" val="116292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126858" y="5239661"/>
            <a:ext cx="4198704" cy="2387600"/>
          </a:xfrm>
        </p:spPr>
        <p:txBody>
          <a:bodyPr>
            <a:noAutofit/>
          </a:bodyPr>
          <a:lstStyle/>
          <a:p>
            <a:pPr algn="just"/>
            <a:r>
              <a:rPr lang="en-US" sz="1600" dirty="0" smtClean="0"/>
              <a:t>The school system is divided, as in Italy, into three main parts: preschool, primary school and lower secondary school. Preschool is divided into nursery school and kindergarten, while primary school is attended by students from 6 to 12 years old. Lower secondary school or middle school lasts 4 years and involves students from 12 to 16 years old. At the end of the course, students must take the end-of-course exam. Upper secondary school or high school lasts 2 years and involves students from 16 to 18 years old. Students can choose between 3 types of high schools, based on their objectives: </a:t>
            </a:r>
            <a:r>
              <a:rPr lang="en-US" sz="1600" dirty="0" err="1" smtClean="0"/>
              <a:t>Bachillerato</a:t>
            </a:r>
            <a:r>
              <a:rPr lang="en-US" sz="1600" dirty="0" smtClean="0"/>
              <a:t>, Professional training and Higher professional training. The university path in Spain generally lasts 4 years, then there are some </a:t>
            </a:r>
            <a:r>
              <a:rPr lang="en-US" sz="1600" dirty="0" smtClean="0"/>
              <a:t>longer courses</a:t>
            </a:r>
            <a:br>
              <a:rPr lang="en-US" sz="1600" dirty="0" smtClean="0"/>
            </a:br>
            <a:r>
              <a:rPr lang="en-US" sz="1600" dirty="0" smtClean="0"/>
              <a:t>.</a:t>
            </a:r>
            <a:r>
              <a:rPr lang="en-US" sz="1600" dirty="0" smtClean="0"/>
              <a:t/>
            </a:r>
            <a:br>
              <a:rPr lang="en-US" sz="1600" dirty="0" smtClean="0"/>
            </a:br>
            <a:r>
              <a:rPr lang="en-US" sz="1600" dirty="0" smtClean="0"/>
              <a:t/>
            </a:r>
            <a:br>
              <a:rPr lang="en-US" sz="1600" dirty="0" smtClean="0"/>
            </a:br>
            <a:endParaRPr lang="it-IT" sz="1600" dirty="0"/>
          </a:p>
        </p:txBody>
      </p:sp>
      <p:sp>
        <p:nvSpPr>
          <p:cNvPr id="4" name="CasellaDiTesto 3"/>
          <p:cNvSpPr txBox="1"/>
          <p:nvPr/>
        </p:nvSpPr>
        <p:spPr>
          <a:xfrm>
            <a:off x="976045" y="177613"/>
            <a:ext cx="5835721" cy="3539430"/>
          </a:xfrm>
          <a:prstGeom prst="rect">
            <a:avLst/>
          </a:prstGeom>
          <a:noFill/>
        </p:spPr>
        <p:txBody>
          <a:bodyPr wrap="square" rtlCol="0">
            <a:spAutoFit/>
          </a:bodyPr>
          <a:lstStyle/>
          <a:p>
            <a:pPr algn="just"/>
            <a:r>
              <a:rPr lang="en-US" sz="1600" dirty="0">
                <a:latin typeface="+mj-lt"/>
                <a:ea typeface="+mj-ea"/>
                <a:cs typeface="+mj-cs"/>
              </a:rPr>
              <a:t>The school system is divided into three main parts: preschool, primary school and lower secondary school. Preschool is divided into nursery school and kindergarten, while primary school is attended by students from 6 to 11 years old. Lower secondary school or middle school lasts 3 years and involves students from 11 to 13 years old. At the end of the course, students must take the third-grade middle school exam. Upper secondary school or high school lasts 5 years and involves students from 14 to 19 years old. Students can choose between 3 types of high schools, based on their goals: </a:t>
            </a:r>
            <a:r>
              <a:rPr lang="en-US" sz="1600" dirty="0" smtClean="0">
                <a:latin typeface="+mj-lt"/>
                <a:ea typeface="+mj-ea"/>
                <a:cs typeface="+mj-cs"/>
              </a:rPr>
              <a:t>Lyceum, Technical </a:t>
            </a:r>
            <a:r>
              <a:rPr lang="en-US" sz="1600" dirty="0">
                <a:latin typeface="+mj-lt"/>
                <a:ea typeface="+mj-ea"/>
                <a:cs typeface="+mj-cs"/>
              </a:rPr>
              <a:t>institute and Professional institute. </a:t>
            </a:r>
            <a:r>
              <a:rPr lang="en-US" sz="1600" dirty="0" smtClean="0">
                <a:latin typeface="+mj-lt"/>
                <a:ea typeface="+mj-ea"/>
                <a:cs typeface="+mj-cs"/>
              </a:rPr>
              <a:t>The </a:t>
            </a:r>
            <a:r>
              <a:rPr lang="en-US" sz="1600" dirty="0">
                <a:latin typeface="+mj-lt"/>
                <a:ea typeface="+mj-ea"/>
                <a:cs typeface="+mj-cs"/>
              </a:rPr>
              <a:t>university course in Italy lasts 5 years, in which the first two are basic and the last three are specialized</a:t>
            </a:r>
            <a:r>
              <a:rPr lang="en-US" sz="1600" dirty="0" smtClean="0">
                <a:latin typeface="+mj-lt"/>
                <a:ea typeface="+mj-ea"/>
                <a:cs typeface="+mj-cs"/>
              </a:rPr>
              <a:t>. </a:t>
            </a:r>
            <a:endParaRPr lang="it-IT" sz="1600" dirty="0">
              <a:latin typeface="+mj-lt"/>
              <a:ea typeface="+mj-ea"/>
              <a:cs typeface="+mj-cs"/>
            </a:endParaRPr>
          </a:p>
        </p:txBody>
      </p:sp>
      <p:sp>
        <p:nvSpPr>
          <p:cNvPr id="3" name="CasellaDiTesto 2"/>
          <p:cNvSpPr txBox="1"/>
          <p:nvPr/>
        </p:nvSpPr>
        <p:spPr>
          <a:xfrm>
            <a:off x="7311774" y="160017"/>
            <a:ext cx="4212405" cy="461665"/>
          </a:xfrm>
          <a:prstGeom prst="rect">
            <a:avLst/>
          </a:prstGeom>
          <a:noFill/>
        </p:spPr>
        <p:txBody>
          <a:bodyPr wrap="square" rtlCol="0">
            <a:spAutoFit/>
          </a:bodyPr>
          <a:lstStyle/>
          <a:p>
            <a:r>
              <a:rPr lang="it-IT" sz="2400" dirty="0" smtClean="0">
                <a:latin typeface="Algerian" panose="04020705040A02060702" pitchFamily="82" charset="0"/>
              </a:rPr>
              <a:t>The</a:t>
            </a:r>
            <a:r>
              <a:rPr lang="it-IT" dirty="0" smtClean="0">
                <a:latin typeface="Algerian" panose="04020705040A02060702" pitchFamily="82" charset="0"/>
              </a:rPr>
              <a:t> </a:t>
            </a:r>
            <a:r>
              <a:rPr lang="it-IT" sz="2400" dirty="0" smtClean="0">
                <a:latin typeface="Algerian" panose="04020705040A02060702" pitchFamily="82" charset="0"/>
              </a:rPr>
              <a:t>School</a:t>
            </a:r>
            <a:r>
              <a:rPr lang="it-IT" dirty="0" smtClean="0">
                <a:latin typeface="Algerian" panose="04020705040A02060702" pitchFamily="82" charset="0"/>
              </a:rPr>
              <a:t> </a:t>
            </a:r>
            <a:r>
              <a:rPr lang="it-IT" sz="2400" dirty="0" smtClean="0">
                <a:latin typeface="Algerian" panose="04020705040A02060702" pitchFamily="82" charset="0"/>
              </a:rPr>
              <a:t>Systems</a:t>
            </a:r>
            <a:endParaRPr lang="it-IT" sz="2400" dirty="0">
              <a:latin typeface="Algerian" panose="04020705040A02060702" pitchFamily="82" charset="0"/>
            </a:endParaRPr>
          </a:p>
        </p:txBody>
      </p:sp>
      <p:sp>
        <p:nvSpPr>
          <p:cNvPr id="5" name="CasellaDiTesto 4"/>
          <p:cNvSpPr txBox="1"/>
          <p:nvPr/>
        </p:nvSpPr>
        <p:spPr>
          <a:xfrm>
            <a:off x="215758" y="639278"/>
            <a:ext cx="1767155" cy="369332"/>
          </a:xfrm>
          <a:prstGeom prst="rect">
            <a:avLst/>
          </a:prstGeom>
          <a:noFill/>
        </p:spPr>
        <p:txBody>
          <a:bodyPr wrap="square" rtlCol="0">
            <a:spAutoFit/>
          </a:bodyPr>
          <a:lstStyle/>
          <a:p>
            <a:r>
              <a:rPr lang="it-IT" dirty="0" err="1" smtClean="0"/>
              <a:t>Italy</a:t>
            </a:r>
            <a:endParaRPr lang="it-IT" dirty="0"/>
          </a:p>
        </p:txBody>
      </p:sp>
      <p:sp>
        <p:nvSpPr>
          <p:cNvPr id="6" name="CasellaDiTesto 5"/>
          <p:cNvSpPr txBox="1"/>
          <p:nvPr/>
        </p:nvSpPr>
        <p:spPr>
          <a:xfrm>
            <a:off x="10640602" y="639278"/>
            <a:ext cx="1767155" cy="369332"/>
          </a:xfrm>
          <a:prstGeom prst="rect">
            <a:avLst/>
          </a:prstGeom>
          <a:noFill/>
        </p:spPr>
        <p:txBody>
          <a:bodyPr wrap="square" rtlCol="0">
            <a:spAutoFit/>
          </a:bodyPr>
          <a:lstStyle/>
          <a:p>
            <a:r>
              <a:rPr lang="it-IT" dirty="0" err="1" smtClean="0"/>
              <a:t>Spain</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905" y="3717043"/>
            <a:ext cx="3828011" cy="2876204"/>
          </a:xfrm>
          <a:prstGeom prst="rect">
            <a:avLst/>
          </a:prstGeom>
        </p:spPr>
      </p:pic>
    </p:spTree>
    <p:extLst>
      <p:ext uri="{BB962C8B-B14F-4D97-AF65-F5344CB8AC3E}">
        <p14:creationId xmlns:p14="http://schemas.microsoft.com/office/powerpoint/2010/main" val="140107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64548" y="177249"/>
            <a:ext cx="4212405" cy="461665"/>
          </a:xfrm>
          <a:prstGeom prst="rect">
            <a:avLst/>
          </a:prstGeom>
          <a:noFill/>
        </p:spPr>
        <p:txBody>
          <a:bodyPr wrap="square" rtlCol="0">
            <a:spAutoFit/>
          </a:bodyPr>
          <a:lstStyle/>
          <a:p>
            <a:r>
              <a:rPr lang="it-IT" sz="2400" dirty="0" err="1" smtClean="0">
                <a:latin typeface="Algerian" panose="04020705040A02060702" pitchFamily="82" charset="0"/>
              </a:rPr>
              <a:t>Fees</a:t>
            </a:r>
            <a:endParaRPr lang="it-IT" dirty="0">
              <a:latin typeface="Algerian" panose="04020705040A02060702" pitchFamily="82" charset="0"/>
            </a:endParaRPr>
          </a:p>
        </p:txBody>
      </p:sp>
      <p:sp>
        <p:nvSpPr>
          <p:cNvPr id="7" name="Rettangolo 6"/>
          <p:cNvSpPr/>
          <p:nvPr/>
        </p:nvSpPr>
        <p:spPr>
          <a:xfrm>
            <a:off x="1527425" y="374328"/>
            <a:ext cx="8416246" cy="2308324"/>
          </a:xfrm>
          <a:prstGeom prst="rect">
            <a:avLst/>
          </a:prstGeom>
        </p:spPr>
        <p:txBody>
          <a:bodyPr wrap="square">
            <a:spAutoFit/>
          </a:bodyPr>
          <a:lstStyle/>
          <a:p>
            <a:pPr algn="just"/>
            <a:r>
              <a:rPr lang="en-US" dirty="0" smtClean="0"/>
              <a:t>Both in Italy and Spain Preschool</a:t>
            </a:r>
            <a:r>
              <a:rPr lang="en-US" dirty="0"/>
              <a:t>, both nursery school and kindergarten, is not </a:t>
            </a:r>
            <a:r>
              <a:rPr lang="en-US" dirty="0" smtClean="0"/>
              <a:t>mandatory.</a:t>
            </a:r>
          </a:p>
          <a:p>
            <a:pPr algn="just"/>
            <a:r>
              <a:rPr lang="en-US" dirty="0" smtClean="0"/>
              <a:t>Primary </a:t>
            </a:r>
            <a:r>
              <a:rPr lang="en-US" dirty="0"/>
              <a:t>school is compulsory and free, while lower secondary school is compulsory but not free. Upper secondary school is optional and requires a fee. In Italy, public schools are financed by the state, while private schools are supported by fees, which are sums of money paid by students. Catholic religion is optional and when the child starts school, parents are asked if they want their child to attend religion classes.</a:t>
            </a:r>
            <a:endParaRPr lang="it-IT" dirty="0"/>
          </a:p>
        </p:txBody>
      </p:sp>
      <p:sp>
        <p:nvSpPr>
          <p:cNvPr id="9" name="CasellaDiTesto 8"/>
          <p:cNvSpPr txBox="1"/>
          <p:nvPr/>
        </p:nvSpPr>
        <p:spPr>
          <a:xfrm>
            <a:off x="606174" y="2765720"/>
            <a:ext cx="4212405" cy="461665"/>
          </a:xfrm>
          <a:prstGeom prst="rect">
            <a:avLst/>
          </a:prstGeom>
          <a:noFill/>
        </p:spPr>
        <p:txBody>
          <a:bodyPr wrap="square" rtlCol="0">
            <a:spAutoFit/>
          </a:bodyPr>
          <a:lstStyle/>
          <a:p>
            <a:r>
              <a:rPr lang="it-IT" sz="2400" dirty="0" err="1">
                <a:latin typeface="Algerian" panose="04020705040A02060702" pitchFamily="82" charset="0"/>
              </a:rPr>
              <a:t>R</a:t>
            </a:r>
            <a:r>
              <a:rPr lang="it-IT" sz="2400" dirty="0" err="1" smtClean="0">
                <a:latin typeface="Algerian" panose="04020705040A02060702" pitchFamily="82" charset="0"/>
              </a:rPr>
              <a:t>eligion</a:t>
            </a:r>
            <a:endParaRPr lang="it-IT" dirty="0">
              <a:latin typeface="Algerian" panose="04020705040A02060702" pitchFamily="82" charset="0"/>
            </a:endParaRPr>
          </a:p>
        </p:txBody>
      </p:sp>
      <p:sp>
        <p:nvSpPr>
          <p:cNvPr id="10" name="Rettangolo 9"/>
          <p:cNvSpPr/>
          <p:nvPr/>
        </p:nvSpPr>
        <p:spPr>
          <a:xfrm>
            <a:off x="2214079" y="2759308"/>
            <a:ext cx="8335766" cy="646331"/>
          </a:xfrm>
          <a:prstGeom prst="rect">
            <a:avLst/>
          </a:prstGeom>
        </p:spPr>
        <p:txBody>
          <a:bodyPr wrap="square">
            <a:spAutoFit/>
          </a:bodyPr>
          <a:lstStyle/>
          <a:p>
            <a:pPr algn="just"/>
            <a:r>
              <a:rPr lang="en-US" dirty="0"/>
              <a:t>Catholic religion is optional and when the child starts school, parents are asked if they want their child to attend religion classes.</a:t>
            </a:r>
            <a:endParaRPr lang="it-IT" dirty="0"/>
          </a:p>
        </p:txBody>
      </p:sp>
      <p:sp>
        <p:nvSpPr>
          <p:cNvPr id="11" name="CasellaDiTesto 10"/>
          <p:cNvSpPr txBox="1"/>
          <p:nvPr/>
        </p:nvSpPr>
        <p:spPr>
          <a:xfrm>
            <a:off x="5365678" y="3405639"/>
            <a:ext cx="4212405" cy="461665"/>
          </a:xfrm>
          <a:prstGeom prst="rect">
            <a:avLst/>
          </a:prstGeom>
          <a:noFill/>
        </p:spPr>
        <p:txBody>
          <a:bodyPr wrap="square" rtlCol="0">
            <a:spAutoFit/>
          </a:bodyPr>
          <a:lstStyle/>
          <a:p>
            <a:r>
              <a:rPr lang="it-IT" sz="2400" dirty="0" err="1" smtClean="0">
                <a:latin typeface="Algerian" panose="04020705040A02060702" pitchFamily="82" charset="0"/>
              </a:rPr>
              <a:t>Timetable</a:t>
            </a:r>
            <a:r>
              <a:rPr lang="it-IT" sz="2400" dirty="0" smtClean="0">
                <a:latin typeface="Algerian" panose="04020705040A02060702" pitchFamily="82" charset="0"/>
              </a:rPr>
              <a:t> and </a:t>
            </a:r>
            <a:r>
              <a:rPr lang="it-IT" sz="2400" dirty="0" err="1" smtClean="0">
                <a:latin typeface="Algerian" panose="04020705040A02060702" pitchFamily="82" charset="0"/>
              </a:rPr>
              <a:t>logistics</a:t>
            </a:r>
            <a:endParaRPr lang="it-IT" dirty="0">
              <a:latin typeface="Algerian" panose="04020705040A02060702" pitchFamily="82" charset="0"/>
            </a:endParaRPr>
          </a:p>
        </p:txBody>
      </p:sp>
      <p:sp>
        <p:nvSpPr>
          <p:cNvPr id="13" name="Rettangolo 12"/>
          <p:cNvSpPr/>
          <p:nvPr/>
        </p:nvSpPr>
        <p:spPr>
          <a:xfrm>
            <a:off x="5650787" y="4051970"/>
            <a:ext cx="4806591" cy="2585323"/>
          </a:xfrm>
          <a:prstGeom prst="rect">
            <a:avLst/>
          </a:prstGeom>
        </p:spPr>
        <p:txBody>
          <a:bodyPr wrap="square">
            <a:spAutoFit/>
          </a:bodyPr>
          <a:lstStyle/>
          <a:p>
            <a:pPr algn="just"/>
            <a:r>
              <a:rPr lang="en-US" dirty="0" smtClean="0"/>
              <a:t>In </a:t>
            </a:r>
            <a:r>
              <a:rPr lang="en-US" dirty="0"/>
              <a:t>Italy, but for Technical and Professional Institutes students are used to staying six consecutive hours in the same room where the change of subject occurs thanks to the coming and going of the professors</a:t>
            </a:r>
            <a:r>
              <a:rPr lang="en-US" dirty="0" smtClean="0"/>
              <a:t>.</a:t>
            </a:r>
          </a:p>
          <a:p>
            <a:pPr algn="just"/>
            <a:r>
              <a:rPr lang="en-US" dirty="0" smtClean="0"/>
              <a:t> </a:t>
            </a:r>
            <a:r>
              <a:rPr lang="en-US" dirty="0"/>
              <a:t>Instead, in all Spanish </a:t>
            </a:r>
            <a:r>
              <a:rPr lang="en-US" dirty="0" smtClean="0"/>
              <a:t>schools students </a:t>
            </a:r>
            <a:r>
              <a:rPr lang="en-US" dirty="0"/>
              <a:t>are used to going from one classroom to </a:t>
            </a:r>
            <a:r>
              <a:rPr lang="en-US" dirty="0" smtClean="0"/>
              <a:t>another.</a:t>
            </a:r>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230" y="4051970"/>
            <a:ext cx="3000895" cy="2248593"/>
          </a:xfrm>
          <a:prstGeom prst="rect">
            <a:avLst/>
          </a:prstGeom>
        </p:spPr>
      </p:pic>
    </p:spTree>
    <p:extLst>
      <p:ext uri="{BB962C8B-B14F-4D97-AF65-F5344CB8AC3E}">
        <p14:creationId xmlns:p14="http://schemas.microsoft.com/office/powerpoint/2010/main" val="4055002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16215" y="0"/>
            <a:ext cx="8911687" cy="1280890"/>
          </a:xfrm>
        </p:spPr>
        <p:txBody>
          <a:bodyPr>
            <a:normAutofit/>
          </a:bodyPr>
          <a:lstStyle/>
          <a:p>
            <a:pPr defTabSz="914400"/>
            <a:r>
              <a:rPr lang="it-IT" sz="2400" dirty="0">
                <a:solidFill>
                  <a:schemeClr val="tx1"/>
                </a:solidFill>
                <a:latin typeface="Algerian" panose="04020705040A02060702" pitchFamily="82" charset="0"/>
                <a:ea typeface="+mn-ea"/>
                <a:cs typeface="+mn-cs"/>
              </a:rPr>
              <a:t>Alternanza </a:t>
            </a:r>
            <a:r>
              <a:rPr lang="it-IT" sz="2400" dirty="0" smtClean="0">
                <a:solidFill>
                  <a:schemeClr val="tx1"/>
                </a:solidFill>
                <a:latin typeface="Algerian" panose="04020705040A02060702" pitchFamily="82" charset="0"/>
                <a:ea typeface="+mn-ea"/>
                <a:cs typeface="+mn-cs"/>
              </a:rPr>
              <a:t>scuola-lavoro- Work-</a:t>
            </a:r>
            <a:r>
              <a:rPr lang="it-IT" sz="2400" dirty="0" err="1" smtClean="0">
                <a:solidFill>
                  <a:schemeClr val="tx1"/>
                </a:solidFill>
                <a:latin typeface="Algerian" panose="04020705040A02060702" pitchFamily="82" charset="0"/>
                <a:ea typeface="+mn-ea"/>
                <a:cs typeface="+mn-cs"/>
              </a:rPr>
              <a:t>based</a:t>
            </a:r>
            <a:r>
              <a:rPr lang="it-IT" sz="2400" dirty="0" smtClean="0">
                <a:solidFill>
                  <a:schemeClr val="tx1"/>
                </a:solidFill>
                <a:latin typeface="Algerian" panose="04020705040A02060702" pitchFamily="82" charset="0"/>
                <a:ea typeface="+mn-ea"/>
                <a:cs typeface="+mn-cs"/>
              </a:rPr>
              <a:t> </a:t>
            </a:r>
            <a:r>
              <a:rPr lang="it-IT" sz="2400" dirty="0" err="1" smtClean="0">
                <a:solidFill>
                  <a:schemeClr val="tx1"/>
                </a:solidFill>
                <a:latin typeface="Algerian" panose="04020705040A02060702" pitchFamily="82" charset="0"/>
                <a:ea typeface="+mn-ea"/>
                <a:cs typeface="+mn-cs"/>
              </a:rPr>
              <a:t>learning</a:t>
            </a:r>
            <a:endParaRPr lang="it-IT" sz="2400" dirty="0">
              <a:solidFill>
                <a:schemeClr val="tx1"/>
              </a:solidFill>
              <a:latin typeface="Algerian" panose="04020705040A02060702" pitchFamily="82" charset="0"/>
              <a:ea typeface="+mn-ea"/>
              <a:cs typeface="+mn-cs"/>
            </a:endParaRPr>
          </a:p>
        </p:txBody>
      </p:sp>
      <p:sp>
        <p:nvSpPr>
          <p:cNvPr id="3" name="Segnaposto contenuto 2"/>
          <p:cNvSpPr>
            <a:spLocks noGrp="1"/>
          </p:cNvSpPr>
          <p:nvPr>
            <p:ph idx="1"/>
          </p:nvPr>
        </p:nvSpPr>
        <p:spPr>
          <a:xfrm>
            <a:off x="1592494" y="555637"/>
            <a:ext cx="10599505" cy="3759509"/>
          </a:xfrm>
        </p:spPr>
        <p:txBody>
          <a:bodyPr>
            <a:noAutofit/>
          </a:bodyPr>
          <a:lstStyle/>
          <a:p>
            <a:pPr marL="0" indent="0" algn="just">
              <a:buNone/>
            </a:pPr>
            <a:r>
              <a:rPr lang="en-US" dirty="0" smtClean="0"/>
              <a:t>In Italy it is run from the third year (or from the second if attending an abbreviated 4</a:t>
            </a:r>
            <a:r>
              <a:rPr lang="en-US" baseline="30000" dirty="0"/>
              <a:t>-</a:t>
            </a:r>
            <a:r>
              <a:rPr lang="en-US" dirty="0" smtClean="0"/>
              <a:t>year cycle) of high school according to a minimum of hours decreasing from lyceum to technical and professional institutes. In Spain, it is only provided for the professional sector of the </a:t>
            </a:r>
            <a:r>
              <a:rPr lang="en-US" dirty="0" err="1" smtClean="0"/>
              <a:t>Formación</a:t>
            </a:r>
            <a:r>
              <a:rPr lang="en-US" dirty="0" smtClean="0"/>
              <a:t> </a:t>
            </a:r>
            <a:r>
              <a:rPr lang="en-US" dirty="0" err="1" smtClean="0"/>
              <a:t>Profesional</a:t>
            </a:r>
            <a:r>
              <a:rPr lang="en-US" dirty="0" smtClean="0"/>
              <a:t> </a:t>
            </a:r>
            <a:r>
              <a:rPr lang="en-US" dirty="0" err="1" smtClean="0"/>
              <a:t>Especifica</a:t>
            </a:r>
            <a:r>
              <a:rPr lang="en-US" dirty="0" smtClean="0"/>
              <a:t> de </a:t>
            </a:r>
            <a:r>
              <a:rPr lang="en-US" dirty="0" err="1" smtClean="0"/>
              <a:t>grado</a:t>
            </a:r>
            <a:r>
              <a:rPr lang="en-US" dirty="0" smtClean="0"/>
              <a:t> </a:t>
            </a:r>
            <a:r>
              <a:rPr lang="en-US" dirty="0" err="1" smtClean="0"/>
              <a:t>medio</a:t>
            </a:r>
            <a:r>
              <a:rPr lang="en-US" dirty="0"/>
              <a:t>. The total duration of the training cycle ranges from 1300 to 2000 hours (one and a half or two years), of which 350 – 700 hours (10 to 20 weeks) must be dedicated to on-the-job training. The duration depends on the training cycle or the educational authorities. The total number of hours also includes the hours that must be dedicated to counseling and orientation sessions with the teacher-tutor and that generally take place every 15 days at school</a:t>
            </a:r>
            <a:r>
              <a:rPr lang="en-US" dirty="0" smtClean="0"/>
              <a:t>.  This is </a:t>
            </a:r>
            <a:r>
              <a:rPr lang="en-US" dirty="0" err="1" smtClean="0"/>
              <a:t>organised</a:t>
            </a:r>
            <a:r>
              <a:rPr lang="en-US" dirty="0" smtClean="0"/>
              <a:t> into different </a:t>
            </a:r>
            <a:r>
              <a:rPr lang="en-US" dirty="0" err="1" smtClean="0"/>
              <a:t>ciclos</a:t>
            </a:r>
            <a:r>
              <a:rPr lang="en-US" dirty="0" smtClean="0"/>
              <a:t> </a:t>
            </a:r>
            <a:r>
              <a:rPr lang="en-US" dirty="0" err="1" smtClean="0"/>
              <a:t>formativos</a:t>
            </a:r>
            <a:r>
              <a:rPr lang="en-US" dirty="0" smtClean="0"/>
              <a:t>, corresponding to 22 professional sectors, consisting of theoretical learning modules and a period of mandatory practical training in the workplace. In fact, the Ley </a:t>
            </a:r>
            <a:r>
              <a:rPr lang="en-US" dirty="0" err="1" smtClean="0"/>
              <a:t>Orgánica</a:t>
            </a:r>
            <a:r>
              <a:rPr lang="en-US" dirty="0" smtClean="0"/>
              <a:t> de </a:t>
            </a:r>
            <a:r>
              <a:rPr lang="en-US" dirty="0" err="1" smtClean="0"/>
              <a:t>Ordinación</a:t>
            </a:r>
            <a:r>
              <a:rPr lang="en-US" dirty="0" smtClean="0"/>
              <a:t> General del Sistema </a:t>
            </a:r>
            <a:r>
              <a:rPr lang="en-US" dirty="0" err="1" smtClean="0"/>
              <a:t>Educativo</a:t>
            </a:r>
            <a:r>
              <a:rPr lang="en-US" dirty="0" smtClean="0"/>
              <a:t>, LOGSE (Organic Law on the General </a:t>
            </a:r>
            <a:r>
              <a:rPr lang="en-US" dirty="0" err="1" smtClean="0"/>
              <a:t>Organisation</a:t>
            </a:r>
            <a:r>
              <a:rPr lang="en-US" dirty="0" smtClean="0"/>
              <a:t> of the Education System) of 1990 establishes that all those who attend the </a:t>
            </a:r>
            <a:r>
              <a:rPr lang="en-US" dirty="0" err="1" smtClean="0"/>
              <a:t>Formación</a:t>
            </a:r>
            <a:r>
              <a:rPr lang="en-US" dirty="0" smtClean="0"/>
              <a:t> </a:t>
            </a:r>
            <a:r>
              <a:rPr lang="en-US" dirty="0" err="1" smtClean="0"/>
              <a:t>Profesional</a:t>
            </a:r>
            <a:r>
              <a:rPr lang="en-US" dirty="0" smtClean="0"/>
              <a:t> </a:t>
            </a:r>
            <a:r>
              <a:rPr lang="en-US" dirty="0" err="1" smtClean="0"/>
              <a:t>Especifica</a:t>
            </a:r>
            <a:r>
              <a:rPr lang="en-US" dirty="0" smtClean="0"/>
              <a:t> de </a:t>
            </a:r>
            <a:r>
              <a:rPr lang="en-US" dirty="0" err="1" smtClean="0"/>
              <a:t>grado</a:t>
            </a:r>
            <a:r>
              <a:rPr lang="en-US" dirty="0" smtClean="0"/>
              <a:t> </a:t>
            </a:r>
            <a:r>
              <a:rPr lang="en-US" dirty="0" err="1" smtClean="0"/>
              <a:t>medio</a:t>
            </a:r>
            <a:r>
              <a:rPr lang="en-US" dirty="0" smtClean="0"/>
              <a:t> must complete a training module in the workplace called </a:t>
            </a:r>
            <a:r>
              <a:rPr lang="en-US" dirty="0" err="1" smtClean="0"/>
              <a:t>Formación</a:t>
            </a:r>
            <a:r>
              <a:rPr lang="en-US" dirty="0" smtClean="0"/>
              <a:t> </a:t>
            </a:r>
            <a:r>
              <a:rPr lang="en-US" dirty="0" err="1" smtClean="0"/>
              <a:t>én</a:t>
            </a:r>
            <a:r>
              <a:rPr lang="en-US" dirty="0" smtClean="0"/>
              <a:t> </a:t>
            </a:r>
            <a:r>
              <a:rPr lang="en-US" dirty="0" err="1" smtClean="0"/>
              <a:t>centros</a:t>
            </a:r>
            <a:r>
              <a:rPr lang="en-US" dirty="0" smtClean="0"/>
              <a:t> de </a:t>
            </a:r>
            <a:r>
              <a:rPr lang="en-US" dirty="0" err="1" smtClean="0"/>
              <a:t>trabajo</a:t>
            </a:r>
            <a:r>
              <a:rPr lang="en-US" dirty="0" smtClean="0"/>
              <a:t> (FCT). However, it can also be provided for in the following cases:</a:t>
            </a:r>
          </a:p>
          <a:p>
            <a:pPr marL="0" indent="0" algn="just">
              <a:buNone/>
            </a:pPr>
            <a:r>
              <a:rPr lang="en-US" dirty="0" smtClean="0"/>
              <a:t>• Social guarantee and initial training </a:t>
            </a:r>
            <a:r>
              <a:rPr lang="en-US" dirty="0" err="1" smtClean="0"/>
              <a:t>programmes</a:t>
            </a:r>
            <a:r>
              <a:rPr lang="en-US" dirty="0" smtClean="0"/>
              <a:t> intended for young people aged 16 and over who have not obtained a certificate of completion of compulsory secondary education. They aim to facilitate their entry into the world of work.</a:t>
            </a:r>
          </a:p>
          <a:p>
            <a:pPr marL="0" indent="0" algn="just">
              <a:buNone/>
            </a:pPr>
            <a:r>
              <a:rPr lang="en-US" dirty="0" smtClean="0"/>
              <a:t>• </a:t>
            </a:r>
            <a:r>
              <a:rPr lang="en-US" dirty="0" err="1" smtClean="0"/>
              <a:t>Formación</a:t>
            </a:r>
            <a:r>
              <a:rPr lang="en-US" dirty="0" smtClean="0"/>
              <a:t> </a:t>
            </a:r>
            <a:r>
              <a:rPr lang="en-US" dirty="0" err="1" smtClean="0"/>
              <a:t>Profesional</a:t>
            </a:r>
            <a:r>
              <a:rPr lang="en-US" dirty="0" smtClean="0"/>
              <a:t> </a:t>
            </a:r>
            <a:r>
              <a:rPr lang="en-US" dirty="0" err="1" smtClean="0"/>
              <a:t>Especifica</a:t>
            </a:r>
            <a:r>
              <a:rPr lang="en-US" dirty="0" smtClean="0"/>
              <a:t> de </a:t>
            </a:r>
            <a:r>
              <a:rPr lang="en-US" dirty="0" err="1" smtClean="0"/>
              <a:t>grado</a:t>
            </a:r>
            <a:r>
              <a:rPr lang="en-US" dirty="0" smtClean="0"/>
              <a:t> </a:t>
            </a:r>
            <a:r>
              <a:rPr lang="en-US" dirty="0" err="1" smtClean="0"/>
              <a:t>superiore</a:t>
            </a:r>
            <a:r>
              <a:rPr lang="en-US" dirty="0" smtClean="0"/>
              <a:t> (Specific professional training of higher level): that includes practical training in the workplace </a:t>
            </a:r>
            <a:r>
              <a:rPr lang="en-US" dirty="0" err="1" smtClean="0"/>
              <a:t>organised</a:t>
            </a:r>
            <a:r>
              <a:rPr lang="en-US" dirty="0" smtClean="0"/>
              <a:t> on the basis of that of the intermediate level. </a:t>
            </a:r>
            <a:endParaRPr lang="it-IT" dirty="0"/>
          </a:p>
        </p:txBody>
      </p:sp>
    </p:spTree>
    <p:extLst>
      <p:ext uri="{BB962C8B-B14F-4D97-AF65-F5344CB8AC3E}">
        <p14:creationId xmlns:p14="http://schemas.microsoft.com/office/powerpoint/2010/main" val="100122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30158" y="464027"/>
            <a:ext cx="11061842" cy="3777622"/>
          </a:xfrm>
        </p:spPr>
        <p:txBody>
          <a:bodyPr>
            <a:noAutofit/>
          </a:bodyPr>
          <a:lstStyle/>
          <a:p>
            <a:pPr marL="0" indent="0">
              <a:buNone/>
            </a:pPr>
            <a:r>
              <a:rPr lang="en-US" dirty="0" smtClean="0"/>
              <a:t>In Italy 20% of national </a:t>
            </a:r>
            <a:r>
              <a:rPr lang="en-US" dirty="0" err="1" smtClean="0"/>
              <a:t>programmes</a:t>
            </a:r>
            <a:r>
              <a:rPr lang="en-US" dirty="0" smtClean="0"/>
              <a:t> can vary, in Spain curricula are organized according to: </a:t>
            </a:r>
          </a:p>
          <a:p>
            <a:pPr algn="just">
              <a:buFont typeface="Wingdings" panose="05000000000000000000" pitchFamily="2" charset="2"/>
              <a:buChar char="Ø"/>
            </a:pPr>
            <a:r>
              <a:rPr lang="en-US" dirty="0" smtClean="0"/>
              <a:t>Organic Law on the General Organization of the Education System, LOGSE of 1990 (Organic Law on the General Organization of the Education System): reference legislation on the education system.</a:t>
            </a:r>
          </a:p>
          <a:p>
            <a:pPr algn="just">
              <a:buFont typeface="Wingdings" panose="05000000000000000000" pitchFamily="2" charset="2"/>
              <a:buChar char="Ø"/>
            </a:pPr>
            <a:r>
              <a:rPr lang="en-US" dirty="0" smtClean="0"/>
              <a:t> Organic Law on Qualifications and Professional Training, LOCFP of 2002: its purpose was to organize a comprehensive system for professional training, qualifications and accreditation that would respond to the demands of the social and economic world through different types of training, including Specific Professional Training.</a:t>
            </a:r>
          </a:p>
          <a:p>
            <a:pPr marL="0" indent="0" algn="just">
              <a:buNone/>
            </a:pPr>
            <a:r>
              <a:rPr lang="en-US" dirty="0" smtClean="0"/>
              <a:t>The different Autonomous Communities have integrated the national legislation and have defined the curricula of the training cycles corresponding to each qualification, available in their area of ​​competence. The individual institutions develop these curricula through the development of the curricular project (</a:t>
            </a:r>
            <a:r>
              <a:rPr lang="en-US" dirty="0" err="1" smtClean="0"/>
              <a:t>proyecto</a:t>
            </a:r>
            <a:r>
              <a:rPr lang="en-US" dirty="0" smtClean="0"/>
              <a:t> curricular) and the annual programming, whose objectives, content, evaluation criteria, methodology must correspond to the characteristics of the students and the training opportunities of the area. Periodically, the Government, on its own initiative or upon recommendation of the Education Administrations, the General Council for Professional Training or the social partners, review them and, if necessary, update the professional titles or create new ones, in order to ensure an adaptation to the evolution of the professional qualifications required.</a:t>
            </a:r>
          </a:p>
          <a:p>
            <a:pPr marL="0" indent="0" algn="just">
              <a:buNone/>
            </a:pPr>
            <a:r>
              <a:rPr lang="en-US" dirty="0" smtClean="0"/>
              <a:t>In addition, the Autonomous Communities establish measures and adapt the curriculum, so that students with special educational needs can also access specific professional training.</a:t>
            </a:r>
            <a:endParaRPr lang="it-IT" dirty="0"/>
          </a:p>
        </p:txBody>
      </p:sp>
      <p:sp>
        <p:nvSpPr>
          <p:cNvPr id="4" name="Titolo 1"/>
          <p:cNvSpPr txBox="1">
            <a:spLocks/>
          </p:cNvSpPr>
          <p:nvPr/>
        </p:nvSpPr>
        <p:spPr>
          <a:xfrm>
            <a:off x="2919986" y="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r>
              <a:rPr lang="it-IT" sz="2400" dirty="0" err="1" smtClean="0">
                <a:solidFill>
                  <a:schemeClr val="tx1"/>
                </a:solidFill>
                <a:latin typeface="Algerian" panose="04020705040A02060702" pitchFamily="82" charset="0"/>
                <a:ea typeface="+mn-ea"/>
                <a:cs typeface="+mn-cs"/>
              </a:rPr>
              <a:t>Specific</a:t>
            </a:r>
            <a:r>
              <a:rPr lang="it-IT" sz="2400" dirty="0" smtClean="0">
                <a:solidFill>
                  <a:schemeClr val="tx1"/>
                </a:solidFill>
                <a:latin typeface="Algerian" panose="04020705040A02060702" pitchFamily="82" charset="0"/>
                <a:ea typeface="+mn-ea"/>
                <a:cs typeface="+mn-cs"/>
              </a:rPr>
              <a:t> </a:t>
            </a:r>
            <a:r>
              <a:rPr lang="it-IT" sz="2400" dirty="0" err="1" smtClean="0">
                <a:solidFill>
                  <a:schemeClr val="tx1"/>
                </a:solidFill>
                <a:latin typeface="Algerian" panose="04020705040A02060702" pitchFamily="82" charset="0"/>
                <a:ea typeface="+mn-ea"/>
                <a:cs typeface="+mn-cs"/>
              </a:rPr>
              <a:t>laws</a:t>
            </a:r>
            <a:r>
              <a:rPr lang="it-IT" sz="2400" dirty="0" smtClean="0">
                <a:solidFill>
                  <a:schemeClr val="tx1"/>
                </a:solidFill>
                <a:latin typeface="Algerian" panose="04020705040A02060702" pitchFamily="82" charset="0"/>
                <a:ea typeface="+mn-ea"/>
                <a:cs typeface="+mn-cs"/>
              </a:rPr>
              <a:t> in </a:t>
            </a:r>
            <a:r>
              <a:rPr lang="it-IT" sz="2400" dirty="0" err="1">
                <a:solidFill>
                  <a:schemeClr val="tx1"/>
                </a:solidFill>
                <a:latin typeface="Algerian" panose="04020705040A02060702" pitchFamily="82" charset="0"/>
                <a:ea typeface="+mn-ea"/>
                <a:cs typeface="+mn-cs"/>
              </a:rPr>
              <a:t>S</a:t>
            </a:r>
            <a:r>
              <a:rPr lang="it-IT" sz="2400" dirty="0" err="1" smtClean="0">
                <a:solidFill>
                  <a:schemeClr val="tx1"/>
                </a:solidFill>
                <a:latin typeface="Algerian" panose="04020705040A02060702" pitchFamily="82" charset="0"/>
                <a:ea typeface="+mn-ea"/>
                <a:cs typeface="+mn-cs"/>
              </a:rPr>
              <a:t>pain</a:t>
            </a:r>
            <a:r>
              <a:rPr lang="it-IT" sz="2400" dirty="0" smtClean="0">
                <a:solidFill>
                  <a:schemeClr val="tx1"/>
                </a:solidFill>
                <a:latin typeface="Algerian" panose="04020705040A02060702" pitchFamily="82" charset="0"/>
                <a:ea typeface="+mn-ea"/>
                <a:cs typeface="+mn-cs"/>
              </a:rPr>
              <a:t> </a:t>
            </a:r>
            <a:r>
              <a:rPr lang="it-IT" sz="2400" smtClean="0">
                <a:solidFill>
                  <a:schemeClr val="tx1"/>
                </a:solidFill>
                <a:latin typeface="Algerian" panose="04020705040A02060702" pitchFamily="82" charset="0"/>
                <a:ea typeface="+mn-ea"/>
                <a:cs typeface="+mn-cs"/>
              </a:rPr>
              <a:t>regarding </a:t>
            </a:r>
            <a:r>
              <a:rPr lang="it-IT" sz="2400" dirty="0" smtClean="0">
                <a:solidFill>
                  <a:schemeClr val="tx1"/>
                </a:solidFill>
                <a:latin typeface="Algerian" panose="04020705040A02060702" pitchFamily="82" charset="0"/>
                <a:ea typeface="+mn-ea"/>
                <a:cs typeface="+mn-cs"/>
              </a:rPr>
              <a:t>curriculum</a:t>
            </a:r>
            <a:endParaRPr lang="it-IT" sz="2400" dirty="0">
              <a:solidFill>
                <a:schemeClr val="tx1"/>
              </a:solidFill>
              <a:latin typeface="Algerian" panose="04020705040A02060702" pitchFamily="82" charset="0"/>
              <a:ea typeface="+mn-ea"/>
              <a:cs typeface="+mn-cs"/>
            </a:endParaRPr>
          </a:p>
        </p:txBody>
      </p:sp>
    </p:spTree>
    <p:extLst>
      <p:ext uri="{BB962C8B-B14F-4D97-AF65-F5344CB8AC3E}">
        <p14:creationId xmlns:p14="http://schemas.microsoft.com/office/powerpoint/2010/main" val="205857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13042" y="177187"/>
            <a:ext cx="10489915" cy="6942803"/>
          </a:xfrm>
        </p:spPr>
        <p:txBody>
          <a:bodyPr>
            <a:normAutofit lnSpcReduction="10000"/>
          </a:bodyPr>
          <a:lstStyle/>
          <a:p>
            <a:pPr marL="0" indent="0">
              <a:buNone/>
            </a:pPr>
            <a:r>
              <a:rPr lang="en-US" sz="2400" dirty="0">
                <a:solidFill>
                  <a:schemeClr val="tx1"/>
                </a:solidFill>
                <a:latin typeface="Algerian" panose="04020705040A02060702" pitchFamily="82" charset="0"/>
              </a:rPr>
              <a:t>Training in Work Centers-FCT </a:t>
            </a:r>
            <a:endParaRPr lang="en-US" sz="2400" dirty="0" smtClean="0">
              <a:solidFill>
                <a:schemeClr val="tx1"/>
              </a:solidFill>
              <a:latin typeface="Algerian" panose="04020705040A02060702" pitchFamily="82" charset="0"/>
            </a:endParaRPr>
          </a:p>
          <a:p>
            <a:pPr marL="0" indent="0" algn="just">
              <a:buNone/>
            </a:pPr>
            <a:r>
              <a:rPr lang="en-US" sz="1600" dirty="0" smtClean="0"/>
              <a:t>The main characteristic is that it actually takes place in a company, workplace or production environment where students develop tasks typical of their profile. Likewise, they must know the production work and service procedures and how work relationships are organized. Through this process, students are advised and guided by two subjects: the teacher-tutor (from the school) and the trainer-tutor (from the company).</a:t>
            </a:r>
          </a:p>
          <a:p>
            <a:pPr marL="0" indent="0">
              <a:buNone/>
            </a:pPr>
            <a:r>
              <a:rPr lang="en-US" sz="1600" dirty="0" smtClean="0"/>
              <a:t>The main objectives of the FCT are the following:</a:t>
            </a:r>
          </a:p>
          <a:p>
            <a:pPr>
              <a:buFont typeface="Wingdings" panose="05000000000000000000" pitchFamily="2" charset="2"/>
              <a:buChar char="Ø"/>
            </a:pPr>
            <a:r>
              <a:rPr lang="en-US" sz="1600" dirty="0" smtClean="0"/>
              <a:t>Complementing the professional skills obtained at school;</a:t>
            </a:r>
          </a:p>
          <a:p>
            <a:pPr>
              <a:buFont typeface="Wingdings" panose="05000000000000000000" pitchFamily="2" charset="2"/>
              <a:buChar char="Ø"/>
            </a:pPr>
            <a:r>
              <a:rPr lang="en-US" sz="1600" dirty="0" smtClean="0"/>
              <a:t> Acquiring knowledge of the organization of production and the work relationships that are created in a work environment;</a:t>
            </a:r>
          </a:p>
          <a:p>
            <a:pPr>
              <a:buFont typeface="Wingdings" panose="05000000000000000000" pitchFamily="2" charset="2"/>
              <a:buChar char="Ø"/>
            </a:pPr>
            <a:r>
              <a:rPr lang="en-US" sz="1600" dirty="0" smtClean="0"/>
              <a:t> Helping students acquire both an identity and a maturity to continue learning within their professional profile;</a:t>
            </a:r>
          </a:p>
          <a:p>
            <a:pPr>
              <a:buFont typeface="Wingdings" panose="05000000000000000000" pitchFamily="2" charset="2"/>
              <a:buChar char="Ø"/>
            </a:pPr>
            <a:r>
              <a:rPr lang="en-US" sz="1600" dirty="0" smtClean="0"/>
              <a:t> Evaluating the professional skills of students in real work or production environments.</a:t>
            </a:r>
          </a:p>
          <a:p>
            <a:pPr marL="0" indent="0">
              <a:buNone/>
            </a:pPr>
            <a:r>
              <a:rPr lang="en-US" sz="1600" dirty="0" smtClean="0"/>
              <a:t>Access methods</a:t>
            </a:r>
          </a:p>
          <a:p>
            <a:pPr marL="0" indent="0" algn="just">
              <a:buNone/>
            </a:pPr>
            <a:r>
              <a:rPr lang="en-US" sz="1600" dirty="0" smtClean="0"/>
              <a:t>The </a:t>
            </a:r>
            <a:r>
              <a:rPr lang="en-US" sz="1600" dirty="0" err="1" smtClean="0"/>
              <a:t>Formación</a:t>
            </a:r>
            <a:r>
              <a:rPr lang="en-US" sz="1600" dirty="0" smtClean="0"/>
              <a:t> </a:t>
            </a:r>
            <a:r>
              <a:rPr lang="en-US" sz="1600" dirty="0" err="1" smtClean="0"/>
              <a:t>Profesional</a:t>
            </a:r>
            <a:r>
              <a:rPr lang="en-US" sz="1600" dirty="0" smtClean="0"/>
              <a:t> </a:t>
            </a:r>
            <a:r>
              <a:rPr lang="en-US" sz="1600" dirty="0" err="1" smtClean="0"/>
              <a:t>Especifica</a:t>
            </a:r>
            <a:r>
              <a:rPr lang="en-US" sz="1600" dirty="0" smtClean="0"/>
              <a:t> de </a:t>
            </a:r>
            <a:r>
              <a:rPr lang="en-US" sz="1600" dirty="0" err="1" smtClean="0"/>
              <a:t>grado</a:t>
            </a:r>
            <a:r>
              <a:rPr lang="en-US" sz="1600" dirty="0" smtClean="0"/>
              <a:t> </a:t>
            </a:r>
            <a:r>
              <a:rPr lang="en-US" sz="1600" dirty="0" err="1" smtClean="0"/>
              <a:t>medio</a:t>
            </a:r>
            <a:r>
              <a:rPr lang="en-US" sz="1600" dirty="0" smtClean="0"/>
              <a:t> can be accessed by those who have a </a:t>
            </a:r>
            <a:r>
              <a:rPr lang="en-US" sz="1600" dirty="0" err="1" smtClean="0"/>
              <a:t>Graduado</a:t>
            </a:r>
            <a:r>
              <a:rPr lang="en-US" sz="1600" dirty="0" smtClean="0"/>
              <a:t> en </a:t>
            </a:r>
            <a:r>
              <a:rPr lang="en-US" sz="1600" dirty="0" err="1" smtClean="0"/>
              <a:t>Educación</a:t>
            </a:r>
            <a:r>
              <a:rPr lang="en-US" sz="1600" dirty="0" smtClean="0"/>
              <a:t> </a:t>
            </a:r>
            <a:r>
              <a:rPr lang="en-US" sz="1600" dirty="0" err="1" smtClean="0"/>
              <a:t>Secundaria</a:t>
            </a:r>
            <a:r>
              <a:rPr lang="en-US" sz="1600" dirty="0" smtClean="0"/>
              <a:t> </a:t>
            </a:r>
            <a:r>
              <a:rPr lang="en-US" sz="1600" dirty="0" err="1" smtClean="0"/>
              <a:t>Obligatoria</a:t>
            </a:r>
            <a:r>
              <a:rPr lang="en-US" sz="1600" dirty="0" smtClean="0"/>
              <a:t> or </a:t>
            </a:r>
            <a:r>
              <a:rPr lang="en-US" sz="1600" dirty="0" err="1" smtClean="0"/>
              <a:t>Técnico</a:t>
            </a:r>
            <a:r>
              <a:rPr lang="en-US" sz="1600" dirty="0" smtClean="0"/>
              <a:t> </a:t>
            </a:r>
            <a:r>
              <a:rPr lang="en-US" sz="1600" dirty="0" err="1" smtClean="0"/>
              <a:t>Auxiliar</a:t>
            </a:r>
            <a:r>
              <a:rPr lang="en-US" sz="1600" dirty="0" smtClean="0"/>
              <a:t> or </a:t>
            </a:r>
            <a:r>
              <a:rPr lang="en-US" sz="1600" dirty="0" err="1" smtClean="0"/>
              <a:t>Técnico</a:t>
            </a:r>
            <a:r>
              <a:rPr lang="en-US" sz="1600" dirty="0" smtClean="0"/>
              <a:t> certificate, which are generally obtained at 16 years of age, at the end of compulsory education. Those who do not have the aforementioned certificates can still access this type of training by demonstrating, through a test, that they have the required aptitude for the courses they intend to attend. To be admitted to the test, you must have at least one of the following conditions:</a:t>
            </a:r>
          </a:p>
          <a:p>
            <a:pPr>
              <a:buFont typeface="Wingdings" panose="05000000000000000000" pitchFamily="2" charset="2"/>
              <a:buChar char="Ø"/>
            </a:pPr>
            <a:r>
              <a:rPr lang="en-US" sz="1600" dirty="0" smtClean="0"/>
              <a:t> being at least 18 years of age;</a:t>
            </a:r>
          </a:p>
          <a:p>
            <a:pPr>
              <a:buFont typeface="Wingdings" panose="05000000000000000000" pitchFamily="2" charset="2"/>
              <a:buChar char="Ø"/>
            </a:pPr>
            <a:r>
              <a:rPr lang="en-US" sz="1600" dirty="0" smtClean="0"/>
              <a:t> having at least one year of work experience in the sector of the required training cycle;</a:t>
            </a:r>
          </a:p>
          <a:p>
            <a:pPr>
              <a:buFont typeface="Wingdings" panose="05000000000000000000" pitchFamily="2" charset="2"/>
              <a:buChar char="Ø"/>
            </a:pPr>
            <a:r>
              <a:rPr lang="en-US" sz="1600" dirty="0" smtClean="0"/>
              <a:t> having completed one of the </a:t>
            </a:r>
            <a:r>
              <a:rPr lang="en-US" sz="1600" dirty="0" err="1" smtClean="0"/>
              <a:t>Programas</a:t>
            </a:r>
            <a:r>
              <a:rPr lang="en-US" sz="1600" dirty="0" smtClean="0"/>
              <a:t> de </a:t>
            </a:r>
            <a:r>
              <a:rPr lang="en-US" sz="1600" dirty="0" err="1" smtClean="0"/>
              <a:t>Garantía</a:t>
            </a:r>
            <a:r>
              <a:rPr lang="en-US" sz="1600" dirty="0" smtClean="0"/>
              <a:t> Social (Social Guarantee Programs).</a:t>
            </a:r>
            <a:endParaRPr lang="it-IT" sz="1600" dirty="0"/>
          </a:p>
        </p:txBody>
      </p:sp>
    </p:spTree>
    <p:extLst>
      <p:ext uri="{BB962C8B-B14F-4D97-AF65-F5344CB8AC3E}">
        <p14:creationId xmlns:p14="http://schemas.microsoft.com/office/powerpoint/2010/main" val="129043576"/>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197</TotalTime>
  <Words>2051</Words>
  <Application>Microsoft Office PowerPoint</Application>
  <PresentationFormat>Widescreen</PresentationFormat>
  <Paragraphs>58</Paragraphs>
  <Slides>10</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Algerian</vt:lpstr>
      <vt:lpstr>Arial</vt:lpstr>
      <vt:lpstr>Calibri</vt:lpstr>
      <vt:lpstr>Century Gothic</vt:lpstr>
      <vt:lpstr>Wingdings</vt:lpstr>
      <vt:lpstr>Wingdings 3</vt:lpstr>
      <vt:lpstr>Filo</vt:lpstr>
      <vt:lpstr>Presentazione standard di PowerPoint</vt:lpstr>
      <vt:lpstr>Presentazione standard di PowerPoint</vt:lpstr>
      <vt:lpstr>Selection procedures in Italy and in Spain</vt:lpstr>
      <vt:lpstr>Presentazione standard di PowerPoint</vt:lpstr>
      <vt:lpstr>The school system is divided, as in Italy, into three main parts: preschool, primary school and lower secondary school. Preschool is divided into nursery school and kindergarten, while primary school is attended by students from 6 to 12 years old. Lower secondary school or middle school lasts 4 years and involves students from 12 to 16 years old. At the end of the course, students must take the end-of-course exam. Upper secondary school or high school lasts 2 years and involves students from 16 to 18 years old. Students can choose between 3 types of high schools, based on their objectives: Bachillerato, Professional training and Higher professional training. The university path in Spain generally lasts 4 years, then there are some longer courses .  </vt:lpstr>
      <vt:lpstr>Presentazione standard di PowerPoint</vt:lpstr>
      <vt:lpstr>Alternanza scuola-lavoro- Work-based learning</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school system is divided, as in Italy, into three main parts: preschool, primary school and lower secondary school. Preschool is divided into nursery school and kindergarten, while primary school is attended by students from 6 to 12 years old. Lower secondary school or middle school lasts 4 years and involves students from 12 to 16 years old. At the end of the course, students must take the end-of-course exam. Upper secondary school or high school lasts 2 years and involves students from 16 to 18 years old. Students can choose between 3 types of high schools, based on their objectives: Bachillerato, Professional training and Higher professional training. The university path in Spain generally lasts 4 years, then there are some longer courses.  Preschool, both nursery school and kindergarten, is not compulsory and parents can decide whether to enroll their child or not. Primary school is compulsory and free, while lower secondary school is compulsory but not free. Upper secondary school is optional and requires a fee. In Spain, public schools are financed by the state, while private schools are supported by fees, which are sums of money paid by students. Catholicism is optional and when the child starts school, parents are asked if they want their child to attend religion classes.</dc:title>
  <dc:creator>ITT MALAFARINA</dc:creator>
  <cp:lastModifiedBy>Account Microsoft</cp:lastModifiedBy>
  <cp:revision>18</cp:revision>
  <dcterms:created xsi:type="dcterms:W3CDTF">2025-04-16T10:39:20Z</dcterms:created>
  <dcterms:modified xsi:type="dcterms:W3CDTF">2025-06-04T14:37:28Z</dcterms:modified>
</cp:coreProperties>
</file>