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57" r:id="rId4"/>
    <p:sldId id="258" r:id="rId5"/>
    <p:sldId id="280" r:id="rId6"/>
    <p:sldId id="279" r:id="rId7"/>
    <p:sldId id="281" r:id="rId8"/>
    <p:sldId id="282" r:id="rId9"/>
    <p:sldId id="284" r:id="rId10"/>
    <p:sldId id="270" r:id="rId11"/>
    <p:sldId id="276" r:id="rId12"/>
    <p:sldId id="260" r:id="rId13"/>
    <p:sldId id="269" r:id="rId14"/>
    <p:sldId id="265" r:id="rId15"/>
    <p:sldId id="285" r:id="rId16"/>
    <p:sldId id="286" r:id="rId17"/>
  </p:sldIdLst>
  <p:sldSz cx="9144000" cy="6858000" type="screen4x3"/>
  <p:notesSz cx="6792913" cy="9925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3F50"/>
    <a:srgbClr val="EDDBC3"/>
    <a:srgbClr val="FD734C"/>
    <a:srgbClr val="6BB8CC"/>
    <a:srgbClr val="CBD8A2"/>
    <a:srgbClr val="00B0F0"/>
    <a:srgbClr val="FFFFFF"/>
    <a:srgbClr val="4878A0"/>
    <a:srgbClr val="00A298"/>
    <a:srgbClr val="2BAF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le chiaro 2 - Color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4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9D8392EA-D0BF-3C8A-1517-D38D718D0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5400"/>
            <a:ext cx="9144000" cy="302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3E70309-DF6E-C76B-7C47-3FE06BD0C8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981348"/>
            <a:ext cx="9144000" cy="1050376"/>
          </a:xfrm>
        </p:spPr>
        <p:txBody>
          <a:bodyPr>
            <a:noAutofit/>
          </a:bodyPr>
          <a:lstStyle/>
          <a:p>
            <a:r>
              <a:rPr lang="en-GB" sz="6500" b="1" noProof="0" dirty="0">
                <a:solidFill>
                  <a:srgbClr val="09528C"/>
                </a:solidFill>
                <a:latin typeface="Aptos" panose="020B0004020202020204" pitchFamily="34" charset="0"/>
              </a:rPr>
              <a:t>The Working World</a:t>
            </a:r>
            <a:endParaRPr lang="en-GB" sz="6500" noProof="0" dirty="0">
              <a:solidFill>
                <a:srgbClr val="09528C"/>
              </a:solidFill>
              <a:latin typeface="Aptos" panose="020B00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9989483A-C659-1749-4887-C8FACE1CA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4714" y="3401388"/>
            <a:ext cx="5969285" cy="624563"/>
          </a:xfrm>
        </p:spPr>
        <p:txBody>
          <a:bodyPr>
            <a:normAutofit fontScale="92500" lnSpcReduction="20000"/>
          </a:bodyPr>
          <a:lstStyle/>
          <a:p>
            <a:r>
              <a:rPr lang="en-GB" sz="2000" b="1" noProof="0" dirty="0" smtClean="0">
                <a:solidFill>
                  <a:srgbClr val="1B75C7"/>
                </a:solidFill>
                <a:latin typeface="Aptos" panose="020B0004020202020204" pitchFamily="34" charset="0"/>
              </a:rPr>
              <a:t>Focus on Calabria and </a:t>
            </a:r>
            <a:r>
              <a:rPr lang="en-GB" sz="2000" b="1" dirty="0">
                <a:solidFill>
                  <a:srgbClr val="1B75C7"/>
                </a:solidFill>
                <a:latin typeface="Aptos" panose="020B0004020202020204" pitchFamily="34" charset="0"/>
              </a:rPr>
              <a:t>o</a:t>
            </a:r>
            <a:r>
              <a:rPr lang="en-GB" sz="2000" b="1" noProof="0" dirty="0" err="1" smtClean="0">
                <a:solidFill>
                  <a:srgbClr val="1B75C7"/>
                </a:solidFill>
                <a:latin typeface="Aptos" panose="020B0004020202020204" pitchFamily="34" charset="0"/>
              </a:rPr>
              <a:t>ther</a:t>
            </a:r>
            <a:r>
              <a:rPr lang="en-GB" sz="2000" b="1" noProof="0" dirty="0" smtClean="0">
                <a:solidFill>
                  <a:srgbClr val="1B75C7"/>
                </a:solidFill>
                <a:latin typeface="Aptos" panose="020B0004020202020204" pitchFamily="34" charset="0"/>
              </a:rPr>
              <a:t> southern </a:t>
            </a:r>
            <a:r>
              <a:rPr lang="en-GB" sz="2000" b="1" dirty="0">
                <a:solidFill>
                  <a:srgbClr val="1B75C7"/>
                </a:solidFill>
                <a:latin typeface="Aptos" panose="020B0004020202020204" pitchFamily="34" charset="0"/>
              </a:rPr>
              <a:t>r</a:t>
            </a:r>
            <a:r>
              <a:rPr lang="en-GB" sz="2000" b="1" noProof="0" dirty="0" err="1" smtClean="0">
                <a:solidFill>
                  <a:srgbClr val="1B75C7"/>
                </a:solidFill>
                <a:latin typeface="Aptos" panose="020B0004020202020204" pitchFamily="34" charset="0"/>
              </a:rPr>
              <a:t>egions</a:t>
            </a:r>
            <a:r>
              <a:rPr lang="en-GB" sz="2000" b="1" noProof="0" dirty="0" smtClean="0">
                <a:solidFill>
                  <a:srgbClr val="1B75C7"/>
                </a:solidFill>
                <a:latin typeface="Aptos" panose="020B0004020202020204" pitchFamily="34" charset="0"/>
              </a:rPr>
              <a:t> of Italy</a:t>
            </a:r>
          </a:p>
          <a:p>
            <a:r>
              <a:rPr lang="en-GB" sz="2000" b="1" dirty="0">
                <a:solidFill>
                  <a:srgbClr val="1B75C7"/>
                </a:solidFill>
                <a:latin typeface="Aptos" panose="020B0004020202020204" pitchFamily="34" charset="0"/>
              </a:rPr>
              <a:t>a</a:t>
            </a:r>
            <a:r>
              <a:rPr lang="en-GB" sz="2000" b="1" dirty="0" smtClean="0">
                <a:solidFill>
                  <a:srgbClr val="1B75C7"/>
                </a:solidFill>
                <a:latin typeface="Aptos" panose="020B0004020202020204" pitchFamily="34" charset="0"/>
              </a:rPr>
              <a:t>nd comparison </a:t>
            </a:r>
            <a:r>
              <a:rPr lang="en-GB" sz="2000" b="1" dirty="0">
                <a:solidFill>
                  <a:srgbClr val="1B75C7"/>
                </a:solidFill>
                <a:latin typeface="Aptos" panose="020B0004020202020204" pitchFamily="34" charset="0"/>
              </a:rPr>
              <a:t>w</a:t>
            </a:r>
            <a:r>
              <a:rPr lang="en-GB" sz="2000" b="1" dirty="0" smtClean="0">
                <a:solidFill>
                  <a:srgbClr val="1B75C7"/>
                </a:solidFill>
                <a:latin typeface="Aptos" panose="020B0004020202020204" pitchFamily="34" charset="0"/>
              </a:rPr>
              <a:t>ith Spain</a:t>
            </a:r>
            <a:endParaRPr lang="en-GB" sz="2000" b="1" dirty="0">
              <a:solidFill>
                <a:srgbClr val="1B75C7"/>
              </a:solidFill>
              <a:latin typeface="Aptos" panose="020B0004020202020204" pitchFamily="34" charset="0"/>
            </a:endParaRPr>
          </a:p>
        </p:txBody>
      </p:sp>
      <p:sp>
        <p:nvSpPr>
          <p:cNvPr id="6" name="Sottotitolo 2">
            <a:extLst>
              <a:ext uri="{FF2B5EF4-FFF2-40B4-BE49-F238E27FC236}">
                <a16:creationId xmlns="" xmlns:a16="http://schemas.microsoft.com/office/drawing/2014/main" id="{C024E690-3A31-F4F6-2D91-277479D70D4A}"/>
              </a:ext>
            </a:extLst>
          </p:cNvPr>
          <p:cNvSpPr txBox="1">
            <a:spLocks/>
          </p:cNvSpPr>
          <p:nvPr/>
        </p:nvSpPr>
        <p:spPr>
          <a:xfrm>
            <a:off x="0" y="1850428"/>
            <a:ext cx="9144000" cy="6987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noProof="0" dirty="0">
                <a:solidFill>
                  <a:srgbClr val="09528C"/>
                </a:solidFill>
                <a:latin typeface="Aptos" panose="020B0004020202020204" pitchFamily="34" charset="0"/>
              </a:rPr>
              <a:t>Opportunities for young entrepreneurs: </a:t>
            </a:r>
          </a:p>
          <a:p>
            <a:r>
              <a:rPr lang="en-GB" sz="2000" b="1" noProof="0" dirty="0">
                <a:solidFill>
                  <a:srgbClr val="09528C"/>
                </a:solidFill>
                <a:latin typeface="Aptos" panose="020B0004020202020204" pitchFamily="34" charset="0"/>
              </a:rPr>
              <a:t>Incentives, financial and tax benefits</a:t>
            </a:r>
            <a:endParaRPr lang="en-GB" sz="2000" b="1" noProof="0" dirty="0">
              <a:solidFill>
                <a:srgbClr val="009FD7"/>
              </a:solidFill>
              <a:latin typeface="Aptos" panose="020B0004020202020204" pitchFamily="34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="" xmlns:a16="http://schemas.microsoft.com/office/drawing/2014/main" id="{FB55C7A8-DC44-4B01-B812-7E4B12BCE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99822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648" y="3835400"/>
            <a:ext cx="2249619" cy="2225233"/>
          </a:xfrm>
          <a:prstGeom prst="ellipse">
            <a:avLst/>
          </a:prstGeom>
          <a:ln w="190500" cap="rnd">
            <a:solidFill>
              <a:schemeClr val="accent1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ttangolo 8"/>
          <p:cNvSpPr/>
          <p:nvPr/>
        </p:nvSpPr>
        <p:spPr>
          <a:xfrm>
            <a:off x="0" y="25121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El Cid </a:t>
            </a:r>
            <a:r>
              <a:rPr lang="en-US" dirty="0" err="1"/>
              <a:t>Campeador</a:t>
            </a:r>
            <a:endParaRPr lang="en-US" dirty="0"/>
          </a:p>
          <a:p>
            <a:r>
              <a:rPr lang="en-US" dirty="0"/>
              <a:t>Valencia 30th April-3rd May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JOBSHADOWING- </a:t>
            </a:r>
            <a:r>
              <a:rPr lang="en-US" dirty="0" err="1" smtClean="0"/>
              <a:t>Annamaria</a:t>
            </a:r>
            <a:r>
              <a:rPr lang="en-US" dirty="0" smtClean="0"/>
              <a:t> Salerno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5165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o 10">
            <a:extLst>
              <a:ext uri="{FF2B5EF4-FFF2-40B4-BE49-F238E27FC236}">
                <a16:creationId xmlns="" xmlns:a16="http://schemas.microsoft.com/office/drawing/2014/main" id="{03EA6F70-BC88-2177-5FC3-95F234C7015A}"/>
              </a:ext>
            </a:extLst>
          </p:cNvPr>
          <p:cNvGrpSpPr/>
          <p:nvPr/>
        </p:nvGrpSpPr>
        <p:grpSpPr>
          <a:xfrm>
            <a:off x="0" y="6307"/>
            <a:ext cx="9144000" cy="6858000"/>
            <a:chOff x="-1" y="0"/>
            <a:chExt cx="9144000" cy="6858000"/>
          </a:xfrm>
        </p:grpSpPr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75FC8974-9895-2991-A4ED-0AC1D4B55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84145" r="127"/>
            <a:stretch/>
          </p:blipFill>
          <p:spPr>
            <a:xfrm>
              <a:off x="3168726" y="0"/>
              <a:ext cx="5975273" cy="6858000"/>
            </a:xfrm>
            <a:prstGeom prst="rect">
              <a:avLst/>
            </a:prstGeom>
          </p:spPr>
        </p:pic>
        <p:pic>
          <p:nvPicPr>
            <p:cNvPr id="3" name="Immagine 2">
              <a:extLst>
                <a:ext uri="{FF2B5EF4-FFF2-40B4-BE49-F238E27FC236}">
                  <a16:creationId xmlns="" xmlns:a16="http://schemas.microsoft.com/office/drawing/2014/main" id="{9D5D1C76-17BF-0CDF-9CDC-AFBE3935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Marker/>
                      </a14:imgEffect>
                    </a14:imgLayer>
                  </a14:imgProps>
                </a:ext>
              </a:extLst>
            </a:blip>
            <a:srcRect l="9429" r="17229"/>
            <a:stretch/>
          </p:blipFill>
          <p:spPr>
            <a:xfrm>
              <a:off x="-1" y="0"/>
              <a:ext cx="3168723" cy="6858000"/>
            </a:xfrm>
            <a:prstGeom prst="rect">
              <a:avLst/>
            </a:prstGeom>
          </p:spPr>
        </p:pic>
      </p:grpSp>
      <p:sp>
        <p:nvSpPr>
          <p:cNvPr id="9" name="Titolo 8">
            <a:extLst>
              <a:ext uri="{FF2B5EF4-FFF2-40B4-BE49-F238E27FC236}">
                <a16:creationId xmlns="" xmlns:a16="http://schemas.microsoft.com/office/drawing/2014/main" id="{DB947392-58D6-8318-CE77-BE9114694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41440" y="-144122"/>
            <a:ext cx="8627939" cy="685318"/>
          </a:xfrm>
        </p:spPr>
        <p:txBody>
          <a:bodyPr>
            <a:noAutofit/>
          </a:bodyPr>
          <a:lstStyle/>
          <a:p>
            <a:r>
              <a:rPr lang="en-GB" sz="2800" b="1" noProof="0" dirty="0">
                <a:latin typeface="Aptos" panose="020B0004020202020204" pitchFamily="34" charset="0"/>
              </a:rPr>
              <a:t>TAX BENEFITS: A COMPARISON</a:t>
            </a:r>
            <a:endParaRPr lang="en-GB" sz="2800" noProof="0" dirty="0"/>
          </a:p>
        </p:txBody>
      </p:sp>
      <p:graphicFrame>
        <p:nvGraphicFramePr>
          <p:cNvPr id="10" name="Segnaposto contenuto 3">
            <a:extLst>
              <a:ext uri="{FF2B5EF4-FFF2-40B4-BE49-F238E27FC236}">
                <a16:creationId xmlns="" xmlns:a16="http://schemas.microsoft.com/office/drawing/2014/main" id="{8E65B1B0-EBDC-9BB4-502C-03F2985F6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914424"/>
              </p:ext>
            </p:extLst>
          </p:nvPr>
        </p:nvGraphicFramePr>
        <p:xfrm>
          <a:off x="3041151" y="390767"/>
          <a:ext cx="5948940" cy="4998720"/>
        </p:xfrm>
        <a:graphic>
          <a:graphicData uri="http://schemas.openxmlformats.org/drawingml/2006/table">
            <a:tbl>
              <a:tblPr/>
              <a:tblGrid>
                <a:gridCol w="1377778">
                  <a:extLst>
                    <a:ext uri="{9D8B030D-6E8A-4147-A177-3AD203B41FA5}">
                      <a16:colId xmlns="" xmlns:a16="http://schemas.microsoft.com/office/drawing/2014/main" val="3670659235"/>
                    </a:ext>
                  </a:extLst>
                </a:gridCol>
                <a:gridCol w="2285581">
                  <a:extLst>
                    <a:ext uri="{9D8B030D-6E8A-4147-A177-3AD203B41FA5}">
                      <a16:colId xmlns="" xmlns:a16="http://schemas.microsoft.com/office/drawing/2014/main" val="804401093"/>
                    </a:ext>
                  </a:extLst>
                </a:gridCol>
                <a:gridCol w="2285581">
                  <a:extLst>
                    <a:ext uri="{9D8B030D-6E8A-4147-A177-3AD203B41FA5}">
                      <a16:colId xmlns="" xmlns:a16="http://schemas.microsoft.com/office/drawing/2014/main" val="3971876284"/>
                    </a:ext>
                  </a:extLst>
                </a:gridCol>
              </a:tblGrid>
              <a:tr h="811199">
                <a:tc>
                  <a:txBody>
                    <a:bodyPr/>
                    <a:lstStyle/>
                    <a:p>
                      <a:pPr algn="ctr"/>
                      <a:endParaRPr lang="en-GB" sz="16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latin typeface="Aptos" panose="020B0004020202020204" pitchFamily="34" charset="0"/>
                        </a:rPr>
                        <a:t>Regime Forfettario</a:t>
                      </a:r>
                    </a:p>
                    <a:p>
                      <a:pPr algn="ctr"/>
                      <a:r>
                        <a:rPr lang="en-GB" sz="1600" b="1" noProof="0" dirty="0">
                          <a:latin typeface="Aptos" panose="020B0004020202020204" pitchFamily="34" charset="0"/>
                        </a:rPr>
                        <a:t>(Italy)</a:t>
                      </a:r>
                      <a:endParaRPr lang="en-GB" sz="16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noProof="0" dirty="0">
                          <a:latin typeface="Aptos" panose="020B0004020202020204" pitchFamily="34" charset="0"/>
                        </a:rPr>
                        <a:t>Régimen de Estimación Directa Simplificada o Módulos (Spain)</a:t>
                      </a:r>
                      <a:endParaRPr lang="en-GB" sz="16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78723045"/>
                  </a:ext>
                </a:extLst>
              </a:tr>
              <a:tr h="1051554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ptos" panose="020B0004020202020204" pitchFamily="34" charset="0"/>
                        </a:rPr>
                        <a:t>Requirements</a:t>
                      </a:r>
                      <a:endParaRPr lang="en-GB" sz="14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Revenue up to: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85.000€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Revenue up to: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75.000€ (services)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150.000€ (commerce)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99025281"/>
                  </a:ext>
                </a:extLst>
              </a:tr>
              <a:tr h="1291909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ptos" panose="020B0004020202020204" pitchFamily="34" charset="0"/>
                        </a:rPr>
                        <a:t>Rates</a:t>
                      </a:r>
                      <a:endParaRPr lang="en-GB" sz="14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15% of income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5% for the first</a:t>
                      </a:r>
                      <a:r>
                        <a:rPr kumimoji="0" lang="en-GB" sz="16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 years of business</a:t>
                      </a:r>
                      <a:endParaRPr lang="en-GB" sz="16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Rates vary depending on the business activity</a:t>
                      </a:r>
                      <a:endParaRPr lang="en-GB" sz="1600" kern="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kern="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Generally lower that the ordinary regime</a:t>
                      </a:r>
                      <a:endParaRPr lang="en-GB" sz="16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887418"/>
                  </a:ext>
                </a:extLst>
              </a:tr>
              <a:tr h="1291909">
                <a:tc>
                  <a:txBody>
                    <a:bodyPr/>
                    <a:lstStyle/>
                    <a:p>
                      <a:pPr algn="ctr"/>
                      <a:r>
                        <a:rPr lang="en-GB" sz="1400" b="1" noProof="0" dirty="0">
                          <a:latin typeface="Aptos" panose="020B0004020202020204" pitchFamily="34" charset="0"/>
                        </a:rPr>
                        <a:t>Advantages</a:t>
                      </a:r>
                      <a:endParaRPr lang="en-GB" sz="14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Tax Simplification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kern="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Reduced accounting obligations</a:t>
                      </a:r>
                      <a:endParaRPr lang="en-GB" sz="1600" b="0" kern="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GB" sz="1600" b="0" noProof="0" dirty="0">
                          <a:latin typeface="Aptos" panose="020B0004020202020204" pitchFamily="34" charset="0"/>
                          <a:cs typeface="Times New Roman" panose="02020603050405020304" pitchFamily="18" charset="0"/>
                        </a:rPr>
                        <a:t>Deduction of costs</a:t>
                      </a:r>
                      <a:endParaRPr lang="en-GB" sz="1600" noProof="0" dirty="0">
                        <a:latin typeface="Aptos" panose="020B00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Tax Simplification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noProof="0" dirty="0">
                          <a:latin typeface="Aptos" panose="020B0004020202020204" pitchFamily="34" charset="0"/>
                        </a:rPr>
                        <a:t>Reduced bureaucracy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GB" sz="1600" kern="0" noProof="0" dirty="0">
                          <a:effectLst/>
                          <a:latin typeface="Aptos" panose="020B00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Reduced accounting obligations</a:t>
                      </a:r>
                      <a:endParaRPr lang="en-GB" sz="1600" b="0" kern="0" noProof="0" dirty="0">
                        <a:effectLst/>
                        <a:latin typeface="Aptos" panose="020B00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44448446"/>
                  </a:ext>
                </a:extLst>
              </a:tr>
            </a:tbl>
          </a:graphicData>
        </a:graphic>
      </p:graphicFrame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123F17CB-B07A-8349-6BA2-071C694FDB06}"/>
              </a:ext>
            </a:extLst>
          </p:cNvPr>
          <p:cNvSpPr txBox="1"/>
          <p:nvPr/>
        </p:nvSpPr>
        <p:spPr>
          <a:xfrm>
            <a:off x="153909" y="4941500"/>
            <a:ext cx="8990091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  <a:buSzPts val="1000"/>
              <a:tabLst>
                <a:tab pos="457200" algn="l"/>
              </a:tabLst>
            </a:pP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Conclusions:</a:t>
            </a: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Italian Flat-Rate Regime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more advantageous when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compared at the same revenue level</a:t>
            </a:r>
            <a:endParaRPr lang="en-GB" sz="1600" kern="1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Il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Módulos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only good if you earn a lot and have few costs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but is risky if business slows</a:t>
            </a:r>
            <a:endParaRPr lang="en-GB" sz="1600" kern="1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Italy you pay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proportionally to your income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 Spain you pay </a:t>
            </a:r>
            <a:r>
              <a:rPr lang="en-GB" sz="1600" b="1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proportion to your business parameters </a:t>
            </a:r>
            <a:endParaRPr lang="en-GB" sz="1600" kern="1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09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="" xmlns:a16="http://schemas.microsoft.com/office/drawing/2014/main" id="{B8BA2A9A-7574-38B5-482D-CDA22E290D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78197"/>
              </p:ext>
            </p:extLst>
          </p:nvPr>
        </p:nvGraphicFramePr>
        <p:xfrm>
          <a:off x="202904" y="2222937"/>
          <a:ext cx="7062737" cy="3514344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75303">
                  <a:extLst>
                    <a:ext uri="{9D8B030D-6E8A-4147-A177-3AD203B41FA5}">
                      <a16:colId xmlns="" xmlns:a16="http://schemas.microsoft.com/office/drawing/2014/main" val="365478692"/>
                    </a:ext>
                  </a:extLst>
                </a:gridCol>
                <a:gridCol w="2743717">
                  <a:extLst>
                    <a:ext uri="{9D8B030D-6E8A-4147-A177-3AD203B41FA5}">
                      <a16:colId xmlns="" xmlns:a16="http://schemas.microsoft.com/office/drawing/2014/main" val="1807278786"/>
                    </a:ext>
                  </a:extLst>
                </a:gridCol>
                <a:gridCol w="2743717">
                  <a:extLst>
                    <a:ext uri="{9D8B030D-6E8A-4147-A177-3AD203B41FA5}">
                      <a16:colId xmlns="" xmlns:a16="http://schemas.microsoft.com/office/drawing/2014/main" val="73794493"/>
                    </a:ext>
                  </a:extLst>
                </a:gridCol>
              </a:tblGrid>
              <a:tr h="127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kern="0" noProof="0" dirty="0">
                          <a:solidFill>
                            <a:schemeClr val="bg1"/>
                          </a:solidFill>
                          <a:effectLst/>
                        </a:rPr>
                        <a:t>Tax Type</a:t>
                      </a:r>
                      <a:endParaRPr lang="en-GB" sz="14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kern="0" noProof="0" dirty="0">
                          <a:solidFill>
                            <a:schemeClr val="bg1"/>
                          </a:solidFill>
                          <a:effectLst/>
                        </a:rPr>
                        <a:t>Italy</a:t>
                      </a:r>
                      <a:endParaRPr lang="en-GB" sz="14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3F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GB" sz="1400" kern="0" noProof="0" dirty="0">
                          <a:solidFill>
                            <a:schemeClr val="bg1"/>
                          </a:solidFill>
                          <a:effectLst/>
                        </a:rPr>
                        <a:t>Spain</a:t>
                      </a:r>
                      <a:endParaRPr lang="en-GB" sz="1400" kern="100" noProof="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3F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48217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Personal Income Tax IRPEF/IRPF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Progressive Rates from 23% to 43% (up to incomes above 50.000 €).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Divided into brackets.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Progressive rates from 19% to 47% (with brackets that vary at regional level).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11396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Corporate Tax – Standard Rate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24%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25%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35253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VAT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(Value-Added Tax)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Standard rate: 22%. Reduced rates: 10% and 4% (for some goods/services).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Standard rate: 21%. Reduced rates: 10% and 4% (for some goods and services).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5911507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Inheritance and Donations Tax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Progressive taxation depending on the value and degree of relationship (from 4% to 8% for close relatives).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Progressive taxation based on the value and degree of relationship (from 7.65% to 34%).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3159796"/>
                  </a:ext>
                </a:extLst>
              </a:tr>
              <a:tr h="6408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Social Security / Welfare Contributions (Workers)</a:t>
                      </a: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Approximately 33% of gross income, portion paid by the worker and a portion paid by the employer.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n-GB" sz="1200" kern="0" noProof="0" dirty="0">
                        <a:effectLst/>
                        <a:latin typeface="Aptos" panose="020B0004020202020204" pitchFamily="34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GB" sz="1200" kern="0" noProof="0" dirty="0">
                          <a:effectLst/>
                          <a:latin typeface="Aptos" panose="020B0004020202020204" pitchFamily="34" charset="0"/>
                        </a:rPr>
                        <a:t>Approximately 36.25% of gross income, with a portion paid by the worker and a portion paid by the employer.</a:t>
                      </a:r>
                      <a:endParaRPr lang="en-GB" sz="1100" kern="100" noProof="0" dirty="0">
                        <a:effectLst/>
                        <a:latin typeface="Aptos" panose="020B00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>
                    <a:lnL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A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9373815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B95270D3-1317-F142-668E-E06C64E80FA1}"/>
              </a:ext>
            </a:extLst>
          </p:cNvPr>
          <p:cNvSpPr txBox="1"/>
          <p:nvPr/>
        </p:nvSpPr>
        <p:spPr>
          <a:xfrm>
            <a:off x="3195874" y="102336"/>
            <a:ext cx="581749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GB" sz="20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Additional Details</a:t>
            </a:r>
            <a:endParaRPr lang="en-GB" sz="2000" kern="1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Income Tax: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Italy (IRPEF):</a:t>
            </a:r>
            <a:r>
              <a:rPr lang="en-GB" sz="1600" b="1" kern="1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kern="1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Progressive income tax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the higher the income, the higher the rate applied.</a:t>
            </a:r>
            <a:endParaRPr lang="en-GB" sz="1600" kern="100" noProof="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 for incomes </a:t>
            </a:r>
            <a:r>
              <a:rPr lang="en-GB" sz="1600" b="1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75.000 €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43%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Spain (I</a:t>
            </a:r>
            <a:r>
              <a:rPr lang="en-GB" sz="1600" b="1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RPF):</a:t>
            </a:r>
            <a:r>
              <a:rPr lang="en-GB" sz="1600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Progressive income tax: rates applied depend on the region of operation</a:t>
            </a:r>
            <a:endParaRPr lang="en-GB" sz="1600" b="1" kern="0" noProof="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Rates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47% </a:t>
            </a:r>
            <a:r>
              <a:rPr lang="en-GB" sz="1600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incomes </a:t>
            </a:r>
            <a:r>
              <a:rPr lang="en-GB" sz="1600" b="1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60.000 €</a:t>
            </a:r>
            <a:endParaRPr lang="en-GB" sz="1600" kern="0" noProof="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="" xmlns:a16="http://schemas.microsoft.com/office/drawing/2014/main" id="{CCD5E8F1-64AE-F81F-4518-15648AF00EF6}"/>
              </a:ext>
            </a:extLst>
          </p:cNvPr>
          <p:cNvSpPr txBox="1"/>
          <p:nvPr/>
        </p:nvSpPr>
        <p:spPr>
          <a:xfrm>
            <a:off x="-11317" y="5933591"/>
            <a:ext cx="611594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1400" b="1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VAT – Value-Added Tax</a:t>
            </a:r>
            <a:r>
              <a:rPr lang="en-GB" sz="14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(Italy an</a:t>
            </a:r>
            <a:r>
              <a:rPr lang="en-GB" sz="1400" b="1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 Spain</a:t>
            </a:r>
            <a:r>
              <a:rPr lang="en-GB" sz="14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</a:t>
            </a:r>
            <a:endParaRPr lang="en-GB" sz="1400" kern="1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b="1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Standard VAT rate</a:t>
            </a:r>
            <a:r>
              <a:rPr lang="en-GB" sz="1400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similar</a:t>
            </a:r>
            <a:r>
              <a:rPr lang="en-GB" sz="14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(22% in Italy</a:t>
            </a:r>
            <a:r>
              <a:rPr lang="en-GB" sz="1400" kern="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GB" sz="14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21% in Spain).</a:t>
            </a:r>
            <a:endParaRPr lang="en-GB" sz="1400" kern="1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4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Reduced rates</a:t>
            </a:r>
            <a:r>
              <a:rPr lang="en-GB" sz="14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for essential goods and services (10% and  4%).</a:t>
            </a:r>
            <a:endParaRPr lang="en-GB" sz="1400" kern="100" noProof="0" dirty="0">
              <a:effectLst/>
              <a:latin typeface="Aptos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282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="" xmlns:a16="http://schemas.microsoft.com/office/drawing/2014/main" id="{17DB9277-C6FE-1E36-6656-565AF70D8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45" y="5092573"/>
            <a:ext cx="2427537" cy="1422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645" y="0"/>
            <a:ext cx="8840709" cy="1143000"/>
          </a:xfrm>
        </p:spPr>
        <p:txBody>
          <a:bodyPr>
            <a:normAutofit/>
          </a:bodyPr>
          <a:lstStyle/>
          <a:p>
            <a:r>
              <a:rPr lang="en-GB" sz="2400" b="1" noProof="0" dirty="0">
                <a:latin typeface="Aptos" panose="020B0004020202020204" pitchFamily="34" charset="0"/>
              </a:rPr>
              <a:t>INITIATIVES TO CREATE/CONSOLIDATE NEW </a:t>
            </a:r>
            <a:r>
              <a:rPr lang="en-GB" sz="2400" b="1" noProof="0" dirty="0" smtClean="0">
                <a:latin typeface="Aptos" panose="020B0004020202020204" pitchFamily="34" charset="0"/>
              </a:rPr>
              <a:t>COMPANIES IN ITALY 1.</a:t>
            </a:r>
            <a:endParaRPr lang="en-GB" sz="2400" b="1" noProof="0" dirty="0">
              <a:latin typeface="Aptos" panose="020B00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0115" y="1456837"/>
            <a:ext cx="6753886" cy="52925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b="1" noProof="0" dirty="0">
                <a:latin typeface="Aptos" panose="020B0004020202020204" pitchFamily="34" charset="0"/>
              </a:rPr>
              <a:t>RESTO AL SUD – ‘‘I’M STAYING IN THE SOUTH’’</a:t>
            </a:r>
            <a:r>
              <a:rPr lang="en-GB" sz="1600" noProof="0" dirty="0">
                <a:latin typeface="Aptos" panose="020B0004020202020204" pitchFamily="34" charset="0"/>
              </a:rPr>
              <a:t>: applies to Southern Italy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Grants/Non-Repayable Loans and Subsidised Loans</a:t>
            </a:r>
          </a:p>
          <a:p>
            <a:r>
              <a:rPr lang="en-GB" sz="1600" b="1" noProof="0" dirty="0">
                <a:latin typeface="Aptos" panose="020B0004020202020204" pitchFamily="34" charset="0"/>
              </a:rPr>
              <a:t>Aim: to combat youth emigration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Aimed at those between 18 e 55 years old</a:t>
            </a:r>
          </a:p>
          <a:p>
            <a:pPr marL="457200" lvl="1" indent="0">
              <a:buNone/>
            </a:pPr>
            <a:endParaRPr lang="en-GB" sz="1600" noProof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600" b="1" noProof="0" dirty="0">
                <a:effectLst/>
                <a:latin typeface="Aptos" panose="020B0004020202020204" pitchFamily="34" charset="0"/>
              </a:rPr>
              <a:t>RESTO QUI (2025) – ‘‘I’M STAYING HERE’’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It applies to the areas of the Seismic Crater and some Central-North areas of Italy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Provides non-repayable grants and financing of up to 200,000 € for new businesses or for the development of existing ones</a:t>
            </a:r>
          </a:p>
          <a:p>
            <a:pPr lvl="1"/>
            <a:endParaRPr lang="en-GB" sz="1600" b="1" noProof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endParaRPr lang="en-GB" sz="1600" b="1" noProof="0" dirty="0" smtClean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1600" b="1" noProof="0" dirty="0" smtClean="0">
                <a:latin typeface="Aptos" panose="020B0004020202020204" pitchFamily="34" charset="0"/>
              </a:rPr>
              <a:t>FONDO </a:t>
            </a:r>
            <a:r>
              <a:rPr lang="en-GB" sz="1600" b="1" noProof="0" dirty="0">
                <a:latin typeface="Aptos" panose="020B0004020202020204" pitchFamily="34" charset="0"/>
              </a:rPr>
              <a:t>IMPRESA FEMMINILE - </a:t>
            </a:r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WOMEN'S ENTERPRISE FUND: </a:t>
            </a:r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Businesses led by women</a:t>
            </a:r>
          </a:p>
          <a:p>
            <a:r>
              <a:rPr lang="en-GB" sz="1600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Funding for Investment programs in the sectors of industry, crafts, services, commerce and tourism.</a:t>
            </a:r>
          </a:p>
          <a:p>
            <a:r>
              <a:rPr lang="en-GB" sz="1600" b="1" kern="0" noProof="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Non-repayable financing and loans for start-ups or consolidation of women's businesses.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5B8A71-8935-E170-0964-A31AF036E83A}"/>
              </a:ext>
            </a:extLst>
          </p:cNvPr>
          <p:cNvSpPr txBox="1">
            <a:spLocks/>
          </p:cNvSpPr>
          <p:nvPr/>
        </p:nvSpPr>
        <p:spPr>
          <a:xfrm>
            <a:off x="457200" y="850267"/>
            <a:ext cx="8229600" cy="5854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kern="0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Measures to promote self-entrepreneurship and the economic development of </a:t>
            </a:r>
            <a:r>
              <a:rPr lang="en-GB" sz="2000" b="1" kern="0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new and/or established businesses</a:t>
            </a:r>
            <a:endParaRPr lang="en-GB" sz="2000" b="1" kern="0" noProof="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4D8322CE-02B3-1F6A-ABD0-18A838EA1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11360" r="17670" b="9114"/>
          <a:stretch/>
        </p:blipFill>
        <p:spPr bwMode="auto">
          <a:xfrm>
            <a:off x="151645" y="1485090"/>
            <a:ext cx="2172012" cy="125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CB3A8FD-CDB8-5D6F-EB7F-3ABF27418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79" y="3191314"/>
            <a:ext cx="2165135" cy="190125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D65B26FC-3C22-1712-A1ED-4654EE894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Smart &amp; Start Italia">
            <a:extLst>
              <a:ext uri="{FF2B5EF4-FFF2-40B4-BE49-F238E27FC236}">
                <a16:creationId xmlns="" xmlns:a16="http://schemas.microsoft.com/office/drawing/2014/main" id="{FB0F9FB3-7B27-A87B-36D1-45C05BBFE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23" y="903759"/>
            <a:ext cx="1876331" cy="16395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EA9D601D-39B2-7CD2-8E1A-E0B82FACAEE9}"/>
              </a:ext>
            </a:extLst>
          </p:cNvPr>
          <p:cNvSpPr txBox="1">
            <a:spLocks/>
          </p:cNvSpPr>
          <p:nvPr/>
        </p:nvSpPr>
        <p:spPr>
          <a:xfrm>
            <a:off x="151645" y="0"/>
            <a:ext cx="88407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prstClr val="black"/>
                </a:solidFill>
                <a:latin typeface="Aptos" panose="020B0004020202020204" pitchFamily="34" charset="0"/>
              </a:rPr>
              <a:t>INITIATIVES TO CREATE/CONSOLIDATE NEW COMPANIES IN ITALY </a:t>
            </a:r>
            <a:r>
              <a:rPr lang="en-GB" sz="2400" b="1" dirty="0" smtClean="0">
                <a:solidFill>
                  <a:prstClr val="black"/>
                </a:solidFill>
                <a:latin typeface="Aptos" panose="020B0004020202020204" pitchFamily="34" charset="0"/>
              </a:rPr>
              <a:t>2.</a:t>
            </a:r>
            <a:endParaRPr lang="en-GB" sz="2600" b="1" noProof="0" dirty="0">
              <a:latin typeface="Aptos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CAD69713-9EB7-36C9-1950-1A56E13C18B3}"/>
              </a:ext>
            </a:extLst>
          </p:cNvPr>
          <p:cNvSpPr txBox="1">
            <a:spLocks/>
          </p:cNvSpPr>
          <p:nvPr/>
        </p:nvSpPr>
        <p:spPr>
          <a:xfrm>
            <a:off x="2355597" y="1088694"/>
            <a:ext cx="6788403" cy="5769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1600" b="1" noProof="0" dirty="0">
                <a:latin typeface="Aptos" panose="020B0004020202020204" pitchFamily="34" charset="0"/>
              </a:rPr>
              <a:t>SmartStart Italia</a:t>
            </a:r>
            <a:r>
              <a:rPr lang="en-GB" sz="1600" noProof="0" dirty="0">
                <a:latin typeface="Aptos" panose="020B0004020202020204" pitchFamily="34" charset="0"/>
              </a:rPr>
              <a:t>: incentives for Southern Italy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Incentives to support </a:t>
            </a:r>
            <a:r>
              <a:rPr lang="en-GB" sz="1600" b="1" noProof="0" dirty="0">
                <a:latin typeface="Aptos" panose="020B0004020202020204" pitchFamily="34" charset="0"/>
              </a:rPr>
              <a:t>the birth and growth of innovative startups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To finance projects between 100,000 euros and 1.5 million euros</a:t>
            </a:r>
          </a:p>
          <a:p>
            <a:endParaRPr lang="en-GB" sz="1600" noProof="0" dirty="0">
              <a:latin typeface="Aptos" panose="020B0004020202020204" pitchFamily="34" charset="0"/>
            </a:endParaRPr>
          </a:p>
          <a:p>
            <a:endParaRPr lang="en-GB" sz="1600" noProof="0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1600" b="1" noProof="0" dirty="0">
                <a:latin typeface="Aptos" panose="020B0004020202020204" pitchFamily="34" charset="0"/>
              </a:rPr>
              <a:t>BANDO ISI INAL – PUBLIC TENDER FOR THE NATIONAL INSTITUTUE FOR INSURANCE AGAINST WORKPLACE ACCIDENTS  (ANNUAL)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Companies submit an application to participate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It is aimed at all companies in Italy</a:t>
            </a:r>
          </a:p>
          <a:p>
            <a:r>
              <a:rPr lang="en-GB" sz="1600" b="1" noProof="0" dirty="0">
                <a:latin typeface="Aptos" panose="020B0004020202020204" pitchFamily="34" charset="0"/>
              </a:rPr>
              <a:t>Objective</a:t>
            </a:r>
            <a:r>
              <a:rPr lang="en-GB" sz="1600" noProof="0" dirty="0">
                <a:latin typeface="Aptos" panose="020B0004020202020204" pitchFamily="34" charset="0"/>
              </a:rPr>
              <a:t>: to encourage safety at work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Encourage the purchase of new eco-sustainable machinery</a:t>
            </a:r>
          </a:p>
          <a:p>
            <a:pPr marL="457200" lvl="1" indent="0">
              <a:buNone/>
            </a:pPr>
            <a:endParaRPr lang="en-GB" sz="1600" b="1" noProof="0" dirty="0">
              <a:latin typeface="Aptos" panose="020B0004020202020204" pitchFamily="34" charset="0"/>
            </a:endParaRPr>
          </a:p>
          <a:p>
            <a:pPr marL="0" indent="0">
              <a:buFont typeface="Arial"/>
              <a:buNone/>
            </a:pPr>
            <a:r>
              <a:rPr lang="en-GB" sz="1600" b="1" noProof="0" dirty="0" smtClean="0">
                <a:latin typeface="Aptos" panose="020B0004020202020204" pitchFamily="34" charset="0"/>
              </a:rPr>
              <a:t>FONDO </a:t>
            </a:r>
            <a:r>
              <a:rPr lang="en-GB" sz="1600" b="1" noProof="0" dirty="0">
                <a:latin typeface="Aptos" panose="020B0004020202020204" pitchFamily="34" charset="0"/>
              </a:rPr>
              <a:t>CRESCI AL SUD – ‘‘GROW IN THE SOUTH’’ FUND: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Small and medium-sized businesses in southern Italy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Funds Development and Dimensional Growth Projects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Funding used to increase entrepreneurs' skills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Incentives for </a:t>
            </a:r>
            <a:r>
              <a:rPr lang="en-GB" sz="1600" b="1" noProof="0" dirty="0">
                <a:latin typeface="Aptos" panose="020B0004020202020204" pitchFamily="34" charset="0"/>
              </a:rPr>
              <a:t>creation and consolidation of businesses run by young adults </a:t>
            </a:r>
          </a:p>
          <a:p>
            <a:r>
              <a:rPr lang="en-GB" sz="1600" noProof="0" dirty="0">
                <a:latin typeface="Aptos" panose="020B0004020202020204" pitchFamily="34" charset="0"/>
              </a:rPr>
              <a:t>Funding and incentives for Technology, Innovation &amp; Industrial sector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52414D9E-4BBC-0520-245C-0CE855A5C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12" y="2890763"/>
            <a:ext cx="2145954" cy="1824389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DD1D3D6-953D-AB94-B28A-305107478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69" y="4967814"/>
            <a:ext cx="2137828" cy="1692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88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3B003D85-B108-166C-125A-12D99DBCF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315" y="3762481"/>
            <a:ext cx="4705563" cy="2648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185" y="1537521"/>
            <a:ext cx="8229600" cy="21004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Aptos" panose="020B0004020202020204" pitchFamily="34" charset="0"/>
              </a:rPr>
              <a:t>Spain promotes entrepreneurship through several initiatives, including the 2022 Startup Law, tax incentives for innovation and sustainability, tax simplifications for e-commerce, and incentives for the return of talent</a:t>
            </a:r>
            <a:r>
              <a:rPr lang="en-US" dirty="0" smtClean="0">
                <a:latin typeface="Aptos" panose="020B00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Investments in sectors such as research and development (R&amp;D), digitalization, renewable energy, and sustainable mobility are also encouraged.</a:t>
            </a:r>
            <a:endParaRPr lang="en-GB" noProof="0" dirty="0">
              <a:latin typeface="Aptos" panose="020B0004020202020204" pitchFamily="34" charset="0"/>
            </a:endParaRP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Aptos" panose="020B0004020202020204" pitchFamily="34" charset="0"/>
              </a:rPr>
              <a:t>INITIATIVES TO CREATE/CONSOLIDATE NEW COMPANIES IN </a:t>
            </a:r>
            <a:r>
              <a:rPr lang="en-US" sz="2700" b="1" dirty="0">
                <a:solidFill>
                  <a:prstClr val="black"/>
                </a:solidFill>
                <a:latin typeface="Aptos" panose="020B0004020202020204" pitchFamily="34" charset="0"/>
              </a:rPr>
              <a:t>SPAIN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91" y="1054407"/>
            <a:ext cx="8229600" cy="554160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dirty="0">
                <a:latin typeface="Aptos" panose="020B0004020202020204" pitchFamily="34" charset="0"/>
              </a:rPr>
              <a:t>The new tax reform in Spain has officially come into force on 1 January 2025, with the aim of encouraging competitiveness, supporting innovation and promoting the sustainable growth of businesses.</a:t>
            </a:r>
          </a:p>
          <a:p>
            <a:pPr marL="0" indent="0" algn="just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ptos" panose="020B0004020202020204" pitchFamily="34" charset="0"/>
              </a:rPr>
              <a:t>This reform represents a great opportunity for companies, both Spanish and foreign, that want to invest or expand in the Spanish market.</a:t>
            </a:r>
          </a:p>
          <a:p>
            <a:pPr marL="0" indent="0" algn="just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Aptos" panose="020B0004020202020204" pitchFamily="34" charset="0"/>
              </a:rPr>
              <a:t>The main changes regard:</a:t>
            </a:r>
            <a:endParaRPr lang="en-US" dirty="0">
              <a:latin typeface="Aptos" panose="020B000402020202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Aptos" panose="020B000402020202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dirty="0" smtClean="0">
                <a:latin typeface="Aptos" panose="020B0004020202020204" pitchFamily="34" charset="0"/>
              </a:rPr>
              <a:t>Reduction </a:t>
            </a:r>
            <a:r>
              <a:rPr lang="en-US" dirty="0">
                <a:latin typeface="Aptos" panose="020B0004020202020204" pitchFamily="34" charset="0"/>
              </a:rPr>
              <a:t>of corporate tax for </a:t>
            </a:r>
            <a:r>
              <a:rPr lang="en-US" dirty="0" smtClean="0">
                <a:latin typeface="Aptos" panose="020B0004020202020204" pitchFamily="34" charset="0"/>
              </a:rPr>
              <a:t>SMEs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Tax incentives for innovation and sustainability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VAT simplifications for e-commerce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Incentives for the return of talent</a:t>
            </a:r>
          </a:p>
          <a:p>
            <a:pPr marL="514350" indent="-514350" algn="just">
              <a:buAutoNum type="arabicPeriod"/>
            </a:pPr>
            <a:r>
              <a:rPr lang="en-US" dirty="0">
                <a:latin typeface="Aptos" panose="020B0004020202020204" pitchFamily="34" charset="0"/>
              </a:rPr>
              <a:t>Greater attention to environmental taxation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b="1" dirty="0">
                <a:solidFill>
                  <a:prstClr val="black"/>
                </a:solidFill>
                <a:latin typeface="Aptos" panose="020B0004020202020204" pitchFamily="34" charset="0"/>
              </a:rPr>
              <a:t>INITIATIVES TO CREATE/CONSOLIDATE NEW COMPANIES IN </a:t>
            </a:r>
            <a:r>
              <a:rPr lang="en-US" sz="2700" b="1" dirty="0" smtClean="0">
                <a:solidFill>
                  <a:prstClr val="black"/>
                </a:solidFill>
                <a:latin typeface="Aptos" panose="020B0004020202020204" pitchFamily="34" charset="0"/>
              </a:rPr>
              <a:t>SPAIN 2</a:t>
            </a:r>
            <a:r>
              <a:rPr lang="en-US" dirty="0"/>
              <a:t/>
            </a:r>
            <a:br>
              <a:rPr lang="en-US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6391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97" y="59079"/>
            <a:ext cx="2847975" cy="1600200"/>
          </a:xfrm>
          <a:prstGeom prst="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203" y="0"/>
            <a:ext cx="2639797" cy="2615411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990" y="2053867"/>
            <a:ext cx="3810330" cy="339576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638" y="6095934"/>
            <a:ext cx="463336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615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10EF243D-3976-B057-BC90-3C127D21AEAD}"/>
              </a:ext>
            </a:extLst>
          </p:cNvPr>
          <p:cNvGrpSpPr/>
          <p:nvPr/>
        </p:nvGrpSpPr>
        <p:grpSpPr>
          <a:xfrm>
            <a:off x="1616044" y="3518765"/>
            <a:ext cx="7419310" cy="3263774"/>
            <a:chOff x="0" y="3594226"/>
            <a:chExt cx="8563824" cy="3263774"/>
          </a:xfrm>
        </p:grpSpPr>
        <p:pic>
          <p:nvPicPr>
            <p:cNvPr id="6" name="Immagine 5">
              <a:extLst>
                <a:ext uri="{FF2B5EF4-FFF2-40B4-BE49-F238E27FC236}">
                  <a16:creationId xmlns="" xmlns:a16="http://schemas.microsoft.com/office/drawing/2014/main" id="{66FBF636-A78B-58CA-978C-7EF21B7C69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12690"/>
            <a:stretch/>
          </p:blipFill>
          <p:spPr>
            <a:xfrm>
              <a:off x="0" y="3594226"/>
              <a:ext cx="7983648" cy="3263774"/>
            </a:xfrm>
            <a:prstGeom prst="rect">
              <a:avLst/>
            </a:prstGeom>
          </p:spPr>
        </p:pic>
        <p:pic>
          <p:nvPicPr>
            <p:cNvPr id="5" name="Immagine 4">
              <a:extLst>
                <a:ext uri="{FF2B5EF4-FFF2-40B4-BE49-F238E27FC236}">
                  <a16:creationId xmlns="" xmlns:a16="http://schemas.microsoft.com/office/drawing/2014/main" id="{B1D6B42A-43C5-0143-6021-5A47482EAC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r="87310"/>
            <a:stretch/>
          </p:blipFill>
          <p:spPr>
            <a:xfrm>
              <a:off x="7403472" y="3594226"/>
              <a:ext cx="1160352" cy="3263774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461"/>
            <a:ext cx="8229600" cy="1342177"/>
          </a:xfrm>
        </p:spPr>
        <p:txBody>
          <a:bodyPr>
            <a:normAutofit/>
          </a:bodyPr>
          <a:lstStyle/>
          <a:p>
            <a:r>
              <a:rPr lang="en-GB" sz="4900" b="1" noProof="0" dirty="0">
                <a:solidFill>
                  <a:srgbClr val="C80000"/>
                </a:solidFill>
                <a:latin typeface="Aptos" panose="020B0004020202020204" pitchFamily="34" charset="0"/>
              </a:rPr>
              <a:t>The Working World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629"/>
            <a:ext cx="8229600" cy="25146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noProof="0" dirty="0">
                <a:latin typeface="Aptos" panose="020B0004020202020204" pitchFamily="34" charset="0"/>
              </a:rPr>
              <a:t>The transition into the working world is a crucial moment.</a:t>
            </a:r>
          </a:p>
          <a:p>
            <a:pPr marL="0" indent="0">
              <a:buNone/>
            </a:pPr>
            <a:endParaRPr lang="en-GB" sz="2600" noProof="0" dirty="0"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n-GB" sz="2600" noProof="0" dirty="0">
                <a:latin typeface="Aptos" panose="020B0004020202020204" pitchFamily="34" charset="0"/>
              </a:rPr>
              <a:t>The main options are: </a:t>
            </a:r>
          </a:p>
          <a:p>
            <a:pPr lvl="1"/>
            <a:r>
              <a:rPr lang="en-GB" sz="2600" noProof="0" dirty="0">
                <a:latin typeface="Aptos" panose="020B0004020202020204" pitchFamily="34" charset="0"/>
              </a:rPr>
              <a:t>Working as an Employee</a:t>
            </a:r>
          </a:p>
          <a:p>
            <a:pPr lvl="1"/>
            <a:r>
              <a:rPr lang="en-GB" sz="2600" noProof="0" dirty="0">
                <a:latin typeface="Aptos" panose="020B0004020202020204" pitchFamily="34" charset="0"/>
              </a:rPr>
              <a:t>Self-Employment</a:t>
            </a:r>
          </a:p>
          <a:p>
            <a:pPr lvl="1"/>
            <a:r>
              <a:rPr lang="en-GB" sz="2600" noProof="0" dirty="0">
                <a:latin typeface="Aptos" panose="020B0004020202020204" pitchFamily="34" charset="0"/>
              </a:rPr>
              <a:t>Starting a Business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475" y="273114"/>
            <a:ext cx="8555524" cy="13580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noProof="0" dirty="0">
                <a:solidFill>
                  <a:srgbClr val="00A99D"/>
                </a:solidFill>
                <a:latin typeface="Aptos" panose="020B0004020202020204" pitchFamily="34" charset="0"/>
              </a:rPr>
              <a:t>Entrepreneurship:</a:t>
            </a:r>
          </a:p>
          <a:p>
            <a:pPr marL="0" indent="0">
              <a:buNone/>
            </a:pPr>
            <a:r>
              <a:rPr lang="en-GB" noProof="0" dirty="0">
                <a:latin typeface="Aptos" panose="020B0004020202020204" pitchFamily="34" charset="0"/>
              </a:rPr>
              <a:t>Showing initiative  even outside one’s own personal or professional environment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4A30E3E-9C9D-21E0-B7E7-45F9BC0B18C5}"/>
              </a:ext>
            </a:extLst>
          </p:cNvPr>
          <p:cNvSpPr txBox="1">
            <a:spLocks/>
          </p:cNvSpPr>
          <p:nvPr/>
        </p:nvSpPr>
        <p:spPr>
          <a:xfrm>
            <a:off x="588474" y="5220827"/>
            <a:ext cx="8555525" cy="141384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b="1" noProof="0" dirty="0">
                <a:solidFill>
                  <a:srgbClr val="00A99D"/>
                </a:solidFill>
                <a:latin typeface="Aptos" panose="020B0004020202020204" pitchFamily="34" charset="0"/>
              </a:rPr>
              <a:t>Self-Employment:</a:t>
            </a:r>
          </a:p>
          <a:p>
            <a:pPr marL="0" indent="0">
              <a:buFont typeface="Arial"/>
              <a:buNone/>
            </a:pPr>
            <a:r>
              <a:rPr lang="en-GB" noProof="0" dirty="0">
                <a:latin typeface="Aptos" panose="020B0004020202020204" pitchFamily="34" charset="0"/>
              </a:rPr>
              <a:t>Creating and managing your own business activity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FFCE0970-3848-7185-ADB3-833E40641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" y="1828800"/>
            <a:ext cx="9144000" cy="3200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89B31D33-753C-7AF0-8D85-24FB98A63CE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3852269"/>
            <a:ext cx="9144000" cy="3010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2223" y="346365"/>
            <a:ext cx="4798336" cy="1154268"/>
          </a:xfrm>
        </p:spPr>
        <p:txBody>
          <a:bodyPr>
            <a:noAutofit/>
          </a:bodyPr>
          <a:lstStyle/>
          <a:p>
            <a:r>
              <a:rPr lang="en-GB" b="1" noProof="0" dirty="0">
                <a:solidFill>
                  <a:srgbClr val="ECEEC7"/>
                </a:solidFill>
                <a:latin typeface="Aptos" panose="020B0004020202020204" pitchFamily="34" charset="0"/>
              </a:rPr>
              <a:t>Self-Employed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" y="1620570"/>
            <a:ext cx="4924701" cy="4525963"/>
          </a:xfrm>
        </p:spPr>
        <p:txBody>
          <a:bodyPr>
            <a:normAutofit/>
          </a:bodyPr>
          <a:lstStyle/>
          <a:p>
            <a:r>
              <a:rPr lang="en-GB" sz="2200" noProof="0" dirty="0">
                <a:latin typeface="Aptos" panose="020B0004020202020204" pitchFamily="34" charset="0"/>
              </a:rPr>
              <a:t>Work carried out without subordination (work independently)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Less bureaucracy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More flexibility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Individual responsibility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Examples:</a:t>
            </a:r>
          </a:p>
          <a:p>
            <a:pPr lvl="1"/>
            <a:r>
              <a:rPr lang="en-GB" sz="1800" noProof="0" dirty="0">
                <a:latin typeface="Aptos" panose="020B0004020202020204" pitchFamily="34" charset="0"/>
              </a:rPr>
              <a:t>Lawyer</a:t>
            </a:r>
          </a:p>
          <a:p>
            <a:pPr lvl="1"/>
            <a:r>
              <a:rPr lang="en-GB" sz="1800" noProof="0" dirty="0">
                <a:latin typeface="Aptos" panose="020B0004020202020204" pitchFamily="34" charset="0"/>
              </a:rPr>
              <a:t>Accountant</a:t>
            </a:r>
          </a:p>
          <a:p>
            <a:pPr lvl="1"/>
            <a:r>
              <a:rPr lang="en-GB" sz="1800" noProof="0" dirty="0">
                <a:latin typeface="Aptos" panose="020B0004020202020204" pitchFamily="34" charset="0"/>
              </a:rPr>
              <a:t>Engineer</a:t>
            </a:r>
          </a:p>
          <a:p>
            <a:pPr lvl="1"/>
            <a:r>
              <a:rPr lang="en-GB" sz="1800" noProof="0" dirty="0">
                <a:latin typeface="Aptos" panose="020B0004020202020204" pitchFamily="34" charset="0"/>
              </a:rPr>
              <a:t>Architect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F628BBD9-6A60-9A91-DEF8-FD9066AA0503}"/>
              </a:ext>
            </a:extLst>
          </p:cNvPr>
          <p:cNvSpPr txBox="1">
            <a:spLocks/>
          </p:cNvSpPr>
          <p:nvPr/>
        </p:nvSpPr>
        <p:spPr>
          <a:xfrm>
            <a:off x="5026936" y="38332"/>
            <a:ext cx="38884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noProof="0" dirty="0">
                <a:solidFill>
                  <a:srgbClr val="ECEEC7"/>
                </a:solidFill>
                <a:latin typeface="Aptos" panose="020B0004020202020204" pitchFamily="34" charset="0"/>
              </a:rPr>
              <a:t>Entrepreneur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87DE8393-60E9-2562-04B1-927E6641EC5E}"/>
              </a:ext>
            </a:extLst>
          </p:cNvPr>
          <p:cNvSpPr txBox="1">
            <a:spLocks/>
          </p:cNvSpPr>
          <p:nvPr/>
        </p:nvSpPr>
        <p:spPr>
          <a:xfrm>
            <a:off x="4798336" y="1500633"/>
            <a:ext cx="4345664" cy="5162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200" noProof="0" dirty="0">
                <a:latin typeface="Aptos" panose="020B0004020202020204" pitchFamily="34" charset="0"/>
              </a:rPr>
              <a:t>Professionally carries out an organised economic activity to produce goods/services.</a:t>
            </a:r>
            <a:r>
              <a:rPr lang="en-GB" sz="1000" noProof="0" dirty="0">
                <a:latin typeface="Aptos" panose="020B0004020202020204" pitchFamily="34" charset="0"/>
              </a:rPr>
              <a:t>[Art. 2082 C.C.] 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Includes business structure, capital and resources.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Requires managerial skills and strategic vision.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Examples:</a:t>
            </a:r>
          </a:p>
          <a:p>
            <a:pPr lvl="1"/>
            <a:r>
              <a:rPr lang="en-GB" sz="1800" noProof="0" dirty="0">
                <a:latin typeface="Aptos" panose="020B0004020202020204" pitchFamily="34" charset="0"/>
              </a:rPr>
              <a:t>Shop owner</a:t>
            </a:r>
          </a:p>
          <a:p>
            <a:pPr lvl="1"/>
            <a:r>
              <a:rPr lang="en-GB" sz="1800" noProof="0" dirty="0">
                <a:latin typeface="Aptos" panose="020B0004020202020204" pitchFamily="34" charset="0"/>
              </a:rPr>
              <a:t>Tech Startup</a:t>
            </a:r>
          </a:p>
          <a:p>
            <a:pPr lvl="1"/>
            <a:r>
              <a:rPr lang="en-GB" sz="1800" noProof="0" dirty="0">
                <a:latin typeface="Aptos" panose="020B0004020202020204" pitchFamily="34" charset="0"/>
              </a:rPr>
              <a:t>Agricultural business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5241B0B-60CE-FC06-0109-DEE407955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A5F3C592-587E-F07E-BFF2-5DE3A1A5A5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881" t="7490" r="7618" b="7152"/>
          <a:stretch/>
        </p:blipFill>
        <p:spPr>
          <a:xfrm>
            <a:off x="177385" y="3050620"/>
            <a:ext cx="4394615" cy="331130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="" xmlns:a16="http://schemas.microsoft.com/office/drawing/2014/main" id="{D9AAC019-AEA4-7007-1146-4E85E5979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45589"/>
            <a:ext cx="9144001" cy="1012160"/>
          </a:xfrm>
        </p:spPr>
        <p:txBody>
          <a:bodyPr>
            <a:normAutofit fontScale="90000"/>
          </a:bodyPr>
          <a:lstStyle/>
          <a:p>
            <a:r>
              <a:rPr lang="en-GB" b="1" noProof="0" dirty="0">
                <a:solidFill>
                  <a:srgbClr val="C984F8"/>
                </a:solidFill>
                <a:latin typeface="Aptos" panose="020B0004020202020204" pitchFamily="34" charset="0"/>
              </a:rPr>
              <a:t>INCENTIVES FOR SELF-EMPLOYMENT</a:t>
            </a:r>
            <a:endParaRPr lang="en-GB" noProof="0" dirty="0">
              <a:solidFill>
                <a:srgbClr val="C984F8"/>
              </a:solidFill>
              <a:latin typeface="Aptos" panose="020B00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794CE0D5-9E47-E17A-65C1-38B790920F6F}"/>
              </a:ext>
            </a:extLst>
          </p:cNvPr>
          <p:cNvSpPr txBox="1"/>
          <p:nvPr/>
        </p:nvSpPr>
        <p:spPr>
          <a:xfrm>
            <a:off x="4572000" y="3429000"/>
            <a:ext cx="435471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There are </a:t>
            </a:r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public tenders/calls</a:t>
            </a: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 to obtain </a:t>
            </a:r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facilitated loans </a:t>
            </a:r>
            <a:r>
              <a:rPr kumimoji="0" lang="en-GB" sz="20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and/</a:t>
            </a: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or </a:t>
            </a:r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grants</a:t>
            </a: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.</a:t>
            </a:r>
          </a:p>
          <a:p>
            <a:pPr algn="just">
              <a:buNone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just">
              <a:buNone/>
            </a:pPr>
            <a:r>
              <a:rPr lang="en-GB" sz="2000" noProof="0" dirty="0">
                <a:latin typeface="Aptos" panose="020B0004020202020204" pitchFamily="34" charset="0"/>
              </a:rPr>
              <a:t>To participate, it is necessary to submit a </a:t>
            </a:r>
            <a:r>
              <a:rPr lang="en-GB" sz="2000" b="1" noProof="0" dirty="0">
                <a:latin typeface="Aptos" panose="020B0004020202020204" pitchFamily="34" charset="0"/>
              </a:rPr>
              <a:t>specific project or bid</a:t>
            </a:r>
            <a:r>
              <a:rPr lang="en-GB" sz="2000" noProof="0" dirty="0">
                <a:latin typeface="Aptos" panose="020B0004020202020204" pitchFamily="34" charset="0"/>
              </a:rPr>
              <a:t> with information about the business to be started or developed.</a:t>
            </a: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64A6F210-96D0-FE69-42AD-EC8AF3C22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45" y="1170748"/>
            <a:ext cx="8406472" cy="17111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noProof="0" dirty="0">
                <a:latin typeface="Aptos" panose="020B0004020202020204" pitchFamily="34" charset="0"/>
              </a:rPr>
              <a:t>Types: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noProof="0" dirty="0">
                <a:latin typeface="Aptos" panose="020B0004020202020204" pitchFamily="34" charset="0"/>
              </a:rPr>
              <a:t>Grants:</a:t>
            </a:r>
            <a:r>
              <a:rPr lang="en-GB" sz="2400" noProof="0" dirty="0">
                <a:latin typeface="Aptos" panose="020B0004020202020204" pitchFamily="34" charset="0"/>
              </a:rPr>
              <a:t> (which do not need to be repaid)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noProof="0" dirty="0">
                <a:latin typeface="Aptos" panose="020B0004020202020204" pitchFamily="34" charset="0"/>
              </a:rPr>
              <a:t>Subsidised/Facilitated Loans</a:t>
            </a:r>
            <a:r>
              <a:rPr lang="en-GB" sz="2400" noProof="0" dirty="0">
                <a:latin typeface="Aptos" panose="020B0004020202020204" pitchFamily="34" charset="0"/>
              </a:rPr>
              <a:t> (with very low interest rates)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noProof="0" dirty="0">
                <a:latin typeface="Aptos" panose="020B0004020202020204" pitchFamily="34" charset="0"/>
              </a:rPr>
              <a:t>Tax Incentives/Relief </a:t>
            </a:r>
            <a:r>
              <a:rPr lang="en-GB" sz="2400" noProof="0" dirty="0">
                <a:latin typeface="Aptos" panose="020B0004020202020204" pitchFamily="34" charset="0"/>
              </a:rPr>
              <a:t>(discounts or exemptions on taxes)</a:t>
            </a:r>
          </a:p>
        </p:txBody>
      </p:sp>
    </p:spTree>
    <p:extLst>
      <p:ext uri="{BB962C8B-B14F-4D97-AF65-F5344CB8AC3E}">
        <p14:creationId xmlns:p14="http://schemas.microsoft.com/office/powerpoint/2010/main" val="1777574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6BDBC6D-39C0-0ABA-B24A-20ED5DFEC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5589"/>
            <a:ext cx="9144000" cy="1012160"/>
          </a:xfrm>
        </p:spPr>
        <p:txBody>
          <a:bodyPr>
            <a:normAutofit fontScale="90000"/>
          </a:bodyPr>
          <a:lstStyle/>
          <a:p>
            <a:r>
              <a:rPr lang="en-GB" sz="4400" b="1" noProof="0" dirty="0">
                <a:solidFill>
                  <a:srgbClr val="0B63B5"/>
                </a:solidFill>
                <a:latin typeface="Aptos" panose="020B0004020202020204" pitchFamily="34" charset="0"/>
              </a:rPr>
              <a:t>INCENTIV</a:t>
            </a:r>
            <a:r>
              <a:rPr lang="en-GB" b="1" noProof="0" dirty="0">
                <a:solidFill>
                  <a:srgbClr val="0B63B5"/>
                </a:solidFill>
                <a:latin typeface="Aptos" panose="020B0004020202020204" pitchFamily="34" charset="0"/>
              </a:rPr>
              <a:t>ES FO</a:t>
            </a:r>
            <a:r>
              <a:rPr lang="en-GB" sz="4400" b="1" noProof="0" dirty="0">
                <a:solidFill>
                  <a:srgbClr val="0B63B5"/>
                </a:solidFill>
                <a:latin typeface="Aptos" panose="020B0004020202020204" pitchFamily="34" charset="0"/>
              </a:rPr>
              <a:t>R SELF-EMPLOYMENT</a:t>
            </a:r>
            <a:endParaRPr lang="en-GB" sz="1600" strike="sngStrike" noProof="0" dirty="0">
              <a:solidFill>
                <a:srgbClr val="0B63B5"/>
              </a:solidFill>
              <a:highlight>
                <a:srgbClr val="FFFF00"/>
              </a:highlight>
              <a:latin typeface="Aptos" panose="020B00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ED972DF-4B3C-6E59-CCAD-2A4EEEBB1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0" y="3761815"/>
            <a:ext cx="3680966" cy="18241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GB" sz="1800" noProof="0" dirty="0">
                <a:latin typeface="Aptos" panose="020B0004020202020204" pitchFamily="34" charset="0"/>
              </a:rPr>
              <a:t>They are offered by:</a:t>
            </a:r>
          </a:p>
          <a:p>
            <a:r>
              <a:rPr lang="en-GB" sz="1800" b="1" noProof="0" dirty="0">
                <a:latin typeface="Aptos" panose="020B0004020202020204" pitchFamily="34" charset="0"/>
              </a:rPr>
              <a:t>The European Union </a:t>
            </a:r>
          </a:p>
          <a:p>
            <a:r>
              <a:rPr lang="en-GB" sz="1800" b="1" noProof="0" dirty="0">
                <a:latin typeface="Aptos" panose="020B0004020202020204" pitchFamily="34" charset="0"/>
              </a:rPr>
              <a:t>The Italian Government </a:t>
            </a:r>
          </a:p>
          <a:p>
            <a:r>
              <a:rPr lang="en-GB" sz="1800" b="1" noProof="0" dirty="0">
                <a:latin typeface="Aptos" panose="020B0004020202020204" pitchFamily="34" charset="0"/>
              </a:rPr>
              <a:t>Other Public Entities</a:t>
            </a:r>
          </a:p>
          <a:p>
            <a:pPr marL="0" indent="0">
              <a:buNone/>
            </a:pPr>
            <a:r>
              <a:rPr lang="en-GB" sz="1800" noProof="0" dirty="0">
                <a:latin typeface="Aptos" panose="020B0004020202020204" pitchFamily="34" charset="0"/>
              </a:rPr>
              <a:t>     eg. Regions, </a:t>
            </a:r>
            <a:r>
              <a:rPr lang="en-GB" sz="1800" noProof="0" dirty="0" smtClean="0">
                <a:latin typeface="Aptos" panose="020B0004020202020204" pitchFamily="34" charset="0"/>
              </a:rPr>
              <a:t>Municipalities</a:t>
            </a:r>
            <a:endParaRPr lang="en-GB" sz="1800" noProof="0" dirty="0">
              <a:latin typeface="Aptos" panose="020B0004020202020204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73C0B5F-7872-FA08-A94E-ACCC666CDCCF}"/>
              </a:ext>
            </a:extLst>
          </p:cNvPr>
          <p:cNvSpPr txBox="1"/>
          <p:nvPr/>
        </p:nvSpPr>
        <p:spPr>
          <a:xfrm>
            <a:off x="545690" y="1380410"/>
            <a:ext cx="80526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GB" sz="2400" b="1" noProof="0" dirty="0">
                <a:latin typeface="Aptos" panose="020B0004020202020204" pitchFamily="34" charset="0"/>
              </a:rPr>
              <a:t>Financial incentives</a:t>
            </a:r>
            <a:r>
              <a:rPr lang="en-GB" sz="2400" noProof="0" dirty="0">
                <a:latin typeface="Aptos" panose="020B0004020202020204" pitchFamily="34" charset="0"/>
              </a:rPr>
              <a:t> are </a:t>
            </a:r>
          </a:p>
          <a:p>
            <a:pPr algn="ctr">
              <a:buNone/>
            </a:pPr>
            <a:r>
              <a:rPr lang="en-GB" sz="2400" b="1" dirty="0">
                <a:latin typeface="Aptos" panose="020B0004020202020204" pitchFamily="34" charset="0"/>
              </a:rPr>
              <a:t>e</a:t>
            </a:r>
            <a:r>
              <a:rPr lang="en-GB" sz="2400" b="1" noProof="0" dirty="0" err="1">
                <a:latin typeface="Aptos" panose="020B0004020202020204" pitchFamily="34" charset="0"/>
              </a:rPr>
              <a:t>conomic</a:t>
            </a:r>
            <a:r>
              <a:rPr lang="en-GB" sz="2400" b="1" noProof="0" dirty="0">
                <a:latin typeface="Aptos" panose="020B0004020202020204" pitchFamily="34" charset="0"/>
              </a:rPr>
              <a:t> aids</a:t>
            </a:r>
            <a:r>
              <a:rPr lang="en-GB" sz="2400" noProof="0" dirty="0">
                <a:latin typeface="Aptos" panose="020B0004020202020204" pitchFamily="34" charset="0"/>
              </a:rPr>
              <a:t> offered to support those who </a:t>
            </a:r>
            <a:r>
              <a:rPr lang="en-GB" sz="2400" b="1" noProof="0" dirty="0">
                <a:latin typeface="Aptos" panose="020B0004020202020204" pitchFamily="34" charset="0"/>
              </a:rPr>
              <a:t>start or strengthen </a:t>
            </a:r>
            <a:r>
              <a:rPr lang="en-GB" sz="2400" noProof="0" dirty="0">
                <a:latin typeface="Aptos" panose="020B0004020202020204" pitchFamily="34" charset="0"/>
              </a:rPr>
              <a:t>a business</a:t>
            </a:r>
            <a:r>
              <a:rPr lang="en-GB" sz="3200" noProof="0" dirty="0">
                <a:latin typeface="Aptos" panose="020B0004020202020204" pitchFamily="34" charset="0"/>
              </a:rPr>
              <a:t>.</a:t>
            </a:r>
          </a:p>
          <a:p>
            <a:pPr algn="ctr"/>
            <a:endParaRPr lang="en-GB" sz="2000" b="0" i="0" noProof="0" dirty="0">
              <a:effectLst/>
              <a:latin typeface="Aptos" panose="020B0004020202020204" pitchFamily="34" charset="0"/>
            </a:endParaRPr>
          </a:p>
          <a:p>
            <a:pPr algn="ctr"/>
            <a:r>
              <a:rPr lang="en-GB" sz="2000" b="0" i="0" noProof="0" dirty="0">
                <a:effectLst/>
                <a:latin typeface="Aptos" panose="020B0004020202020204" pitchFamily="34" charset="0"/>
              </a:rPr>
              <a:t>In 2025, there are several active public tenders with particularly substantial incentives, thanks to the resources from the PNRR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97DD4635-B58E-DCD7-9A85-311E04E49D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766" r="43478" b="8659"/>
          <a:stretch/>
        </p:blipFill>
        <p:spPr>
          <a:xfrm>
            <a:off x="5032503" y="3517527"/>
            <a:ext cx="3966642" cy="314354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05524BF3-FDE9-F673-B974-0C9EE77D7084}"/>
              </a:ext>
            </a:extLst>
          </p:cNvPr>
          <p:cNvSpPr txBox="1"/>
          <p:nvPr/>
        </p:nvSpPr>
        <p:spPr>
          <a:xfrm>
            <a:off x="739494" y="5737942"/>
            <a:ext cx="3920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The </a:t>
            </a:r>
            <a:r>
              <a:rPr lang="en-GB" b="1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European Union</a:t>
            </a:r>
            <a:r>
              <a:rPr lang="en-GB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 grants  </a:t>
            </a:r>
            <a:r>
              <a:rPr lang="en-GB" b="1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incentives and financial aid </a:t>
            </a:r>
          </a:p>
          <a:p>
            <a:pPr algn="ctr"/>
            <a:r>
              <a:rPr lang="en-GB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also, in </a:t>
            </a:r>
            <a:r>
              <a:rPr lang="en-GB" b="1" noProof="0" dirty="0">
                <a:latin typeface="Aptos" panose="020B0004020202020204" pitchFamily="34" charset="0"/>
                <a:ea typeface="Times New Roman" panose="02020603050405020304" pitchFamily="18" charset="0"/>
              </a:rPr>
              <a:t>Spain</a:t>
            </a:r>
          </a:p>
        </p:txBody>
      </p:sp>
    </p:spTree>
    <p:extLst>
      <p:ext uri="{BB962C8B-B14F-4D97-AF65-F5344CB8AC3E}">
        <p14:creationId xmlns:p14="http://schemas.microsoft.com/office/powerpoint/2010/main" val="258675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1B79D189-914E-1206-7F1D-44D79B40AE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53057D7-9146-BE65-C874-3ED0BEAD5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589"/>
            <a:ext cx="8229600" cy="1012160"/>
          </a:xfrm>
        </p:spPr>
        <p:txBody>
          <a:bodyPr>
            <a:normAutofit fontScale="90000"/>
          </a:bodyPr>
          <a:lstStyle/>
          <a:p>
            <a:r>
              <a:rPr lang="en-GB" b="1" noProof="0" dirty="0">
                <a:solidFill>
                  <a:srgbClr val="64D208"/>
                </a:solidFill>
                <a:latin typeface="Aptos" panose="020B0004020202020204" pitchFamily="34" charset="0"/>
              </a:rPr>
              <a:t>FINANCIAL INCENTIVES / AIDS</a:t>
            </a:r>
            <a:endParaRPr lang="en-GB" noProof="0" dirty="0">
              <a:solidFill>
                <a:srgbClr val="64D208"/>
              </a:solidFill>
              <a:latin typeface="Aptos" panose="020B00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C2F0227C-0B0B-5298-6906-2C24E9EE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61" y="1153048"/>
            <a:ext cx="8768985" cy="16488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600" noProof="0" dirty="0">
                <a:latin typeface="Aptos" panose="020B0004020202020204" pitchFamily="34" charset="0"/>
              </a:rPr>
              <a:t>Granted for:</a:t>
            </a:r>
          </a:p>
          <a:p>
            <a:r>
              <a:rPr lang="en-GB" sz="2200" b="1" noProof="0" dirty="0">
                <a:latin typeface="Aptos" panose="020B0004020202020204" pitchFamily="34" charset="0"/>
              </a:rPr>
              <a:t>Starting a new business</a:t>
            </a:r>
          </a:p>
          <a:p>
            <a:r>
              <a:rPr lang="en-GB" sz="2200" noProof="0" dirty="0">
                <a:latin typeface="Aptos" panose="020B0004020202020204" pitchFamily="34" charset="0"/>
              </a:rPr>
              <a:t>Consolidating </a:t>
            </a:r>
            <a:r>
              <a:rPr lang="en-GB" sz="2200" b="1" noProof="0" dirty="0">
                <a:latin typeface="Aptos" panose="020B0004020202020204" pitchFamily="34" charset="0"/>
              </a:rPr>
              <a:t>business growth</a:t>
            </a:r>
            <a:endParaRPr lang="en-GB" sz="2200" noProof="0" dirty="0">
              <a:latin typeface="Aptos" panose="020B0004020202020204" pitchFamily="34" charset="0"/>
            </a:endParaRPr>
          </a:p>
          <a:p>
            <a:r>
              <a:rPr lang="en-GB" sz="2200" noProof="0" dirty="0">
                <a:latin typeface="Aptos" panose="020B0004020202020204" pitchFamily="34" charset="0"/>
              </a:rPr>
              <a:t>Supporting </a:t>
            </a:r>
            <a:r>
              <a:rPr lang="en-GB" sz="2200" b="1" noProof="0" dirty="0">
                <a:latin typeface="Aptos" panose="020B0004020202020204" pitchFamily="34" charset="0"/>
              </a:rPr>
              <a:t>development of the territory</a:t>
            </a:r>
            <a:r>
              <a:rPr lang="en-GB" sz="2200" noProof="0" dirty="0">
                <a:latin typeface="Aptos" panose="020B0004020202020204" pitchFamily="34" charset="0"/>
              </a:rPr>
              <a:t> and disadvantaged areas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="" xmlns:a16="http://schemas.microsoft.com/office/drawing/2014/main" id="{8466CC0B-0C6E-7106-13F6-ADD17504C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011" y="2815119"/>
            <a:ext cx="4048080" cy="3897292"/>
          </a:xfrm>
          <a:prstGeom prst="rect">
            <a:avLst/>
          </a:prstGeom>
        </p:spPr>
      </p:pic>
      <p:sp>
        <p:nvSpPr>
          <p:cNvPr id="4" name="Segnaposto contenuto 4">
            <a:extLst>
              <a:ext uri="{FF2B5EF4-FFF2-40B4-BE49-F238E27FC236}">
                <a16:creationId xmlns="" xmlns:a16="http://schemas.microsoft.com/office/drawing/2014/main" id="{47659688-D378-682D-9169-71B5D650058F}"/>
              </a:ext>
            </a:extLst>
          </p:cNvPr>
          <p:cNvSpPr txBox="1">
            <a:spLocks/>
          </p:cNvSpPr>
          <p:nvPr/>
        </p:nvSpPr>
        <p:spPr>
          <a:xfrm>
            <a:off x="375015" y="3693305"/>
            <a:ext cx="4359699" cy="3883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GB" sz="2800" noProof="0" dirty="0">
                <a:latin typeface="Aptos" panose="020B0004020202020204" pitchFamily="34" charset="0"/>
              </a:rPr>
              <a:t>Targeted at specific categories: </a:t>
            </a:r>
          </a:p>
          <a:p>
            <a:r>
              <a:rPr lang="en-GB" sz="2400" noProof="0" dirty="0">
                <a:latin typeface="Aptos" panose="020B0004020202020204" pitchFamily="34" charset="0"/>
              </a:rPr>
              <a:t>Unemployed</a:t>
            </a:r>
          </a:p>
          <a:p>
            <a:r>
              <a:rPr lang="en-GB" sz="2400" noProof="0" dirty="0">
                <a:latin typeface="Aptos" panose="020B0004020202020204" pitchFamily="34" charset="0"/>
              </a:rPr>
              <a:t>Young people</a:t>
            </a:r>
          </a:p>
          <a:p>
            <a:r>
              <a:rPr lang="en-GB" sz="2400" noProof="0" dirty="0">
                <a:latin typeface="Aptos" panose="020B0004020202020204" pitchFamily="34" charset="0"/>
              </a:rPr>
              <a:t>Women</a:t>
            </a:r>
          </a:p>
          <a:p>
            <a:pPr marL="0" indent="0">
              <a:buFont typeface="Arial"/>
              <a:buNone/>
            </a:pPr>
            <a:endParaRPr lang="en-GB" sz="2200" noProof="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186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2729672-7630-9CC5-3BC0-8F9074240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="" xmlns:a16="http://schemas.microsoft.com/office/drawing/2014/main" id="{07428519-D0F6-8693-BF94-5FBAF4DC1522}"/>
              </a:ext>
            </a:extLst>
          </p:cNvPr>
          <p:cNvGrpSpPr/>
          <p:nvPr/>
        </p:nvGrpSpPr>
        <p:grpSpPr>
          <a:xfrm>
            <a:off x="0" y="4545565"/>
            <a:ext cx="9144000" cy="2005618"/>
            <a:chOff x="0" y="4445982"/>
            <a:chExt cx="9144000" cy="2005618"/>
          </a:xfrm>
        </p:grpSpPr>
        <p:sp>
          <p:nvSpPr>
            <p:cNvPr id="6" name="Rettangolo 5">
              <a:extLst>
                <a:ext uri="{FF2B5EF4-FFF2-40B4-BE49-F238E27FC236}">
                  <a16:creationId xmlns="" xmlns:a16="http://schemas.microsoft.com/office/drawing/2014/main" id="{22CD041B-6D05-29B5-58E9-9E694F43CCD0}"/>
                </a:ext>
              </a:extLst>
            </p:cNvPr>
            <p:cNvSpPr/>
            <p:nvPr/>
          </p:nvSpPr>
          <p:spPr>
            <a:xfrm>
              <a:off x="0" y="4445982"/>
              <a:ext cx="9144000" cy="2005618"/>
            </a:xfrm>
            <a:prstGeom prst="rect">
              <a:avLst/>
            </a:prstGeom>
            <a:solidFill>
              <a:srgbClr val="00A2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noProof="0" dirty="0"/>
            </a:p>
          </p:txBody>
        </p:sp>
        <p:pic>
          <p:nvPicPr>
            <p:cNvPr id="1028" name="Picture 4">
              <a:extLst>
                <a:ext uri="{FF2B5EF4-FFF2-40B4-BE49-F238E27FC236}">
                  <a16:creationId xmlns="" xmlns:a16="http://schemas.microsoft.com/office/drawing/2014/main" id="{98F0E074-6C25-5E71-54EC-D6228EEC5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5544" y="4445982"/>
              <a:ext cx="3032911" cy="2005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1FE4893-8DCE-4A5E-D4A2-023F4C04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589"/>
            <a:ext cx="8229600" cy="1012160"/>
          </a:xfrm>
        </p:spPr>
        <p:txBody>
          <a:bodyPr>
            <a:normAutofit/>
          </a:bodyPr>
          <a:lstStyle/>
          <a:p>
            <a:r>
              <a:rPr lang="en-GB" b="1" noProof="0" dirty="0">
                <a:solidFill>
                  <a:srgbClr val="00A298"/>
                </a:solidFill>
                <a:latin typeface="Aptos" panose="020B0004020202020204" pitchFamily="34" charset="0"/>
              </a:rPr>
              <a:t>THE TAX SYSTEM</a:t>
            </a:r>
            <a:endParaRPr lang="en-GB" noProof="0" dirty="0">
              <a:solidFill>
                <a:srgbClr val="00A298"/>
              </a:solidFill>
              <a:latin typeface="Aptos" panose="020B00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1E13FC80-FB90-6BF1-E6AD-F3403B883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6835"/>
            <a:ext cx="8229600" cy="475277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kern="100" noProof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Italy and Spain, despite their cultural and economic differences, share the goal of </a:t>
            </a:r>
            <a:r>
              <a:rPr lang="en-GB" sz="2000" b="1" kern="100" noProof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taxing citizens to finance state and public services</a:t>
            </a:r>
            <a:r>
              <a:rPr lang="en-GB" sz="2000" kern="100" noProof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kern="100" noProof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Tax policies differ: Spain applies lighter taxes on individuals and businesses compared to Italy.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GB" sz="2000" kern="100" noProof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However, in Italy, there is a </a:t>
            </a:r>
            <a:r>
              <a:rPr lang="en-GB" sz="2000" b="1" kern="100" noProof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flat-rate regime/scheme</a:t>
            </a:r>
            <a:r>
              <a:rPr lang="en-GB" sz="2000" kern="100" noProof="0" dirty="0">
                <a:latin typeface="Aptos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available for some categories of taxpayers, which is a more advantageous tax option compared to the one in Spain.</a:t>
            </a:r>
          </a:p>
        </p:txBody>
      </p:sp>
    </p:spTree>
    <p:extLst>
      <p:ext uri="{BB962C8B-B14F-4D97-AF65-F5344CB8AC3E}">
        <p14:creationId xmlns:p14="http://schemas.microsoft.com/office/powerpoint/2010/main" val="357257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572422E-F50E-0E6E-A1D2-2949B5B01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D7D8C61-ECEE-3121-DA34-625B09FCE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589"/>
            <a:ext cx="8229600" cy="1012160"/>
          </a:xfrm>
        </p:spPr>
        <p:txBody>
          <a:bodyPr>
            <a:normAutofit fontScale="90000"/>
          </a:bodyPr>
          <a:lstStyle/>
          <a:p>
            <a:r>
              <a:rPr lang="en-GB" b="1" noProof="0" dirty="0">
                <a:solidFill>
                  <a:srgbClr val="4878A0"/>
                </a:solidFill>
                <a:latin typeface="Aptos" panose="020B0004020202020204" pitchFamily="34" charset="0"/>
              </a:rPr>
              <a:t>TAX INCENTIVES / TAX RELIEF:</a:t>
            </a:r>
            <a:br>
              <a:rPr lang="en-GB" b="1" noProof="0" dirty="0">
                <a:solidFill>
                  <a:srgbClr val="4878A0"/>
                </a:solidFill>
                <a:latin typeface="Aptos" panose="020B0004020202020204" pitchFamily="34" charset="0"/>
              </a:rPr>
            </a:br>
            <a:r>
              <a:rPr lang="en-GB" b="1" noProof="0" dirty="0">
                <a:solidFill>
                  <a:srgbClr val="4878A0"/>
                </a:solidFill>
                <a:latin typeface="Aptos" panose="020B0004020202020204" pitchFamily="34" charset="0"/>
              </a:rPr>
              <a:t>FLAT-RATE REGIME /SCHEME</a:t>
            </a:r>
            <a:endParaRPr lang="en-GB" noProof="0" dirty="0">
              <a:solidFill>
                <a:srgbClr val="4878A0"/>
              </a:solidFill>
              <a:latin typeface="Aptos" panose="020B0004020202020204" pitchFamily="34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2192BD6B-F91F-6F40-0DA1-C8E186A1B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607" y="2670825"/>
            <a:ext cx="5647048" cy="1566191"/>
          </a:xfrm>
        </p:spPr>
        <p:txBody>
          <a:bodyPr>
            <a:noAutofit/>
          </a:bodyPr>
          <a:lstStyle/>
          <a:p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 designed </a:t>
            </a:r>
            <a:r>
              <a:rPr lang="en-GB" sz="20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Encourage</a:t>
            </a: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start-up of new businesses</a:t>
            </a:r>
          </a:p>
          <a:p>
            <a:pPr lvl="1"/>
            <a:r>
              <a:rPr lang="en-GB" sz="2000" b="1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tax obligations</a:t>
            </a:r>
          </a:p>
          <a:p>
            <a:pPr lvl="1"/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kumimoji="0" lang="en-GB" sz="2000" b="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bureaucratic burden</a:t>
            </a: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D657F7F9-F576-437B-BEF5-283B096E2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9345" y="1765626"/>
            <a:ext cx="3268850" cy="2444922"/>
          </a:xfrm>
          <a:prstGeom prst="rect">
            <a:avLst/>
          </a:prstGeom>
        </p:spPr>
      </p:pic>
      <p:sp>
        <p:nvSpPr>
          <p:cNvPr id="8" name="Segnaposto contenuto 4">
            <a:extLst>
              <a:ext uri="{FF2B5EF4-FFF2-40B4-BE49-F238E27FC236}">
                <a16:creationId xmlns="" xmlns:a16="http://schemas.microsoft.com/office/drawing/2014/main" id="{400E669F-6F73-83F8-BC19-53F655840DDF}"/>
              </a:ext>
            </a:extLst>
          </p:cNvPr>
          <p:cNvSpPr txBox="1">
            <a:spLocks/>
          </p:cNvSpPr>
          <p:nvPr/>
        </p:nvSpPr>
        <p:spPr>
          <a:xfrm>
            <a:off x="261142" y="4210548"/>
            <a:ext cx="8904787" cy="2561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Tax Rate</a:t>
            </a:r>
            <a:r>
              <a:rPr kumimoji="0" lang="en-GB" sz="20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15%, reduced to 5% for new entrepreneurs for the first 5 years</a:t>
            </a:r>
            <a:endParaRPr lang="en-GB" sz="2000" noProof="0" dirty="0">
              <a:latin typeface="Aptos" panose="020B0004020202020204" pitchFamily="34" charset="0"/>
            </a:endParaRPr>
          </a:p>
          <a:p>
            <a:r>
              <a:rPr kumimoji="0" lang="en-GB" sz="2000" b="1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Simplified</a:t>
            </a:r>
            <a:r>
              <a:rPr kumimoji="0" lang="en-GB" sz="2000" i="0" u="none" strike="noStrike" cap="none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tax obligations</a:t>
            </a:r>
          </a:p>
          <a:p>
            <a:pPr lvl="1"/>
            <a:r>
              <a:rPr lang="en-GB" sz="20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VAT,</a:t>
            </a:r>
            <a:r>
              <a:rPr lang="en-GB" sz="20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 Regional Income Tax or Withholding Taxes</a:t>
            </a:r>
          </a:p>
          <a:p>
            <a:pPr lvl="1"/>
            <a:r>
              <a:rPr lang="en-GB" sz="20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No accounting records, only Invoice Registers</a:t>
            </a:r>
          </a:p>
          <a:p>
            <a:r>
              <a:rPr lang="en-GB" sz="2000" b="1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Flat-Rate Deduction of Costs</a:t>
            </a:r>
            <a:r>
              <a:rPr lang="en-GB" sz="2000" noProof="0" dirty="0">
                <a:latin typeface="Aptos" panose="020B0004020202020204" pitchFamily="34" charset="0"/>
                <a:cs typeface="Times New Roman" panose="02020603050405020304" pitchFamily="18" charset="0"/>
              </a:rPr>
              <a:t>: based on the Business Classification Code</a:t>
            </a:r>
          </a:p>
        </p:txBody>
      </p:sp>
      <p:sp>
        <p:nvSpPr>
          <p:cNvPr id="3" name="Segnaposto contenuto 4">
            <a:extLst>
              <a:ext uri="{FF2B5EF4-FFF2-40B4-BE49-F238E27FC236}">
                <a16:creationId xmlns="" xmlns:a16="http://schemas.microsoft.com/office/drawing/2014/main" id="{7FA7F022-BA2A-5CC7-DFD1-28016CD90858}"/>
              </a:ext>
            </a:extLst>
          </p:cNvPr>
          <p:cNvSpPr txBox="1">
            <a:spLocks/>
          </p:cNvSpPr>
          <p:nvPr/>
        </p:nvSpPr>
        <p:spPr>
          <a:xfrm>
            <a:off x="0" y="1358317"/>
            <a:ext cx="5766655" cy="1437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 </a:t>
            </a:r>
            <a:r>
              <a:rPr lang="en-GB" sz="2000" b="1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flat-rate regime</a:t>
            </a:r>
            <a:r>
              <a:rPr lang="en-GB" sz="20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introduced in 2015,</a:t>
            </a:r>
            <a:r>
              <a:rPr lang="en-GB" sz="2000" b="1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/>
              <a:buNone/>
            </a:pPr>
            <a:r>
              <a:rPr lang="en-GB" sz="20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for </a:t>
            </a:r>
            <a:r>
              <a:rPr lang="en-GB" sz="2000" b="1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small businesses and self-employed professionals</a:t>
            </a:r>
            <a:r>
              <a:rPr lang="en-GB" sz="2000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with annual revenue</a:t>
            </a:r>
          </a:p>
          <a:p>
            <a:pPr marL="0" indent="0" algn="ctr">
              <a:buFont typeface="Arial"/>
              <a:buNone/>
            </a:pPr>
            <a:r>
              <a:rPr lang="en-GB" sz="2000" b="1" noProof="0" dirty="0"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less than 85.000 €</a:t>
            </a:r>
          </a:p>
          <a:p>
            <a:pPr marL="0" indent="0">
              <a:buNone/>
            </a:pPr>
            <a:endParaRPr lang="en-GB" sz="1000" noProof="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364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1260</TotalTime>
  <Words>1290</Words>
  <Application>Microsoft Office PowerPoint</Application>
  <PresentationFormat>Presentazione su schermo (4:3)</PresentationFormat>
  <Paragraphs>187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Aptos</vt:lpstr>
      <vt:lpstr>Arial</vt:lpstr>
      <vt:lpstr>Calibri</vt:lpstr>
      <vt:lpstr>Symbol</vt:lpstr>
      <vt:lpstr>Times New Roman</vt:lpstr>
      <vt:lpstr>Office Theme</vt:lpstr>
      <vt:lpstr>The Working World</vt:lpstr>
      <vt:lpstr>The Working World</vt:lpstr>
      <vt:lpstr>Presentazione standard di PowerPoint</vt:lpstr>
      <vt:lpstr>Self-Employed Worker</vt:lpstr>
      <vt:lpstr>INCENTIVES FOR SELF-EMPLOYMENT</vt:lpstr>
      <vt:lpstr>INCENTIVES FOR SELF-EMPLOYMENT</vt:lpstr>
      <vt:lpstr>FINANCIAL INCENTIVES / AIDS</vt:lpstr>
      <vt:lpstr>THE TAX SYSTEM</vt:lpstr>
      <vt:lpstr>TAX INCENTIVES / TAX RELIEF: FLAT-RATE REGIME /SCHEME</vt:lpstr>
      <vt:lpstr>TAX BENEFITS: A COMPARISON</vt:lpstr>
      <vt:lpstr>Presentazione standard di PowerPoint</vt:lpstr>
      <vt:lpstr>INITIATIVES TO CREATE/CONSOLIDATE NEW COMPANIES IN ITALY 1.</vt:lpstr>
      <vt:lpstr>Presentazione standard di PowerPoint</vt:lpstr>
      <vt:lpstr>INITIATIVES TO CREATE/CONSOLIDATE NEW COMPANIES IN SPAIN </vt:lpstr>
      <vt:lpstr>INITIATIVES TO CREATE/CONSOLIDATE NEW COMPANIES IN SPAIN 2 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Working World</dc:title>
  <dc:subject/>
  <dc:creator>ITT MALAFARINA</dc:creator>
  <cp:keywords/>
  <dc:description>generated using python-pptx</dc:description>
  <cp:lastModifiedBy>Account Microsoft</cp:lastModifiedBy>
  <cp:revision>314</cp:revision>
  <cp:lastPrinted>2025-04-28T13:55:07Z</cp:lastPrinted>
  <dcterms:created xsi:type="dcterms:W3CDTF">2013-01-27T09:14:16Z</dcterms:created>
  <dcterms:modified xsi:type="dcterms:W3CDTF">2025-06-07T15:27:23Z</dcterms:modified>
  <cp:category/>
</cp:coreProperties>
</file>