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8288000" cy="10287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TT Norms" panose="020B0604020202020204" charset="0"/>
      <p:regular r:id="rId14"/>
    </p:embeddedFont>
    <p:embeddedFont>
      <p:font typeface="Bogart Bold" panose="020B0604020202020204" charset="0"/>
      <p:regular r:id="rId15"/>
    </p:embeddedFont>
    <p:embeddedFont>
      <p:font typeface="Bogart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25" d="100"/>
          <a:sy n="25" d="100"/>
        </p:scale>
        <p:origin x="620" y="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9.png"/><Relationship Id="rId18" Type="http://schemas.openxmlformats.org/officeDocument/2006/relationships/image" Target="../media/image13.png"/><Relationship Id="rId3" Type="http://schemas.openxmlformats.org/officeDocument/2006/relationships/image" Target="../media/image2.png"/><Relationship Id="rId21" Type="http://schemas.openxmlformats.org/officeDocument/2006/relationships/image" Target="../media/image16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openxmlformats.org/officeDocument/2006/relationships/image" Target="../media/image12.jpe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0.svg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19" Type="http://schemas.openxmlformats.org/officeDocument/2006/relationships/image" Target="../media/image14.png"/><Relationship Id="rId4" Type="http://schemas.openxmlformats.org/officeDocument/2006/relationships/image" Target="../media/image3.svg"/><Relationship Id="rId9" Type="http://schemas.openxmlformats.org/officeDocument/2006/relationships/image" Target="../media/image6.png"/><Relationship Id="rId14" Type="http://schemas.openxmlformats.org/officeDocument/2006/relationships/image" Target="../media/image10.png"/><Relationship Id="rId2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20.png"/><Relationship Id="rId5" Type="http://schemas.openxmlformats.org/officeDocument/2006/relationships/image" Target="../media/image5.pn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8.png"/><Relationship Id="rId3" Type="http://schemas.openxmlformats.org/officeDocument/2006/relationships/image" Target="../media/image21.png"/><Relationship Id="rId7" Type="http://schemas.openxmlformats.org/officeDocument/2006/relationships/image" Target="../media/image4.png"/><Relationship Id="rId12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11" Type="http://schemas.openxmlformats.org/officeDocument/2006/relationships/image" Target="../media/image8.png"/><Relationship Id="rId5" Type="http://schemas.openxmlformats.org/officeDocument/2006/relationships/image" Target="../media/image22.png"/><Relationship Id="rId15" Type="http://schemas.openxmlformats.org/officeDocument/2006/relationships/image" Target="../media/image20.png"/><Relationship Id="rId10" Type="http://schemas.openxmlformats.org/officeDocument/2006/relationships/image" Target="../media/image10.sv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9.png"/><Relationship Id="rId2" Type="http://schemas.openxmlformats.org/officeDocument/2006/relationships/image" Target="../media/image1.jpe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5.svg"/><Relationship Id="rId5" Type="http://schemas.openxmlformats.org/officeDocument/2006/relationships/image" Target="../media/image21.png"/><Relationship Id="rId15" Type="http://schemas.openxmlformats.org/officeDocument/2006/relationships/image" Target="../media/image24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2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10" Type="http://schemas.openxmlformats.org/officeDocument/2006/relationships/image" Target="../media/image27.png"/><Relationship Id="rId4" Type="http://schemas.openxmlformats.org/officeDocument/2006/relationships/image" Target="../media/image4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9.png"/><Relationship Id="rId3" Type="http://schemas.openxmlformats.org/officeDocument/2006/relationships/image" Target="../media/image22.png"/><Relationship Id="rId7" Type="http://schemas.openxmlformats.org/officeDocument/2006/relationships/image" Target="../media/image4.png"/><Relationship Id="rId12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10.svg"/><Relationship Id="rId4" Type="http://schemas.openxmlformats.org/officeDocument/2006/relationships/image" Target="../media/image23.sv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32.png"/><Relationship Id="rId5" Type="http://schemas.openxmlformats.org/officeDocument/2006/relationships/image" Target="../media/image21.png"/><Relationship Id="rId10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10.svg"/><Relationship Id="rId12" Type="http://schemas.openxmlformats.org/officeDocument/2006/relationships/image" Target="../media/image1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7.svg"/><Relationship Id="rId9" Type="http://schemas.openxmlformats.org/officeDocument/2006/relationships/image" Target="../media/image9.png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111" b="-211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1011012"/>
            <a:ext cx="3303182" cy="6158476"/>
          </a:xfrm>
          <a:custGeom>
            <a:avLst/>
            <a:gdLst/>
            <a:ahLst/>
            <a:cxnLst/>
            <a:rect l="l" t="t" r="r" b="b"/>
            <a:pathLst>
              <a:path w="3303182" h="6158476">
                <a:moveTo>
                  <a:pt x="0" y="0"/>
                </a:moveTo>
                <a:lnTo>
                  <a:pt x="3303182" y="0"/>
                </a:lnTo>
                <a:lnTo>
                  <a:pt x="3303182" y="6158475"/>
                </a:lnTo>
                <a:lnTo>
                  <a:pt x="0" y="61584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266234" y="1028700"/>
            <a:ext cx="5966460" cy="8229600"/>
          </a:xfrm>
          <a:custGeom>
            <a:avLst/>
            <a:gdLst/>
            <a:ahLst/>
            <a:cxnLst/>
            <a:rect l="l" t="t" r="r" b="b"/>
            <a:pathLst>
              <a:path w="5966460" h="8229600">
                <a:moveTo>
                  <a:pt x="0" y="0"/>
                </a:moveTo>
                <a:lnTo>
                  <a:pt x="5966460" y="0"/>
                </a:lnTo>
                <a:lnTo>
                  <a:pt x="59664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810357" y="7949130"/>
            <a:ext cx="10552870" cy="1833561"/>
          </a:xfrm>
          <a:custGeom>
            <a:avLst/>
            <a:gdLst/>
            <a:ahLst/>
            <a:cxnLst/>
            <a:rect l="l" t="t" r="r" b="b"/>
            <a:pathLst>
              <a:path w="10552870" h="1833561">
                <a:moveTo>
                  <a:pt x="0" y="0"/>
                </a:moveTo>
                <a:lnTo>
                  <a:pt x="10552871" y="0"/>
                </a:lnTo>
                <a:lnTo>
                  <a:pt x="10552871" y="1833561"/>
                </a:lnTo>
                <a:lnTo>
                  <a:pt x="0" y="18335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8000"/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998707" y="1372557"/>
            <a:ext cx="9957411" cy="7668807"/>
            <a:chOff x="0" y="0"/>
            <a:chExt cx="2622528" cy="201976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22528" cy="2019768"/>
            </a:xfrm>
            <a:custGeom>
              <a:avLst/>
              <a:gdLst/>
              <a:ahLst/>
              <a:cxnLst/>
              <a:rect l="l" t="t" r="r" b="b"/>
              <a:pathLst>
                <a:path w="2622528" h="2019768">
                  <a:moveTo>
                    <a:pt x="20215" y="0"/>
                  </a:moveTo>
                  <a:lnTo>
                    <a:pt x="2602313" y="0"/>
                  </a:lnTo>
                  <a:cubicBezTo>
                    <a:pt x="2613477" y="0"/>
                    <a:pt x="2622528" y="9051"/>
                    <a:pt x="2622528" y="20215"/>
                  </a:cubicBezTo>
                  <a:lnTo>
                    <a:pt x="2622528" y="1999553"/>
                  </a:lnTo>
                  <a:cubicBezTo>
                    <a:pt x="2622528" y="2004914"/>
                    <a:pt x="2620398" y="2010056"/>
                    <a:pt x="2616607" y="2013847"/>
                  </a:cubicBezTo>
                  <a:cubicBezTo>
                    <a:pt x="2612816" y="2017638"/>
                    <a:pt x="2607674" y="2019768"/>
                    <a:pt x="2602313" y="2019768"/>
                  </a:cubicBezTo>
                  <a:lnTo>
                    <a:pt x="20215" y="2019768"/>
                  </a:lnTo>
                  <a:cubicBezTo>
                    <a:pt x="9051" y="2019768"/>
                    <a:pt x="0" y="2010717"/>
                    <a:pt x="0" y="1999553"/>
                  </a:cubicBezTo>
                  <a:lnTo>
                    <a:pt x="0" y="20215"/>
                  </a:lnTo>
                  <a:cubicBezTo>
                    <a:pt x="0" y="9051"/>
                    <a:pt x="9051" y="0"/>
                    <a:pt x="20215" y="0"/>
                  </a:cubicBezTo>
                  <a:close/>
                </a:path>
              </a:pathLst>
            </a:custGeom>
            <a:solidFill>
              <a:srgbClr val="A87F5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622528" cy="20578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5841396" y="904876"/>
            <a:ext cx="6272031" cy="9555726"/>
          </a:xfrm>
          <a:custGeom>
            <a:avLst/>
            <a:gdLst/>
            <a:ahLst/>
            <a:cxnLst/>
            <a:rect l="l" t="t" r="r" b="b"/>
            <a:pathLst>
              <a:path w="6272031" h="9555726">
                <a:moveTo>
                  <a:pt x="0" y="0"/>
                </a:moveTo>
                <a:lnTo>
                  <a:pt x="6272032" y="0"/>
                </a:lnTo>
                <a:lnTo>
                  <a:pt x="6272032" y="9555726"/>
                </a:lnTo>
                <a:lnTo>
                  <a:pt x="0" y="95557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313907" y="7500952"/>
            <a:ext cx="2642211" cy="1317803"/>
          </a:xfrm>
          <a:custGeom>
            <a:avLst/>
            <a:gdLst/>
            <a:ahLst/>
            <a:cxnLst/>
            <a:rect l="l" t="t" r="r" b="b"/>
            <a:pathLst>
              <a:path w="2642211" h="1317803">
                <a:moveTo>
                  <a:pt x="0" y="0"/>
                </a:moveTo>
                <a:lnTo>
                  <a:pt x="2642211" y="0"/>
                </a:lnTo>
                <a:lnTo>
                  <a:pt x="2642211" y="1317803"/>
                </a:lnTo>
                <a:lnTo>
                  <a:pt x="0" y="13178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331882" y="1468245"/>
            <a:ext cx="5238640" cy="1600166"/>
          </a:xfrm>
          <a:custGeom>
            <a:avLst/>
            <a:gdLst/>
            <a:ahLst/>
            <a:cxnLst/>
            <a:rect l="l" t="t" r="r" b="b"/>
            <a:pathLst>
              <a:path w="5238640" h="1600166">
                <a:moveTo>
                  <a:pt x="0" y="0"/>
                </a:moveTo>
                <a:lnTo>
                  <a:pt x="5238640" y="0"/>
                </a:lnTo>
                <a:lnTo>
                  <a:pt x="5238640" y="1600167"/>
                </a:lnTo>
                <a:lnTo>
                  <a:pt x="0" y="16001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451475" y="915538"/>
            <a:ext cx="911753" cy="914038"/>
          </a:xfrm>
          <a:custGeom>
            <a:avLst/>
            <a:gdLst/>
            <a:ahLst/>
            <a:cxnLst/>
            <a:rect l="l" t="t" r="r" b="b"/>
            <a:pathLst>
              <a:path w="911753" h="914038">
                <a:moveTo>
                  <a:pt x="0" y="0"/>
                </a:moveTo>
                <a:lnTo>
                  <a:pt x="911753" y="0"/>
                </a:lnTo>
                <a:lnTo>
                  <a:pt x="911753" y="914038"/>
                </a:lnTo>
                <a:lnTo>
                  <a:pt x="0" y="91403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948248" y="4658095"/>
            <a:ext cx="2767268" cy="3194537"/>
          </a:xfrm>
          <a:custGeom>
            <a:avLst/>
            <a:gdLst/>
            <a:ahLst/>
            <a:cxnLst/>
            <a:rect l="l" t="t" r="r" b="b"/>
            <a:pathLst>
              <a:path w="2767268" h="3194537">
                <a:moveTo>
                  <a:pt x="0" y="0"/>
                </a:moveTo>
                <a:lnTo>
                  <a:pt x="2767268" y="0"/>
                </a:lnTo>
                <a:lnTo>
                  <a:pt x="2767268" y="3194537"/>
                </a:lnTo>
                <a:lnTo>
                  <a:pt x="0" y="319453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716624" y="6799533"/>
            <a:ext cx="911753" cy="914038"/>
          </a:xfrm>
          <a:custGeom>
            <a:avLst/>
            <a:gdLst/>
            <a:ahLst/>
            <a:cxnLst/>
            <a:rect l="l" t="t" r="r" b="b"/>
            <a:pathLst>
              <a:path w="911753" h="914038">
                <a:moveTo>
                  <a:pt x="0" y="0"/>
                </a:moveTo>
                <a:lnTo>
                  <a:pt x="911752" y="0"/>
                </a:lnTo>
                <a:lnTo>
                  <a:pt x="911752" y="914038"/>
                </a:lnTo>
                <a:lnTo>
                  <a:pt x="0" y="91403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140572" y="2268328"/>
            <a:ext cx="4118728" cy="1719569"/>
          </a:xfrm>
          <a:custGeom>
            <a:avLst/>
            <a:gdLst/>
            <a:ahLst/>
            <a:cxnLst/>
            <a:rect l="l" t="t" r="r" b="b"/>
            <a:pathLst>
              <a:path w="4118728" h="1719569">
                <a:moveTo>
                  <a:pt x="0" y="0"/>
                </a:moveTo>
                <a:lnTo>
                  <a:pt x="4118728" y="0"/>
                </a:lnTo>
                <a:lnTo>
                  <a:pt x="4118728" y="1719569"/>
                </a:lnTo>
                <a:lnTo>
                  <a:pt x="0" y="171956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172500" y="3336085"/>
            <a:ext cx="1143601" cy="1807415"/>
          </a:xfrm>
          <a:custGeom>
            <a:avLst/>
            <a:gdLst/>
            <a:ahLst/>
            <a:cxnLst/>
            <a:rect l="l" t="t" r="r" b="b"/>
            <a:pathLst>
              <a:path w="1143601" h="1807415">
                <a:moveTo>
                  <a:pt x="0" y="0"/>
                </a:moveTo>
                <a:lnTo>
                  <a:pt x="1143601" y="0"/>
                </a:lnTo>
                <a:lnTo>
                  <a:pt x="1143601" y="1807415"/>
                </a:lnTo>
                <a:lnTo>
                  <a:pt x="0" y="180741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3364177" y="6255363"/>
            <a:ext cx="3868517" cy="4031637"/>
          </a:xfrm>
          <a:custGeom>
            <a:avLst/>
            <a:gdLst/>
            <a:ahLst/>
            <a:cxnLst/>
            <a:rect l="l" t="t" r="r" b="b"/>
            <a:pathLst>
              <a:path w="3868517" h="4031637">
                <a:moveTo>
                  <a:pt x="0" y="0"/>
                </a:moveTo>
                <a:lnTo>
                  <a:pt x="3868517" y="0"/>
                </a:lnTo>
                <a:lnTo>
                  <a:pt x="3868517" y="4031637"/>
                </a:lnTo>
                <a:lnTo>
                  <a:pt x="0" y="403163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t="-35175" b="-9660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3713236" y="4426047"/>
            <a:ext cx="1923837" cy="2743440"/>
          </a:xfrm>
          <a:custGeom>
            <a:avLst/>
            <a:gdLst/>
            <a:ahLst/>
            <a:cxnLst/>
            <a:rect l="l" t="t" r="r" b="b"/>
            <a:pathLst>
              <a:path w="1923837" h="2743440">
                <a:moveTo>
                  <a:pt x="0" y="0"/>
                </a:moveTo>
                <a:lnTo>
                  <a:pt x="1923837" y="0"/>
                </a:lnTo>
                <a:lnTo>
                  <a:pt x="1923837" y="2743440"/>
                </a:lnTo>
                <a:lnTo>
                  <a:pt x="0" y="274344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5170876" y="3019079"/>
            <a:ext cx="8542359" cy="3154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13"/>
              </a:lnSpc>
            </a:pPr>
            <a:r>
              <a:rPr lang="en-US" sz="5400" b="1" spc="66" dirty="0">
                <a:solidFill>
                  <a:srgbClr val="5B3011"/>
                </a:solidFill>
                <a:latin typeface="Bogart Bold"/>
                <a:ea typeface="Bogart Bold"/>
                <a:cs typeface="Bogart Bold"/>
                <a:sym typeface="Bogart Bold"/>
              </a:rPr>
              <a:t>UNLOCKING CAREER OPPORTUNITIES WITH ERASMUS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491264" y="7676436"/>
            <a:ext cx="5078956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dirty="0">
                <a:solidFill>
                  <a:srgbClr val="3E3023"/>
                </a:solidFill>
                <a:latin typeface="TT Norms"/>
                <a:ea typeface="TT Norms"/>
                <a:cs typeface="TT Norms"/>
                <a:sym typeface="TT Norms"/>
              </a:rPr>
              <a:t>Presented by </a:t>
            </a:r>
            <a:r>
              <a:rPr lang="en-US" sz="2400" dirty="0" err="1">
                <a:solidFill>
                  <a:srgbClr val="3E3023"/>
                </a:solidFill>
                <a:latin typeface="TT Norms"/>
                <a:ea typeface="TT Norms"/>
                <a:cs typeface="TT Norms"/>
                <a:sym typeface="TT Norms"/>
              </a:rPr>
              <a:t>Vinícius</a:t>
            </a:r>
            <a:r>
              <a:rPr lang="en-US" sz="2400" dirty="0">
                <a:solidFill>
                  <a:srgbClr val="3E3023"/>
                </a:solidFill>
                <a:latin typeface="TT Norms"/>
                <a:ea typeface="TT Norms"/>
                <a:cs typeface="TT Norms"/>
                <a:sym typeface="TT Norms"/>
              </a:rPr>
              <a:t> Lopes </a:t>
            </a:r>
            <a:r>
              <a:rPr lang="en-US" sz="2400" dirty="0" err="1">
                <a:solidFill>
                  <a:srgbClr val="3E3023"/>
                </a:solidFill>
                <a:latin typeface="TT Norms"/>
                <a:ea typeface="TT Norms"/>
                <a:cs typeface="TT Norms"/>
                <a:sym typeface="TT Norms"/>
              </a:rPr>
              <a:t>Carelli</a:t>
            </a:r>
            <a:r>
              <a:rPr lang="en-US" sz="2400" dirty="0">
                <a:solidFill>
                  <a:srgbClr val="3E3023"/>
                </a:solidFill>
                <a:latin typeface="TT Norms"/>
                <a:ea typeface="TT Norms"/>
                <a:cs typeface="TT Norms"/>
                <a:sym typeface="TT Norms"/>
              </a:rPr>
              <a:t> and Aurora De Carlo</a:t>
            </a:r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465494" y="1490935"/>
            <a:ext cx="5194242" cy="1109568"/>
          </a:xfrm>
          <a:prstGeom prst="rect">
            <a:avLst/>
          </a:prstGeom>
        </p:spPr>
      </p:pic>
      <p:sp>
        <p:nvSpPr>
          <p:cNvPr id="24" name="CasellaDiTesto 23"/>
          <p:cNvSpPr txBox="1"/>
          <p:nvPr/>
        </p:nvSpPr>
        <p:spPr>
          <a:xfrm>
            <a:off x="5278125" y="5895931"/>
            <a:ext cx="86779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School Accreditation 2024-1-IT02-ka121-SCH-000213329 </a:t>
            </a:r>
          </a:p>
          <a:p>
            <a:pPr algn="ctr"/>
            <a:r>
              <a:rPr lang="en-US" sz="2400" dirty="0"/>
              <a:t>Group School </a:t>
            </a:r>
            <a:r>
              <a:rPr lang="en-US" sz="2400" dirty="0" smtClean="0"/>
              <a:t>Mobility</a:t>
            </a:r>
          </a:p>
          <a:p>
            <a:pPr algn="ctr"/>
            <a:r>
              <a:rPr lang="en-US" sz="2400" dirty="0" err="1" smtClean="0"/>
              <a:t>Moreni</a:t>
            </a:r>
            <a:r>
              <a:rPr lang="en-US" sz="2400" dirty="0" smtClean="0"/>
              <a:t>- </a:t>
            </a:r>
            <a:r>
              <a:rPr lang="en-US" sz="2400" dirty="0" smtClean="0"/>
              <a:t>5-10 </a:t>
            </a:r>
            <a:r>
              <a:rPr lang="en-US" sz="2400" dirty="0" smtClean="0"/>
              <a:t>April 2025</a:t>
            </a:r>
            <a:endParaRPr lang="en-US" sz="2400" dirty="0"/>
          </a:p>
        </p:txBody>
      </p:sp>
      <p:pic>
        <p:nvPicPr>
          <p:cNvPr id="25" name="Immagine 2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25400" y="9413493"/>
            <a:ext cx="5846571" cy="865707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791755">
            <a:off x="1110342" y="2284252"/>
            <a:ext cx="3036071" cy="3158002"/>
          </a:xfrm>
          <a:prstGeom prst="rect">
            <a:avLst/>
          </a:prstGeom>
        </p:spPr>
      </p:pic>
      <p:pic>
        <p:nvPicPr>
          <p:cNvPr id="27" name="Immagine 26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020430" y="-38192"/>
            <a:ext cx="4267570" cy="106689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111" b="-21111"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1946176" y="5842458"/>
            <a:ext cx="5396089" cy="937570"/>
          </a:xfrm>
          <a:custGeom>
            <a:avLst/>
            <a:gdLst/>
            <a:ahLst/>
            <a:cxnLst/>
            <a:rect l="l" t="t" r="r" b="b"/>
            <a:pathLst>
              <a:path w="5396089" h="937570">
                <a:moveTo>
                  <a:pt x="0" y="0"/>
                </a:moveTo>
                <a:lnTo>
                  <a:pt x="5396089" y="0"/>
                </a:lnTo>
                <a:lnTo>
                  <a:pt x="5396089" y="937571"/>
                </a:lnTo>
                <a:lnTo>
                  <a:pt x="0" y="9375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8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1946176" y="2045917"/>
            <a:ext cx="5396089" cy="937570"/>
          </a:xfrm>
          <a:custGeom>
            <a:avLst/>
            <a:gdLst/>
            <a:ahLst/>
            <a:cxnLst/>
            <a:rect l="l" t="t" r="r" b="b"/>
            <a:pathLst>
              <a:path w="5396089" h="937570">
                <a:moveTo>
                  <a:pt x="0" y="0"/>
                </a:moveTo>
                <a:lnTo>
                  <a:pt x="5396089" y="0"/>
                </a:lnTo>
                <a:lnTo>
                  <a:pt x="5396089" y="937570"/>
                </a:lnTo>
                <a:lnTo>
                  <a:pt x="0" y="9375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8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03009" y="-415261"/>
            <a:ext cx="5022623" cy="6927756"/>
          </a:xfrm>
          <a:custGeom>
            <a:avLst/>
            <a:gdLst/>
            <a:ahLst/>
            <a:cxnLst/>
            <a:rect l="l" t="t" r="r" b="b"/>
            <a:pathLst>
              <a:path w="5022623" h="6927756">
                <a:moveTo>
                  <a:pt x="0" y="0"/>
                </a:moveTo>
                <a:lnTo>
                  <a:pt x="5022623" y="0"/>
                </a:lnTo>
                <a:lnTo>
                  <a:pt x="5022623" y="6927755"/>
                </a:lnTo>
                <a:lnTo>
                  <a:pt x="0" y="69277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03009" y="4201691"/>
            <a:ext cx="5022623" cy="6927756"/>
          </a:xfrm>
          <a:custGeom>
            <a:avLst/>
            <a:gdLst/>
            <a:ahLst/>
            <a:cxnLst/>
            <a:rect l="l" t="t" r="r" b="b"/>
            <a:pathLst>
              <a:path w="5022623" h="6927756">
                <a:moveTo>
                  <a:pt x="0" y="0"/>
                </a:moveTo>
                <a:lnTo>
                  <a:pt x="5022623" y="0"/>
                </a:lnTo>
                <a:lnTo>
                  <a:pt x="5022623" y="6927755"/>
                </a:lnTo>
                <a:lnTo>
                  <a:pt x="0" y="69277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400000">
            <a:off x="2580572" y="2691933"/>
            <a:ext cx="4727146" cy="7202023"/>
          </a:xfrm>
          <a:custGeom>
            <a:avLst/>
            <a:gdLst/>
            <a:ahLst/>
            <a:cxnLst/>
            <a:rect l="l" t="t" r="r" b="b"/>
            <a:pathLst>
              <a:path w="4727146" h="7202023">
                <a:moveTo>
                  <a:pt x="0" y="0"/>
                </a:moveTo>
                <a:lnTo>
                  <a:pt x="4727146" y="0"/>
                </a:lnTo>
                <a:lnTo>
                  <a:pt x="4727146" y="7202023"/>
                </a:lnTo>
                <a:lnTo>
                  <a:pt x="0" y="72020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5220724" y="1436169"/>
            <a:ext cx="12796498" cy="7573119"/>
            <a:chOff x="0" y="0"/>
            <a:chExt cx="3370271" cy="199456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70271" cy="1994566"/>
            </a:xfrm>
            <a:custGeom>
              <a:avLst/>
              <a:gdLst/>
              <a:ahLst/>
              <a:cxnLst/>
              <a:rect l="l" t="t" r="r" b="b"/>
              <a:pathLst>
                <a:path w="3370271" h="1994566">
                  <a:moveTo>
                    <a:pt x="15730" y="0"/>
                  </a:moveTo>
                  <a:lnTo>
                    <a:pt x="3354541" y="0"/>
                  </a:lnTo>
                  <a:cubicBezTo>
                    <a:pt x="3358713" y="0"/>
                    <a:pt x="3362714" y="1657"/>
                    <a:pt x="3365664" y="4607"/>
                  </a:cubicBezTo>
                  <a:cubicBezTo>
                    <a:pt x="3368614" y="7557"/>
                    <a:pt x="3370271" y="11558"/>
                    <a:pt x="3370271" y="15730"/>
                  </a:cubicBezTo>
                  <a:lnTo>
                    <a:pt x="3370271" y="1978836"/>
                  </a:lnTo>
                  <a:cubicBezTo>
                    <a:pt x="3370271" y="1983008"/>
                    <a:pt x="3368614" y="1987009"/>
                    <a:pt x="3365664" y="1989959"/>
                  </a:cubicBezTo>
                  <a:cubicBezTo>
                    <a:pt x="3362714" y="1992909"/>
                    <a:pt x="3358713" y="1994566"/>
                    <a:pt x="3354541" y="1994566"/>
                  </a:cubicBezTo>
                  <a:lnTo>
                    <a:pt x="15730" y="1994566"/>
                  </a:lnTo>
                  <a:cubicBezTo>
                    <a:pt x="7043" y="1994566"/>
                    <a:pt x="0" y="1987524"/>
                    <a:pt x="0" y="1978836"/>
                  </a:cubicBezTo>
                  <a:lnTo>
                    <a:pt x="0" y="15730"/>
                  </a:lnTo>
                  <a:cubicBezTo>
                    <a:pt x="0" y="11558"/>
                    <a:pt x="1657" y="7557"/>
                    <a:pt x="4607" y="4607"/>
                  </a:cubicBezTo>
                  <a:cubicBezTo>
                    <a:pt x="7557" y="1657"/>
                    <a:pt x="11558" y="0"/>
                    <a:pt x="15730" y="0"/>
                  </a:cubicBezTo>
                  <a:close/>
                </a:path>
              </a:pathLst>
            </a:custGeom>
            <a:solidFill>
              <a:srgbClr val="DBD0B3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370271" cy="20326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2317789" y="3984357"/>
            <a:ext cx="3715293" cy="4288939"/>
          </a:xfrm>
          <a:custGeom>
            <a:avLst/>
            <a:gdLst/>
            <a:ahLst/>
            <a:cxnLst/>
            <a:rect l="l" t="t" r="r" b="b"/>
            <a:pathLst>
              <a:path w="3715293" h="4288939">
                <a:moveTo>
                  <a:pt x="0" y="0"/>
                </a:moveTo>
                <a:lnTo>
                  <a:pt x="3715293" y="0"/>
                </a:lnTo>
                <a:lnTo>
                  <a:pt x="3715293" y="4288939"/>
                </a:lnTo>
                <a:lnTo>
                  <a:pt x="0" y="42889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54306" y="1292967"/>
            <a:ext cx="911753" cy="914038"/>
          </a:xfrm>
          <a:custGeom>
            <a:avLst/>
            <a:gdLst/>
            <a:ahLst/>
            <a:cxnLst/>
            <a:rect l="l" t="t" r="r" b="b"/>
            <a:pathLst>
              <a:path w="911753" h="914038">
                <a:moveTo>
                  <a:pt x="0" y="0"/>
                </a:moveTo>
                <a:lnTo>
                  <a:pt x="911753" y="0"/>
                </a:lnTo>
                <a:lnTo>
                  <a:pt x="911753" y="914038"/>
                </a:lnTo>
                <a:lnTo>
                  <a:pt x="0" y="9140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72824" y="8801281"/>
            <a:ext cx="911753" cy="914038"/>
          </a:xfrm>
          <a:custGeom>
            <a:avLst/>
            <a:gdLst/>
            <a:ahLst/>
            <a:cxnLst/>
            <a:rect l="l" t="t" r="r" b="b"/>
            <a:pathLst>
              <a:path w="911753" h="914038">
                <a:moveTo>
                  <a:pt x="0" y="0"/>
                </a:moveTo>
                <a:lnTo>
                  <a:pt x="911752" y="0"/>
                </a:lnTo>
                <a:lnTo>
                  <a:pt x="911752" y="914038"/>
                </a:lnTo>
                <a:lnTo>
                  <a:pt x="0" y="9140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410157" y="2172780"/>
            <a:ext cx="15762730" cy="6403071"/>
          </a:xfrm>
          <a:custGeom>
            <a:avLst/>
            <a:gdLst/>
            <a:ahLst/>
            <a:cxnLst/>
            <a:rect l="l" t="t" r="r" b="b"/>
            <a:pathLst>
              <a:path w="15762730" h="6403071">
                <a:moveTo>
                  <a:pt x="0" y="0"/>
                </a:moveTo>
                <a:lnTo>
                  <a:pt x="15762730" y="0"/>
                </a:lnTo>
                <a:lnTo>
                  <a:pt x="15762730" y="6403071"/>
                </a:lnTo>
                <a:lnTo>
                  <a:pt x="0" y="64030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35084" b="-35084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6340318" y="2282084"/>
            <a:ext cx="10341874" cy="1702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63"/>
              </a:lnSpc>
            </a:pPr>
            <a:r>
              <a:rPr lang="en-US" sz="5454" b="1" spc="54">
                <a:solidFill>
                  <a:srgbClr val="5B3011"/>
                </a:solidFill>
                <a:latin typeface="Bogart Bold"/>
                <a:ea typeface="Bogart Bold"/>
                <a:cs typeface="Bogart Bold"/>
                <a:sym typeface="Bogart Bold"/>
              </a:rPr>
              <a:t>PERSONAL AND PROFESSIONAL BENEFITS</a:t>
            </a:r>
          </a:p>
        </p:txBody>
      </p:sp>
      <p:sp>
        <p:nvSpPr>
          <p:cNvPr id="16" name="Freeform 16"/>
          <p:cNvSpPr/>
          <p:nvPr/>
        </p:nvSpPr>
        <p:spPr>
          <a:xfrm rot="-5326309">
            <a:off x="2802001" y="-1126738"/>
            <a:ext cx="4284287" cy="5423148"/>
          </a:xfrm>
          <a:custGeom>
            <a:avLst/>
            <a:gdLst/>
            <a:ahLst/>
            <a:cxnLst/>
            <a:rect l="l" t="t" r="r" b="b"/>
            <a:pathLst>
              <a:path w="4284287" h="5423148">
                <a:moveTo>
                  <a:pt x="0" y="0"/>
                </a:moveTo>
                <a:lnTo>
                  <a:pt x="4284288" y="0"/>
                </a:lnTo>
                <a:lnTo>
                  <a:pt x="4284288" y="5423149"/>
                </a:lnTo>
                <a:lnTo>
                  <a:pt x="0" y="542314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5311555" y="4417930"/>
            <a:ext cx="12705667" cy="3634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08071" lvl="1" indent="-571500" algn="just">
              <a:lnSpc>
                <a:spcPts val="5661"/>
              </a:lnSpc>
              <a:buFont typeface="Wingdings" panose="05000000000000000000" pitchFamily="2" charset="2"/>
              <a:buChar char="Ø"/>
            </a:pPr>
            <a:r>
              <a:rPr lang="en-US" sz="4044" dirty="0">
                <a:solidFill>
                  <a:srgbClr val="5B3011"/>
                </a:solidFill>
                <a:latin typeface="Arial"/>
                <a:ea typeface="Arial"/>
                <a:cs typeface="Arial"/>
                <a:sym typeface="Arial"/>
              </a:rPr>
              <a:t> Soft skills: adaptability, resilience, communication</a:t>
            </a:r>
          </a:p>
          <a:p>
            <a:pPr marL="571500" indent="-571500" algn="just">
              <a:lnSpc>
                <a:spcPts val="5661"/>
              </a:lnSpc>
              <a:buFont typeface="Wingdings" panose="05000000000000000000" pitchFamily="2" charset="2"/>
              <a:buChar char="Ø"/>
            </a:pPr>
            <a:endParaRPr lang="en-US" sz="4044" dirty="0">
              <a:solidFill>
                <a:srgbClr val="5B301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008071" lvl="1" indent="-571500" algn="just">
              <a:lnSpc>
                <a:spcPts val="5661"/>
              </a:lnSpc>
              <a:buFont typeface="Wingdings" panose="05000000000000000000" pitchFamily="2" charset="2"/>
              <a:buChar char="Ø"/>
            </a:pPr>
            <a:r>
              <a:rPr lang="en-US" sz="4044" dirty="0">
                <a:solidFill>
                  <a:srgbClr val="5B3011"/>
                </a:solidFill>
                <a:latin typeface="Arial"/>
                <a:ea typeface="Arial"/>
                <a:cs typeface="Arial"/>
                <a:sym typeface="Arial"/>
              </a:rPr>
              <a:t> Learning new languages</a:t>
            </a:r>
          </a:p>
          <a:p>
            <a:pPr marL="571500" indent="-571500" algn="just">
              <a:lnSpc>
                <a:spcPts val="5661"/>
              </a:lnSpc>
              <a:buFont typeface="Wingdings" panose="05000000000000000000" pitchFamily="2" charset="2"/>
              <a:buChar char="Ø"/>
            </a:pPr>
            <a:endParaRPr lang="en-US" sz="4044" dirty="0">
              <a:solidFill>
                <a:srgbClr val="5B301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008071" lvl="1" indent="-571500" algn="just">
              <a:lnSpc>
                <a:spcPts val="5661"/>
              </a:lnSpc>
              <a:buFont typeface="Wingdings" panose="05000000000000000000" pitchFamily="2" charset="2"/>
              <a:buChar char="Ø"/>
            </a:pPr>
            <a:r>
              <a:rPr lang="en-US" sz="4044" dirty="0">
                <a:solidFill>
                  <a:srgbClr val="5B3011"/>
                </a:solidFill>
                <a:latin typeface="Arial"/>
                <a:ea typeface="Arial"/>
                <a:cs typeface="Arial"/>
                <a:sym typeface="Arial"/>
              </a:rPr>
              <a:t> International </a:t>
            </a:r>
            <a:r>
              <a:rPr lang="en-US" sz="4044" dirty="0" smtClean="0">
                <a:solidFill>
                  <a:srgbClr val="5B3011"/>
                </a:solidFill>
                <a:latin typeface="Arial"/>
                <a:ea typeface="Arial"/>
                <a:cs typeface="Arial"/>
                <a:sym typeface="Arial"/>
              </a:rPr>
              <a:t>experiences </a:t>
            </a:r>
            <a:endParaRPr lang="en-US" sz="4044" dirty="0">
              <a:solidFill>
                <a:srgbClr val="5B301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Freeform 18"/>
          <p:cNvSpPr/>
          <p:nvPr/>
        </p:nvSpPr>
        <p:spPr>
          <a:xfrm rot="1991545">
            <a:off x="15120962" y="6035253"/>
            <a:ext cx="3610737" cy="4114800"/>
          </a:xfrm>
          <a:custGeom>
            <a:avLst/>
            <a:gdLst/>
            <a:ahLst/>
            <a:cxnLst/>
            <a:rect l="l" t="t" r="r" b="b"/>
            <a:pathLst>
              <a:path w="3610737" h="4114800">
                <a:moveTo>
                  <a:pt x="0" y="0"/>
                </a:moveTo>
                <a:lnTo>
                  <a:pt x="3610737" y="0"/>
                </a:lnTo>
                <a:lnTo>
                  <a:pt x="36107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251843">
            <a:off x="14098722" y="833312"/>
            <a:ext cx="4391249" cy="1833347"/>
          </a:xfrm>
          <a:custGeom>
            <a:avLst/>
            <a:gdLst/>
            <a:ahLst/>
            <a:cxnLst/>
            <a:rect l="l" t="t" r="r" b="b"/>
            <a:pathLst>
              <a:path w="4391249" h="1833347">
                <a:moveTo>
                  <a:pt x="0" y="0"/>
                </a:moveTo>
                <a:lnTo>
                  <a:pt x="4391249" y="0"/>
                </a:lnTo>
                <a:lnTo>
                  <a:pt x="4391249" y="1833347"/>
                </a:lnTo>
                <a:lnTo>
                  <a:pt x="0" y="183334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111" b="-21111"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4167921" y="6571424"/>
            <a:ext cx="4553808" cy="7389546"/>
          </a:xfrm>
          <a:custGeom>
            <a:avLst/>
            <a:gdLst/>
            <a:ahLst/>
            <a:cxnLst/>
            <a:rect l="l" t="t" r="r" b="b"/>
            <a:pathLst>
              <a:path w="4553808" h="7389546">
                <a:moveTo>
                  <a:pt x="0" y="0"/>
                </a:moveTo>
                <a:lnTo>
                  <a:pt x="4553808" y="0"/>
                </a:lnTo>
                <a:lnTo>
                  <a:pt x="4553808" y="7389547"/>
                </a:lnTo>
                <a:lnTo>
                  <a:pt x="0" y="73895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48994" y="-388618"/>
            <a:ext cx="5966460" cy="8229600"/>
          </a:xfrm>
          <a:custGeom>
            <a:avLst/>
            <a:gdLst/>
            <a:ahLst/>
            <a:cxnLst/>
            <a:rect l="l" t="t" r="r" b="b"/>
            <a:pathLst>
              <a:path w="5966460" h="8229600">
                <a:moveTo>
                  <a:pt x="0" y="0"/>
                </a:moveTo>
                <a:lnTo>
                  <a:pt x="5966460" y="0"/>
                </a:lnTo>
                <a:lnTo>
                  <a:pt x="59664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023329" y="7700424"/>
            <a:ext cx="3851712" cy="2864273"/>
          </a:xfrm>
          <a:custGeom>
            <a:avLst/>
            <a:gdLst/>
            <a:ahLst/>
            <a:cxnLst/>
            <a:rect l="l" t="t" r="r" b="b"/>
            <a:pathLst>
              <a:path w="3851712" h="2864273">
                <a:moveTo>
                  <a:pt x="0" y="0"/>
                </a:moveTo>
                <a:lnTo>
                  <a:pt x="3851712" y="0"/>
                </a:lnTo>
                <a:lnTo>
                  <a:pt x="3851712" y="2864274"/>
                </a:lnTo>
                <a:lnTo>
                  <a:pt x="0" y="28642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94806" y="6561202"/>
            <a:ext cx="2467154" cy="4003495"/>
          </a:xfrm>
          <a:custGeom>
            <a:avLst/>
            <a:gdLst/>
            <a:ahLst/>
            <a:cxnLst/>
            <a:rect l="l" t="t" r="r" b="b"/>
            <a:pathLst>
              <a:path w="2467154" h="4003495">
                <a:moveTo>
                  <a:pt x="0" y="0"/>
                </a:moveTo>
                <a:lnTo>
                  <a:pt x="2467154" y="0"/>
                </a:lnTo>
                <a:lnTo>
                  <a:pt x="2467154" y="4003496"/>
                </a:lnTo>
                <a:lnTo>
                  <a:pt x="0" y="40034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29867" y="7509585"/>
            <a:ext cx="10353354" cy="1798895"/>
          </a:xfrm>
          <a:custGeom>
            <a:avLst/>
            <a:gdLst/>
            <a:ahLst/>
            <a:cxnLst/>
            <a:rect l="l" t="t" r="r" b="b"/>
            <a:pathLst>
              <a:path w="10353354" h="1798895">
                <a:moveTo>
                  <a:pt x="0" y="0"/>
                </a:moveTo>
                <a:lnTo>
                  <a:pt x="10353354" y="0"/>
                </a:lnTo>
                <a:lnTo>
                  <a:pt x="10353354" y="1798895"/>
                </a:lnTo>
                <a:lnTo>
                  <a:pt x="0" y="17988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8000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604779" y="7509585"/>
            <a:ext cx="10353354" cy="1798895"/>
          </a:xfrm>
          <a:custGeom>
            <a:avLst/>
            <a:gdLst/>
            <a:ahLst/>
            <a:cxnLst/>
            <a:rect l="l" t="t" r="r" b="b"/>
            <a:pathLst>
              <a:path w="10353354" h="1798895">
                <a:moveTo>
                  <a:pt x="0" y="0"/>
                </a:moveTo>
                <a:lnTo>
                  <a:pt x="10353354" y="0"/>
                </a:lnTo>
                <a:lnTo>
                  <a:pt x="10353354" y="1798895"/>
                </a:lnTo>
                <a:lnTo>
                  <a:pt x="0" y="17988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8000"/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400000">
            <a:off x="5961986" y="-1210099"/>
            <a:ext cx="2638374" cy="4281336"/>
          </a:xfrm>
          <a:custGeom>
            <a:avLst/>
            <a:gdLst/>
            <a:ahLst/>
            <a:cxnLst/>
            <a:rect l="l" t="t" r="r" b="b"/>
            <a:pathLst>
              <a:path w="2638374" h="4281336">
                <a:moveTo>
                  <a:pt x="0" y="0"/>
                </a:moveTo>
                <a:lnTo>
                  <a:pt x="2638374" y="0"/>
                </a:lnTo>
                <a:lnTo>
                  <a:pt x="2638374" y="4281336"/>
                </a:lnTo>
                <a:lnTo>
                  <a:pt x="0" y="42813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329867" y="844959"/>
            <a:ext cx="15628266" cy="7717991"/>
            <a:chOff x="0" y="0"/>
            <a:chExt cx="4116086" cy="203272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116086" cy="2032722"/>
            </a:xfrm>
            <a:custGeom>
              <a:avLst/>
              <a:gdLst/>
              <a:ahLst/>
              <a:cxnLst/>
              <a:rect l="l" t="t" r="r" b="b"/>
              <a:pathLst>
                <a:path w="4116086" h="2032722">
                  <a:moveTo>
                    <a:pt x="9908" y="0"/>
                  </a:moveTo>
                  <a:lnTo>
                    <a:pt x="4106179" y="0"/>
                  </a:lnTo>
                  <a:cubicBezTo>
                    <a:pt x="4111651" y="0"/>
                    <a:pt x="4116086" y="4436"/>
                    <a:pt x="4116086" y="9908"/>
                  </a:cubicBezTo>
                  <a:lnTo>
                    <a:pt x="4116086" y="2022814"/>
                  </a:lnTo>
                  <a:cubicBezTo>
                    <a:pt x="4116086" y="2025442"/>
                    <a:pt x="4115043" y="2027962"/>
                    <a:pt x="4113185" y="2029820"/>
                  </a:cubicBezTo>
                  <a:cubicBezTo>
                    <a:pt x="4111327" y="2031678"/>
                    <a:pt x="4108807" y="2032722"/>
                    <a:pt x="4106179" y="2032722"/>
                  </a:cubicBezTo>
                  <a:lnTo>
                    <a:pt x="9908" y="2032722"/>
                  </a:lnTo>
                  <a:cubicBezTo>
                    <a:pt x="4436" y="2032722"/>
                    <a:pt x="0" y="2028286"/>
                    <a:pt x="0" y="2022814"/>
                  </a:cubicBezTo>
                  <a:lnTo>
                    <a:pt x="0" y="9908"/>
                  </a:lnTo>
                  <a:cubicBezTo>
                    <a:pt x="0" y="7280"/>
                    <a:pt x="1044" y="4760"/>
                    <a:pt x="2902" y="2902"/>
                  </a:cubicBezTo>
                  <a:cubicBezTo>
                    <a:pt x="4760" y="1044"/>
                    <a:pt x="7280" y="0"/>
                    <a:pt x="9908" y="0"/>
                  </a:cubicBezTo>
                  <a:close/>
                </a:path>
              </a:pathLst>
            </a:custGeom>
            <a:solidFill>
              <a:srgbClr val="A87F58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4116086" cy="20708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50132" y="930569"/>
            <a:ext cx="15117759" cy="7359485"/>
            <a:chOff x="0" y="0"/>
            <a:chExt cx="3981632" cy="193830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981632" cy="1938300"/>
            </a:xfrm>
            <a:custGeom>
              <a:avLst/>
              <a:gdLst/>
              <a:ahLst/>
              <a:cxnLst/>
              <a:rect l="l" t="t" r="r" b="b"/>
              <a:pathLst>
                <a:path w="3981632" h="1938300">
                  <a:moveTo>
                    <a:pt x="13315" y="0"/>
                  </a:moveTo>
                  <a:lnTo>
                    <a:pt x="3968317" y="0"/>
                  </a:lnTo>
                  <a:cubicBezTo>
                    <a:pt x="3975671" y="0"/>
                    <a:pt x="3981632" y="5961"/>
                    <a:pt x="3981632" y="13315"/>
                  </a:cubicBezTo>
                  <a:lnTo>
                    <a:pt x="3981632" y="1924986"/>
                  </a:lnTo>
                  <a:cubicBezTo>
                    <a:pt x="3981632" y="1928517"/>
                    <a:pt x="3980230" y="1931904"/>
                    <a:pt x="3977732" y="1934401"/>
                  </a:cubicBezTo>
                  <a:cubicBezTo>
                    <a:pt x="3975235" y="1936898"/>
                    <a:pt x="3971849" y="1938300"/>
                    <a:pt x="3968317" y="1938300"/>
                  </a:cubicBezTo>
                  <a:lnTo>
                    <a:pt x="13315" y="1938300"/>
                  </a:lnTo>
                  <a:cubicBezTo>
                    <a:pt x="9783" y="1938300"/>
                    <a:pt x="6397" y="1936898"/>
                    <a:pt x="3900" y="1934401"/>
                  </a:cubicBezTo>
                  <a:cubicBezTo>
                    <a:pt x="1403" y="1931904"/>
                    <a:pt x="0" y="1928517"/>
                    <a:pt x="0" y="1924986"/>
                  </a:cubicBezTo>
                  <a:lnTo>
                    <a:pt x="0" y="13315"/>
                  </a:lnTo>
                  <a:cubicBezTo>
                    <a:pt x="0" y="9783"/>
                    <a:pt x="1403" y="6397"/>
                    <a:pt x="3900" y="3900"/>
                  </a:cubicBezTo>
                  <a:cubicBezTo>
                    <a:pt x="6397" y="1403"/>
                    <a:pt x="9783" y="0"/>
                    <a:pt x="13315" y="0"/>
                  </a:cubicBezTo>
                  <a:close/>
                </a:path>
              </a:pathLst>
            </a:custGeom>
            <a:solidFill>
              <a:srgbClr val="EBEAE2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3981632" cy="19764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5281754" y="7599384"/>
            <a:ext cx="1563561" cy="779826"/>
          </a:xfrm>
          <a:custGeom>
            <a:avLst/>
            <a:gdLst/>
            <a:ahLst/>
            <a:cxnLst/>
            <a:rect l="l" t="t" r="r" b="b"/>
            <a:pathLst>
              <a:path w="1563561" h="779826">
                <a:moveTo>
                  <a:pt x="0" y="0"/>
                </a:moveTo>
                <a:lnTo>
                  <a:pt x="1563561" y="0"/>
                </a:lnTo>
                <a:lnTo>
                  <a:pt x="1563561" y="779826"/>
                </a:lnTo>
                <a:lnTo>
                  <a:pt x="0" y="7798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550225" y="1028700"/>
            <a:ext cx="4308037" cy="1315909"/>
          </a:xfrm>
          <a:custGeom>
            <a:avLst/>
            <a:gdLst/>
            <a:ahLst/>
            <a:cxnLst/>
            <a:rect l="l" t="t" r="r" b="b"/>
            <a:pathLst>
              <a:path w="4308037" h="1315909">
                <a:moveTo>
                  <a:pt x="0" y="0"/>
                </a:moveTo>
                <a:lnTo>
                  <a:pt x="4308037" y="0"/>
                </a:lnTo>
                <a:lnTo>
                  <a:pt x="4308037" y="1315909"/>
                </a:lnTo>
                <a:lnTo>
                  <a:pt x="0" y="13159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650132" y="1028700"/>
            <a:ext cx="911753" cy="914038"/>
          </a:xfrm>
          <a:custGeom>
            <a:avLst/>
            <a:gdLst/>
            <a:ahLst/>
            <a:cxnLst/>
            <a:rect l="l" t="t" r="r" b="b"/>
            <a:pathLst>
              <a:path w="911753" h="914038">
                <a:moveTo>
                  <a:pt x="0" y="0"/>
                </a:moveTo>
                <a:lnTo>
                  <a:pt x="911752" y="0"/>
                </a:lnTo>
                <a:lnTo>
                  <a:pt x="911752" y="914038"/>
                </a:lnTo>
                <a:lnTo>
                  <a:pt x="0" y="91403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9044603" y="4075664"/>
            <a:ext cx="7192094" cy="2908194"/>
            <a:chOff x="0" y="0"/>
            <a:chExt cx="1894214" cy="765944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894214" cy="765944"/>
            </a:xfrm>
            <a:custGeom>
              <a:avLst/>
              <a:gdLst/>
              <a:ahLst/>
              <a:cxnLst/>
              <a:rect l="l" t="t" r="r" b="b"/>
              <a:pathLst>
                <a:path w="1894214" h="765944">
                  <a:moveTo>
                    <a:pt x="54899" y="0"/>
                  </a:moveTo>
                  <a:lnTo>
                    <a:pt x="1839315" y="0"/>
                  </a:lnTo>
                  <a:cubicBezTo>
                    <a:pt x="1869635" y="0"/>
                    <a:pt x="1894214" y="24579"/>
                    <a:pt x="1894214" y="54899"/>
                  </a:cubicBezTo>
                  <a:lnTo>
                    <a:pt x="1894214" y="711045"/>
                  </a:lnTo>
                  <a:cubicBezTo>
                    <a:pt x="1894214" y="725605"/>
                    <a:pt x="1888430" y="739569"/>
                    <a:pt x="1878135" y="749865"/>
                  </a:cubicBezTo>
                  <a:cubicBezTo>
                    <a:pt x="1867839" y="760160"/>
                    <a:pt x="1853875" y="765944"/>
                    <a:pt x="1839315" y="765944"/>
                  </a:cubicBezTo>
                  <a:lnTo>
                    <a:pt x="54899" y="765944"/>
                  </a:lnTo>
                  <a:cubicBezTo>
                    <a:pt x="24579" y="765944"/>
                    <a:pt x="0" y="741365"/>
                    <a:pt x="0" y="711045"/>
                  </a:cubicBezTo>
                  <a:lnTo>
                    <a:pt x="0" y="54899"/>
                  </a:lnTo>
                  <a:cubicBezTo>
                    <a:pt x="0" y="24579"/>
                    <a:pt x="24579" y="0"/>
                    <a:pt x="54899" y="0"/>
                  </a:cubicBezTo>
                  <a:close/>
                </a:path>
              </a:pathLst>
            </a:custGeom>
            <a:solidFill>
              <a:srgbClr val="DBD0B3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1894214" cy="8040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4589775" y="1667605"/>
            <a:ext cx="9108450" cy="1939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49"/>
              </a:lnSpc>
            </a:pPr>
            <a:r>
              <a:rPr lang="en-US" sz="6249" b="1" spc="62">
                <a:solidFill>
                  <a:srgbClr val="5B3011"/>
                </a:solidFill>
                <a:latin typeface="Bogart Bold"/>
                <a:ea typeface="Bogart Bold"/>
                <a:cs typeface="Bogart Bold"/>
                <a:sym typeface="Bogart Bold"/>
              </a:rPr>
              <a:t>Competitive Edge in the Job Market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256383" y="3797673"/>
            <a:ext cx="6725577" cy="3340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58"/>
              </a:lnSpc>
            </a:pPr>
            <a:r>
              <a:rPr lang="en-US" sz="4613">
                <a:solidFill>
                  <a:srgbClr val="5B3011"/>
                </a:solidFill>
                <a:latin typeface="Arial"/>
                <a:ea typeface="Arial"/>
                <a:cs typeface="Arial"/>
                <a:sym typeface="Arial"/>
              </a:rPr>
              <a:t>How can Erasmus boosts employability and opens doors to new career opportunities?</a:t>
            </a:r>
          </a:p>
        </p:txBody>
      </p:sp>
      <p:sp>
        <p:nvSpPr>
          <p:cNvPr id="24" name="Freeform 24"/>
          <p:cNvSpPr/>
          <p:nvPr/>
        </p:nvSpPr>
        <p:spPr>
          <a:xfrm rot="-2700000">
            <a:off x="660833" y="6403161"/>
            <a:ext cx="1965920" cy="2803451"/>
          </a:xfrm>
          <a:custGeom>
            <a:avLst/>
            <a:gdLst/>
            <a:ahLst/>
            <a:cxnLst/>
            <a:rect l="l" t="t" r="r" b="b"/>
            <a:pathLst>
              <a:path w="1965920" h="2803451">
                <a:moveTo>
                  <a:pt x="0" y="0"/>
                </a:moveTo>
                <a:lnTo>
                  <a:pt x="1965920" y="0"/>
                </a:lnTo>
                <a:lnTo>
                  <a:pt x="1965920" y="2803451"/>
                </a:lnTo>
                <a:lnTo>
                  <a:pt x="0" y="280345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9118702" y="4335150"/>
            <a:ext cx="7043894" cy="2310960"/>
          </a:xfrm>
          <a:custGeom>
            <a:avLst/>
            <a:gdLst/>
            <a:ahLst/>
            <a:cxnLst/>
            <a:rect l="l" t="t" r="r" b="b"/>
            <a:pathLst>
              <a:path w="7043894" h="2310960">
                <a:moveTo>
                  <a:pt x="0" y="0"/>
                </a:moveTo>
                <a:lnTo>
                  <a:pt x="7043894" y="0"/>
                </a:lnTo>
                <a:lnTo>
                  <a:pt x="7043894" y="2310960"/>
                </a:lnTo>
                <a:lnTo>
                  <a:pt x="0" y="231096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52868" b="-57826"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3388316" y="2759917"/>
            <a:ext cx="5005863" cy="2089948"/>
          </a:xfrm>
          <a:custGeom>
            <a:avLst/>
            <a:gdLst/>
            <a:ahLst/>
            <a:cxnLst/>
            <a:rect l="l" t="t" r="r" b="b"/>
            <a:pathLst>
              <a:path w="5005863" h="2089948">
                <a:moveTo>
                  <a:pt x="0" y="0"/>
                </a:moveTo>
                <a:lnTo>
                  <a:pt x="5005863" y="0"/>
                </a:lnTo>
                <a:lnTo>
                  <a:pt x="5005863" y="2089948"/>
                </a:lnTo>
                <a:lnTo>
                  <a:pt x="0" y="208994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2750052" y="1028700"/>
            <a:ext cx="911753" cy="914038"/>
          </a:xfrm>
          <a:custGeom>
            <a:avLst/>
            <a:gdLst/>
            <a:ahLst/>
            <a:cxnLst/>
            <a:rect l="l" t="t" r="r" b="b"/>
            <a:pathLst>
              <a:path w="911753" h="914038">
                <a:moveTo>
                  <a:pt x="0" y="0"/>
                </a:moveTo>
                <a:lnTo>
                  <a:pt x="911752" y="0"/>
                </a:lnTo>
                <a:lnTo>
                  <a:pt x="911752" y="914038"/>
                </a:lnTo>
                <a:lnTo>
                  <a:pt x="0" y="91403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8868522" y="3726182"/>
            <a:ext cx="1068739" cy="1217936"/>
          </a:xfrm>
          <a:custGeom>
            <a:avLst/>
            <a:gdLst/>
            <a:ahLst/>
            <a:cxnLst/>
            <a:rect l="l" t="t" r="r" b="b"/>
            <a:pathLst>
              <a:path w="1068739" h="1217936">
                <a:moveTo>
                  <a:pt x="0" y="0"/>
                </a:moveTo>
                <a:lnTo>
                  <a:pt x="1068738" y="0"/>
                </a:lnTo>
                <a:lnTo>
                  <a:pt x="1068738" y="1217936"/>
                </a:lnTo>
                <a:lnTo>
                  <a:pt x="0" y="121793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8587757" y="4634996"/>
            <a:ext cx="8257559" cy="1723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01897" lvl="1" indent="-457200" algn="just">
              <a:lnSpc>
                <a:spcPts val="4470"/>
              </a:lnSpc>
              <a:buFont typeface="Wingdings" panose="05000000000000000000" pitchFamily="2" charset="2"/>
              <a:buChar char="Ø"/>
            </a:pPr>
            <a:r>
              <a:rPr lang="en-US" sz="3193" dirty="0">
                <a:solidFill>
                  <a:srgbClr val="5B3011"/>
                </a:solidFill>
                <a:latin typeface="Arial"/>
                <a:ea typeface="Arial"/>
                <a:cs typeface="Arial"/>
                <a:sym typeface="Arial"/>
              </a:rPr>
              <a:t>Higher employability rates </a:t>
            </a:r>
          </a:p>
          <a:p>
            <a:pPr marL="801897" lvl="1" indent="-457200" algn="just">
              <a:lnSpc>
                <a:spcPts val="4470"/>
              </a:lnSpc>
              <a:buFont typeface="Wingdings" panose="05000000000000000000" pitchFamily="2" charset="2"/>
              <a:buChar char="Ø"/>
            </a:pPr>
            <a:r>
              <a:rPr lang="en-US" sz="3193" dirty="0">
                <a:solidFill>
                  <a:srgbClr val="5B3011"/>
                </a:solidFill>
                <a:latin typeface="Arial"/>
                <a:ea typeface="Arial"/>
                <a:cs typeface="Arial"/>
                <a:sym typeface="Arial"/>
              </a:rPr>
              <a:t>Attractiveness to international employers </a:t>
            </a:r>
          </a:p>
          <a:p>
            <a:pPr marL="801897" lvl="1" indent="-457200" algn="just">
              <a:lnSpc>
                <a:spcPts val="4470"/>
              </a:lnSpc>
              <a:buFont typeface="Wingdings" panose="05000000000000000000" pitchFamily="2" charset="2"/>
              <a:buChar char="Ø"/>
            </a:pPr>
            <a:r>
              <a:rPr lang="en-US" sz="3193" dirty="0" smtClean="0">
                <a:solidFill>
                  <a:srgbClr val="5B3011"/>
                </a:solidFill>
                <a:latin typeface="Arial"/>
                <a:ea typeface="Arial"/>
                <a:cs typeface="Arial"/>
                <a:sym typeface="Arial"/>
              </a:rPr>
              <a:t>Career </a:t>
            </a:r>
            <a:r>
              <a:rPr lang="en-US" sz="3193" dirty="0">
                <a:solidFill>
                  <a:srgbClr val="5B3011"/>
                </a:solidFill>
                <a:latin typeface="Arial"/>
                <a:ea typeface="Arial"/>
                <a:cs typeface="Arial"/>
                <a:sym typeface="Arial"/>
              </a:rPr>
              <a:t>paths boosted by Erasmus</a:t>
            </a:r>
          </a:p>
        </p:txBody>
      </p:sp>
      <p:sp>
        <p:nvSpPr>
          <p:cNvPr id="30" name="Freeform 30"/>
          <p:cNvSpPr/>
          <p:nvPr/>
        </p:nvSpPr>
        <p:spPr>
          <a:xfrm rot="-6864419">
            <a:off x="8743175" y="6162368"/>
            <a:ext cx="1068739" cy="1217936"/>
          </a:xfrm>
          <a:custGeom>
            <a:avLst/>
            <a:gdLst/>
            <a:ahLst/>
            <a:cxnLst/>
            <a:rect l="l" t="t" r="r" b="b"/>
            <a:pathLst>
              <a:path w="1068739" h="1217936">
                <a:moveTo>
                  <a:pt x="0" y="0"/>
                </a:moveTo>
                <a:lnTo>
                  <a:pt x="1068738" y="0"/>
                </a:lnTo>
                <a:lnTo>
                  <a:pt x="1068738" y="1217935"/>
                </a:lnTo>
                <a:lnTo>
                  <a:pt x="0" y="121793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111" b="-211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48994" y="-388618"/>
            <a:ext cx="5966460" cy="8229600"/>
          </a:xfrm>
          <a:custGeom>
            <a:avLst/>
            <a:gdLst/>
            <a:ahLst/>
            <a:cxnLst/>
            <a:rect l="l" t="t" r="r" b="b"/>
            <a:pathLst>
              <a:path w="5966460" h="8229600">
                <a:moveTo>
                  <a:pt x="0" y="0"/>
                </a:moveTo>
                <a:lnTo>
                  <a:pt x="5966460" y="0"/>
                </a:lnTo>
                <a:lnTo>
                  <a:pt x="59664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29867" y="7509585"/>
            <a:ext cx="10353354" cy="1798895"/>
          </a:xfrm>
          <a:custGeom>
            <a:avLst/>
            <a:gdLst/>
            <a:ahLst/>
            <a:cxnLst/>
            <a:rect l="l" t="t" r="r" b="b"/>
            <a:pathLst>
              <a:path w="10353354" h="1798895">
                <a:moveTo>
                  <a:pt x="0" y="0"/>
                </a:moveTo>
                <a:lnTo>
                  <a:pt x="10353354" y="0"/>
                </a:lnTo>
                <a:lnTo>
                  <a:pt x="10353354" y="1798895"/>
                </a:lnTo>
                <a:lnTo>
                  <a:pt x="0" y="17988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8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04779" y="7509585"/>
            <a:ext cx="10353354" cy="1798895"/>
          </a:xfrm>
          <a:custGeom>
            <a:avLst/>
            <a:gdLst/>
            <a:ahLst/>
            <a:cxnLst/>
            <a:rect l="l" t="t" r="r" b="b"/>
            <a:pathLst>
              <a:path w="10353354" h="1798895">
                <a:moveTo>
                  <a:pt x="0" y="0"/>
                </a:moveTo>
                <a:lnTo>
                  <a:pt x="10353354" y="0"/>
                </a:lnTo>
                <a:lnTo>
                  <a:pt x="10353354" y="1798895"/>
                </a:lnTo>
                <a:lnTo>
                  <a:pt x="0" y="17988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8000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400000">
            <a:off x="5961986" y="-1210099"/>
            <a:ext cx="2638374" cy="4281336"/>
          </a:xfrm>
          <a:custGeom>
            <a:avLst/>
            <a:gdLst/>
            <a:ahLst/>
            <a:cxnLst/>
            <a:rect l="l" t="t" r="r" b="b"/>
            <a:pathLst>
              <a:path w="2638374" h="4281336">
                <a:moveTo>
                  <a:pt x="0" y="0"/>
                </a:moveTo>
                <a:lnTo>
                  <a:pt x="2638374" y="0"/>
                </a:lnTo>
                <a:lnTo>
                  <a:pt x="2638374" y="4281336"/>
                </a:lnTo>
                <a:lnTo>
                  <a:pt x="0" y="42813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329867" y="844959"/>
            <a:ext cx="15628266" cy="7717991"/>
            <a:chOff x="0" y="0"/>
            <a:chExt cx="4116086" cy="203272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116086" cy="2032722"/>
            </a:xfrm>
            <a:custGeom>
              <a:avLst/>
              <a:gdLst/>
              <a:ahLst/>
              <a:cxnLst/>
              <a:rect l="l" t="t" r="r" b="b"/>
              <a:pathLst>
                <a:path w="4116086" h="2032722">
                  <a:moveTo>
                    <a:pt x="9908" y="0"/>
                  </a:moveTo>
                  <a:lnTo>
                    <a:pt x="4106179" y="0"/>
                  </a:lnTo>
                  <a:cubicBezTo>
                    <a:pt x="4111651" y="0"/>
                    <a:pt x="4116086" y="4436"/>
                    <a:pt x="4116086" y="9908"/>
                  </a:cubicBezTo>
                  <a:lnTo>
                    <a:pt x="4116086" y="2022814"/>
                  </a:lnTo>
                  <a:cubicBezTo>
                    <a:pt x="4116086" y="2025442"/>
                    <a:pt x="4115043" y="2027962"/>
                    <a:pt x="4113185" y="2029820"/>
                  </a:cubicBezTo>
                  <a:cubicBezTo>
                    <a:pt x="4111327" y="2031678"/>
                    <a:pt x="4108807" y="2032722"/>
                    <a:pt x="4106179" y="2032722"/>
                  </a:cubicBezTo>
                  <a:lnTo>
                    <a:pt x="9908" y="2032722"/>
                  </a:lnTo>
                  <a:cubicBezTo>
                    <a:pt x="4436" y="2032722"/>
                    <a:pt x="0" y="2028286"/>
                    <a:pt x="0" y="2022814"/>
                  </a:cubicBezTo>
                  <a:lnTo>
                    <a:pt x="0" y="9908"/>
                  </a:lnTo>
                  <a:cubicBezTo>
                    <a:pt x="0" y="7280"/>
                    <a:pt x="1044" y="4760"/>
                    <a:pt x="2902" y="2902"/>
                  </a:cubicBezTo>
                  <a:cubicBezTo>
                    <a:pt x="4760" y="1044"/>
                    <a:pt x="7280" y="0"/>
                    <a:pt x="9908" y="0"/>
                  </a:cubicBezTo>
                  <a:close/>
                </a:path>
              </a:pathLst>
            </a:custGeom>
            <a:solidFill>
              <a:srgbClr val="A87F58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116086" cy="20708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31941" y="481498"/>
            <a:ext cx="15117759" cy="7359485"/>
            <a:chOff x="0" y="0"/>
            <a:chExt cx="3981632" cy="193830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981632" cy="1938300"/>
            </a:xfrm>
            <a:custGeom>
              <a:avLst/>
              <a:gdLst/>
              <a:ahLst/>
              <a:cxnLst/>
              <a:rect l="l" t="t" r="r" b="b"/>
              <a:pathLst>
                <a:path w="3981632" h="1938300">
                  <a:moveTo>
                    <a:pt x="13315" y="0"/>
                  </a:moveTo>
                  <a:lnTo>
                    <a:pt x="3968317" y="0"/>
                  </a:lnTo>
                  <a:cubicBezTo>
                    <a:pt x="3975671" y="0"/>
                    <a:pt x="3981632" y="5961"/>
                    <a:pt x="3981632" y="13315"/>
                  </a:cubicBezTo>
                  <a:lnTo>
                    <a:pt x="3981632" y="1924986"/>
                  </a:lnTo>
                  <a:cubicBezTo>
                    <a:pt x="3981632" y="1928517"/>
                    <a:pt x="3980230" y="1931904"/>
                    <a:pt x="3977732" y="1934401"/>
                  </a:cubicBezTo>
                  <a:cubicBezTo>
                    <a:pt x="3975235" y="1936898"/>
                    <a:pt x="3971849" y="1938300"/>
                    <a:pt x="3968317" y="1938300"/>
                  </a:cubicBezTo>
                  <a:lnTo>
                    <a:pt x="13315" y="1938300"/>
                  </a:lnTo>
                  <a:cubicBezTo>
                    <a:pt x="9783" y="1938300"/>
                    <a:pt x="6397" y="1936898"/>
                    <a:pt x="3900" y="1934401"/>
                  </a:cubicBezTo>
                  <a:cubicBezTo>
                    <a:pt x="1403" y="1931904"/>
                    <a:pt x="0" y="1928517"/>
                    <a:pt x="0" y="1924986"/>
                  </a:cubicBezTo>
                  <a:lnTo>
                    <a:pt x="0" y="13315"/>
                  </a:lnTo>
                  <a:cubicBezTo>
                    <a:pt x="0" y="9783"/>
                    <a:pt x="1403" y="6397"/>
                    <a:pt x="3900" y="3900"/>
                  </a:cubicBezTo>
                  <a:cubicBezTo>
                    <a:pt x="6397" y="1403"/>
                    <a:pt x="9783" y="0"/>
                    <a:pt x="13315" y="0"/>
                  </a:cubicBezTo>
                  <a:close/>
                </a:path>
              </a:pathLst>
            </a:custGeom>
            <a:solidFill>
              <a:srgbClr val="EBEAE2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981632" cy="19764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5281754" y="7599384"/>
            <a:ext cx="1563561" cy="779826"/>
          </a:xfrm>
          <a:custGeom>
            <a:avLst/>
            <a:gdLst/>
            <a:ahLst/>
            <a:cxnLst/>
            <a:rect l="l" t="t" r="r" b="b"/>
            <a:pathLst>
              <a:path w="1563561" h="779826">
                <a:moveTo>
                  <a:pt x="0" y="0"/>
                </a:moveTo>
                <a:lnTo>
                  <a:pt x="1563561" y="0"/>
                </a:lnTo>
                <a:lnTo>
                  <a:pt x="1563561" y="779826"/>
                </a:lnTo>
                <a:lnTo>
                  <a:pt x="0" y="7798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50225" y="1028700"/>
            <a:ext cx="4308037" cy="1315909"/>
          </a:xfrm>
          <a:custGeom>
            <a:avLst/>
            <a:gdLst/>
            <a:ahLst/>
            <a:cxnLst/>
            <a:rect l="l" t="t" r="r" b="b"/>
            <a:pathLst>
              <a:path w="4308037" h="1315909">
                <a:moveTo>
                  <a:pt x="0" y="0"/>
                </a:moveTo>
                <a:lnTo>
                  <a:pt x="4308037" y="0"/>
                </a:lnTo>
                <a:lnTo>
                  <a:pt x="4308037" y="1315909"/>
                </a:lnTo>
                <a:lnTo>
                  <a:pt x="0" y="13159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537948" y="1430572"/>
            <a:ext cx="911753" cy="914038"/>
          </a:xfrm>
          <a:custGeom>
            <a:avLst/>
            <a:gdLst/>
            <a:ahLst/>
            <a:cxnLst/>
            <a:rect l="l" t="t" r="r" b="b"/>
            <a:pathLst>
              <a:path w="911753" h="914038">
                <a:moveTo>
                  <a:pt x="0" y="0"/>
                </a:moveTo>
                <a:lnTo>
                  <a:pt x="911753" y="0"/>
                </a:lnTo>
                <a:lnTo>
                  <a:pt x="911753" y="914037"/>
                </a:lnTo>
                <a:lnTo>
                  <a:pt x="0" y="91403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5718280" y="1547718"/>
            <a:ext cx="6851440" cy="1565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0"/>
              </a:lnSpc>
            </a:pPr>
            <a:r>
              <a:rPr lang="en-US" sz="5000" b="1" spc="50">
                <a:solidFill>
                  <a:srgbClr val="5B3011"/>
                </a:solidFill>
                <a:latin typeface="Bogart Bold"/>
                <a:ea typeface="Bogart Bold"/>
                <a:cs typeface="Bogart Bold"/>
                <a:sym typeface="Bogart Bold"/>
              </a:rPr>
              <a:t>Networking &amp; Professional Growth</a:t>
            </a:r>
          </a:p>
        </p:txBody>
      </p:sp>
      <p:sp>
        <p:nvSpPr>
          <p:cNvPr id="17" name="Freeform 17"/>
          <p:cNvSpPr/>
          <p:nvPr/>
        </p:nvSpPr>
        <p:spPr>
          <a:xfrm>
            <a:off x="1918359" y="6271403"/>
            <a:ext cx="1143601" cy="1807415"/>
          </a:xfrm>
          <a:custGeom>
            <a:avLst/>
            <a:gdLst/>
            <a:ahLst/>
            <a:cxnLst/>
            <a:rect l="l" t="t" r="r" b="b"/>
            <a:pathLst>
              <a:path w="1143601" h="1807415">
                <a:moveTo>
                  <a:pt x="0" y="0"/>
                </a:moveTo>
                <a:lnTo>
                  <a:pt x="1143601" y="0"/>
                </a:lnTo>
                <a:lnTo>
                  <a:pt x="1143601" y="1807415"/>
                </a:lnTo>
                <a:lnTo>
                  <a:pt x="0" y="18074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2177061" y="2019380"/>
            <a:ext cx="2706269" cy="3124120"/>
          </a:xfrm>
          <a:custGeom>
            <a:avLst/>
            <a:gdLst/>
            <a:ahLst/>
            <a:cxnLst/>
            <a:rect l="l" t="t" r="r" b="b"/>
            <a:pathLst>
              <a:path w="2706269" h="3124120">
                <a:moveTo>
                  <a:pt x="0" y="0"/>
                </a:moveTo>
                <a:lnTo>
                  <a:pt x="2706269" y="0"/>
                </a:lnTo>
                <a:lnTo>
                  <a:pt x="2706269" y="3124120"/>
                </a:lnTo>
                <a:lnTo>
                  <a:pt x="0" y="312412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814399">
            <a:off x="13891550" y="1092912"/>
            <a:ext cx="4204549" cy="1689464"/>
          </a:xfrm>
          <a:custGeom>
            <a:avLst/>
            <a:gdLst/>
            <a:ahLst/>
            <a:cxnLst/>
            <a:rect l="l" t="t" r="r" b="b"/>
            <a:pathLst>
              <a:path w="4204549" h="1689464">
                <a:moveTo>
                  <a:pt x="0" y="0"/>
                </a:moveTo>
                <a:lnTo>
                  <a:pt x="4204549" y="0"/>
                </a:lnTo>
                <a:lnTo>
                  <a:pt x="4204549" y="1689465"/>
                </a:lnTo>
                <a:lnTo>
                  <a:pt x="0" y="168946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3181517" y="4329314"/>
            <a:ext cx="2136719" cy="2845797"/>
          </a:xfrm>
          <a:custGeom>
            <a:avLst/>
            <a:gdLst/>
            <a:ahLst/>
            <a:cxnLst/>
            <a:rect l="l" t="t" r="r" b="b"/>
            <a:pathLst>
              <a:path w="2136719" h="2845797">
                <a:moveTo>
                  <a:pt x="0" y="0"/>
                </a:moveTo>
                <a:lnTo>
                  <a:pt x="2136719" y="0"/>
                </a:lnTo>
                <a:lnTo>
                  <a:pt x="2136719" y="2845796"/>
                </a:lnTo>
                <a:lnTo>
                  <a:pt x="0" y="284579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8039" r="-36078" b="-18039"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6922294" y="3228352"/>
            <a:ext cx="8359460" cy="4760944"/>
            <a:chOff x="0" y="0"/>
            <a:chExt cx="2201668" cy="125391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201669" cy="1253911"/>
            </a:xfrm>
            <a:custGeom>
              <a:avLst/>
              <a:gdLst/>
              <a:ahLst/>
              <a:cxnLst/>
              <a:rect l="l" t="t" r="r" b="b"/>
              <a:pathLst>
                <a:path w="2201669" h="1253911">
                  <a:moveTo>
                    <a:pt x="0" y="0"/>
                  </a:moveTo>
                  <a:lnTo>
                    <a:pt x="2201669" y="0"/>
                  </a:lnTo>
                  <a:lnTo>
                    <a:pt x="2201669" y="1253911"/>
                  </a:lnTo>
                  <a:lnTo>
                    <a:pt x="0" y="1253911"/>
                  </a:lnTo>
                  <a:close/>
                </a:path>
              </a:pathLst>
            </a:custGeom>
            <a:solidFill>
              <a:srgbClr val="DBD0B3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76200"/>
              <a:ext cx="2201668" cy="13301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6016078" y="3228352"/>
            <a:ext cx="11243222" cy="4567175"/>
          </a:xfrm>
          <a:custGeom>
            <a:avLst/>
            <a:gdLst/>
            <a:ahLst/>
            <a:cxnLst/>
            <a:rect l="l" t="t" r="r" b="b"/>
            <a:pathLst>
              <a:path w="11243222" h="4567175">
                <a:moveTo>
                  <a:pt x="0" y="0"/>
                </a:moveTo>
                <a:lnTo>
                  <a:pt x="11243222" y="0"/>
                </a:lnTo>
                <a:lnTo>
                  <a:pt x="11243222" y="4567175"/>
                </a:lnTo>
                <a:lnTo>
                  <a:pt x="0" y="456717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35084" b="-35084"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7152005" y="3192227"/>
            <a:ext cx="7900038" cy="4317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44"/>
              </a:lnSpc>
            </a:pPr>
            <a:r>
              <a:rPr lang="en-US" sz="2460" dirty="0">
                <a:solidFill>
                  <a:srgbClr val="3E3023"/>
                </a:solidFill>
                <a:latin typeface="Arial"/>
                <a:ea typeface="Arial"/>
                <a:cs typeface="Arial"/>
                <a:sym typeface="Arial"/>
              </a:rPr>
              <a:t>One of the most important </a:t>
            </a:r>
            <a:r>
              <a:rPr lang="en-US" sz="2460" dirty="0" smtClean="0">
                <a:solidFill>
                  <a:srgbClr val="3E3023"/>
                </a:solidFill>
                <a:latin typeface="Arial"/>
                <a:ea typeface="Arial"/>
                <a:cs typeface="Arial"/>
                <a:sym typeface="Arial"/>
              </a:rPr>
              <a:t>points </a:t>
            </a:r>
            <a:r>
              <a:rPr lang="en-US" sz="2460" dirty="0">
                <a:solidFill>
                  <a:srgbClr val="3E3023"/>
                </a:solidFill>
                <a:latin typeface="Arial"/>
                <a:ea typeface="Arial"/>
                <a:cs typeface="Arial"/>
                <a:sym typeface="Arial"/>
              </a:rPr>
              <a:t>of participating in Erasmus is the chance to expand your knowledge. Interacting with other students can unlock valuable international career opportunities.</a:t>
            </a:r>
          </a:p>
          <a:p>
            <a:pPr algn="just">
              <a:lnSpc>
                <a:spcPts val="3444"/>
              </a:lnSpc>
            </a:pPr>
            <a:r>
              <a:rPr lang="en-US" sz="2460" dirty="0">
                <a:solidFill>
                  <a:srgbClr val="3E3023"/>
                </a:solidFill>
                <a:latin typeface="Arial"/>
                <a:ea typeface="Arial"/>
                <a:cs typeface="Arial"/>
                <a:sym typeface="Arial"/>
              </a:rPr>
              <a:t> This experience offers support and also plays a crucial role in your professional development, offering future collaborations, internships, and also potential job offers across the world. Erasmus provides a rare opportunity to grow personally and professionally by immersing yourself in new cultures and gaining fresh insights.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111" b="-211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94806" y="6561202"/>
            <a:ext cx="2467154" cy="4003495"/>
          </a:xfrm>
          <a:custGeom>
            <a:avLst/>
            <a:gdLst/>
            <a:ahLst/>
            <a:cxnLst/>
            <a:rect l="l" t="t" r="r" b="b"/>
            <a:pathLst>
              <a:path w="2467154" h="4003495">
                <a:moveTo>
                  <a:pt x="0" y="0"/>
                </a:moveTo>
                <a:lnTo>
                  <a:pt x="2467154" y="0"/>
                </a:lnTo>
                <a:lnTo>
                  <a:pt x="2467154" y="4003496"/>
                </a:lnTo>
                <a:lnTo>
                  <a:pt x="0" y="40034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29867" y="7509585"/>
            <a:ext cx="10353354" cy="1798895"/>
          </a:xfrm>
          <a:custGeom>
            <a:avLst/>
            <a:gdLst/>
            <a:ahLst/>
            <a:cxnLst/>
            <a:rect l="l" t="t" r="r" b="b"/>
            <a:pathLst>
              <a:path w="10353354" h="1798895">
                <a:moveTo>
                  <a:pt x="0" y="0"/>
                </a:moveTo>
                <a:lnTo>
                  <a:pt x="10353354" y="0"/>
                </a:lnTo>
                <a:lnTo>
                  <a:pt x="10353354" y="1798895"/>
                </a:lnTo>
                <a:lnTo>
                  <a:pt x="0" y="17988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8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04779" y="7509585"/>
            <a:ext cx="10353354" cy="1798895"/>
          </a:xfrm>
          <a:custGeom>
            <a:avLst/>
            <a:gdLst/>
            <a:ahLst/>
            <a:cxnLst/>
            <a:rect l="l" t="t" r="r" b="b"/>
            <a:pathLst>
              <a:path w="10353354" h="1798895">
                <a:moveTo>
                  <a:pt x="0" y="0"/>
                </a:moveTo>
                <a:lnTo>
                  <a:pt x="10353354" y="0"/>
                </a:lnTo>
                <a:lnTo>
                  <a:pt x="10353354" y="1798895"/>
                </a:lnTo>
                <a:lnTo>
                  <a:pt x="0" y="17988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8000"/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105613" y="1490615"/>
            <a:ext cx="16632456" cy="7305770"/>
            <a:chOff x="0" y="0"/>
            <a:chExt cx="4380565" cy="192415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380565" cy="1924153"/>
            </a:xfrm>
            <a:custGeom>
              <a:avLst/>
              <a:gdLst/>
              <a:ahLst/>
              <a:cxnLst/>
              <a:rect l="l" t="t" r="r" b="b"/>
              <a:pathLst>
                <a:path w="4380565" h="1924153">
                  <a:moveTo>
                    <a:pt x="12102" y="0"/>
                  </a:moveTo>
                  <a:lnTo>
                    <a:pt x="4368462" y="0"/>
                  </a:lnTo>
                  <a:cubicBezTo>
                    <a:pt x="4375147" y="0"/>
                    <a:pt x="4380565" y="5418"/>
                    <a:pt x="4380565" y="12102"/>
                  </a:cubicBezTo>
                  <a:lnTo>
                    <a:pt x="4380565" y="1912051"/>
                  </a:lnTo>
                  <a:cubicBezTo>
                    <a:pt x="4380565" y="1918735"/>
                    <a:pt x="4375147" y="1924153"/>
                    <a:pt x="4368462" y="1924153"/>
                  </a:cubicBezTo>
                  <a:lnTo>
                    <a:pt x="12102" y="1924153"/>
                  </a:lnTo>
                  <a:cubicBezTo>
                    <a:pt x="5418" y="1924153"/>
                    <a:pt x="0" y="1918735"/>
                    <a:pt x="0" y="1912051"/>
                  </a:cubicBezTo>
                  <a:lnTo>
                    <a:pt x="0" y="12102"/>
                  </a:lnTo>
                  <a:cubicBezTo>
                    <a:pt x="0" y="5418"/>
                    <a:pt x="5418" y="0"/>
                    <a:pt x="1210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380565" cy="1962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5281754" y="7599384"/>
            <a:ext cx="1563561" cy="779826"/>
          </a:xfrm>
          <a:custGeom>
            <a:avLst/>
            <a:gdLst/>
            <a:ahLst/>
            <a:cxnLst/>
            <a:rect l="l" t="t" r="r" b="b"/>
            <a:pathLst>
              <a:path w="1563561" h="779826">
                <a:moveTo>
                  <a:pt x="0" y="0"/>
                </a:moveTo>
                <a:lnTo>
                  <a:pt x="1563561" y="0"/>
                </a:lnTo>
                <a:lnTo>
                  <a:pt x="1563561" y="779826"/>
                </a:lnTo>
                <a:lnTo>
                  <a:pt x="0" y="7798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537948" y="1430572"/>
            <a:ext cx="911753" cy="914038"/>
          </a:xfrm>
          <a:custGeom>
            <a:avLst/>
            <a:gdLst/>
            <a:ahLst/>
            <a:cxnLst/>
            <a:rect l="l" t="t" r="r" b="b"/>
            <a:pathLst>
              <a:path w="911753" h="914038">
                <a:moveTo>
                  <a:pt x="0" y="0"/>
                </a:moveTo>
                <a:lnTo>
                  <a:pt x="911753" y="0"/>
                </a:lnTo>
                <a:lnTo>
                  <a:pt x="911753" y="914037"/>
                </a:lnTo>
                <a:lnTo>
                  <a:pt x="0" y="9140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71667" y="3631495"/>
            <a:ext cx="9767931" cy="3967888"/>
          </a:xfrm>
          <a:custGeom>
            <a:avLst/>
            <a:gdLst/>
            <a:ahLst/>
            <a:cxnLst/>
            <a:rect l="l" t="t" r="r" b="b"/>
            <a:pathLst>
              <a:path w="9767931" h="3967888">
                <a:moveTo>
                  <a:pt x="0" y="0"/>
                </a:moveTo>
                <a:lnTo>
                  <a:pt x="9767931" y="0"/>
                </a:lnTo>
                <a:lnTo>
                  <a:pt x="9767931" y="3967889"/>
                </a:lnTo>
                <a:lnTo>
                  <a:pt x="0" y="39678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35084" b="-35084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721448" y="4031169"/>
            <a:ext cx="8566552" cy="6235028"/>
          </a:xfrm>
          <a:custGeom>
            <a:avLst/>
            <a:gdLst/>
            <a:ahLst/>
            <a:cxnLst/>
            <a:rect l="l" t="t" r="r" b="b"/>
            <a:pathLst>
              <a:path w="8566552" h="6235028">
                <a:moveTo>
                  <a:pt x="0" y="0"/>
                </a:moveTo>
                <a:lnTo>
                  <a:pt x="8566552" y="0"/>
                </a:lnTo>
                <a:lnTo>
                  <a:pt x="8566552" y="6235028"/>
                </a:lnTo>
                <a:lnTo>
                  <a:pt x="0" y="62350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772" r="-1772" b="-3675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307522" y="2249756"/>
            <a:ext cx="4686302" cy="3223798"/>
          </a:xfrm>
          <a:custGeom>
            <a:avLst/>
            <a:gdLst/>
            <a:ahLst/>
            <a:cxnLst/>
            <a:rect l="l" t="t" r="r" b="b"/>
            <a:pathLst>
              <a:path w="4686302" h="3223798">
                <a:moveTo>
                  <a:pt x="0" y="0"/>
                </a:moveTo>
                <a:lnTo>
                  <a:pt x="4686302" y="0"/>
                </a:lnTo>
                <a:lnTo>
                  <a:pt x="4686302" y="3223798"/>
                </a:lnTo>
                <a:lnTo>
                  <a:pt x="0" y="322379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240588" y="6795272"/>
            <a:ext cx="3944831" cy="3134348"/>
          </a:xfrm>
          <a:custGeom>
            <a:avLst/>
            <a:gdLst/>
            <a:ahLst/>
            <a:cxnLst/>
            <a:rect l="l" t="t" r="r" b="b"/>
            <a:pathLst>
              <a:path w="3944831" h="3134348">
                <a:moveTo>
                  <a:pt x="0" y="0"/>
                </a:moveTo>
                <a:lnTo>
                  <a:pt x="3944831" y="0"/>
                </a:lnTo>
                <a:lnTo>
                  <a:pt x="3944831" y="3134347"/>
                </a:lnTo>
                <a:lnTo>
                  <a:pt x="0" y="313434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828383" y="2325559"/>
            <a:ext cx="9010055" cy="1705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19"/>
              </a:lnSpc>
            </a:pPr>
            <a:r>
              <a:rPr lang="en-US" sz="5499" b="1" spc="54">
                <a:solidFill>
                  <a:srgbClr val="5B3011"/>
                </a:solidFill>
                <a:latin typeface="Bogart Bold"/>
                <a:ea typeface="Bogart Bold"/>
                <a:cs typeface="Bogart Bold"/>
                <a:sym typeface="Bogart Bold"/>
              </a:rPr>
              <a:t> Increased Employability</a:t>
            </a:r>
          </a:p>
          <a:p>
            <a:pPr algn="ctr">
              <a:lnSpc>
                <a:spcPts val="6819"/>
              </a:lnSpc>
              <a:spcBef>
                <a:spcPct val="0"/>
              </a:spcBef>
            </a:pPr>
            <a:endParaRPr lang="en-US" sz="5499" b="1" spc="54">
              <a:solidFill>
                <a:srgbClr val="5B3011"/>
              </a:solidFill>
              <a:latin typeface="Bogart Bold"/>
              <a:ea typeface="Bogart Bold"/>
              <a:cs typeface="Bogart Bold"/>
              <a:sym typeface="Bogart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67339" y="4044345"/>
            <a:ext cx="9472259" cy="4046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7"/>
              </a:lnSpc>
              <a:spcBef>
                <a:spcPct val="0"/>
              </a:spcBef>
            </a:pPr>
            <a:r>
              <a:rPr lang="en-US" sz="3812" i="1" dirty="0">
                <a:solidFill>
                  <a:srgbClr val="5B3011"/>
                </a:solidFill>
                <a:latin typeface="Bogart"/>
                <a:ea typeface="Bogart"/>
                <a:cs typeface="Bogart"/>
                <a:sym typeface="Bogart"/>
              </a:rPr>
              <a:t>The Value of International Experience</a:t>
            </a:r>
          </a:p>
          <a:p>
            <a:pPr algn="ctr">
              <a:lnSpc>
                <a:spcPts val="5337"/>
              </a:lnSpc>
              <a:spcBef>
                <a:spcPct val="0"/>
              </a:spcBef>
            </a:pPr>
            <a:r>
              <a:rPr lang="en-US" sz="3812" dirty="0">
                <a:solidFill>
                  <a:srgbClr val="5B3011"/>
                </a:solidFill>
                <a:latin typeface="Bogart"/>
                <a:ea typeface="Bogart"/>
                <a:cs typeface="Bogart"/>
                <a:sym typeface="Bogart"/>
              </a:rPr>
              <a:t>Employers increasingly seek candidates with international experience, as it demonstrates flexibility, independence, and adaptability.</a:t>
            </a:r>
          </a:p>
          <a:p>
            <a:pPr algn="ctr">
              <a:lnSpc>
                <a:spcPts val="5337"/>
              </a:lnSpc>
              <a:spcBef>
                <a:spcPct val="0"/>
              </a:spcBef>
            </a:pPr>
            <a:endParaRPr lang="en-US" sz="3812" dirty="0">
              <a:solidFill>
                <a:srgbClr val="5B3011"/>
              </a:solidFill>
              <a:latin typeface="Bogart"/>
              <a:ea typeface="Bogart"/>
              <a:cs typeface="Bogart"/>
              <a:sym typeface="Bogart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9669656" y="5838977"/>
            <a:ext cx="8618344" cy="4427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5B3011"/>
                </a:solidFill>
                <a:latin typeface="Bogart"/>
                <a:ea typeface="Bogart"/>
                <a:cs typeface="Bogart"/>
                <a:sym typeface="Bogart"/>
              </a:rPr>
              <a:t>Studies show that Erasmus+ participants have a higher chance of securing employment than those without international experience.</a:t>
            </a:r>
          </a:p>
          <a:p>
            <a:pPr algn="ctr">
              <a:lnSpc>
                <a:spcPts val="5880"/>
              </a:lnSpc>
              <a:spcBef>
                <a:spcPct val="0"/>
              </a:spcBef>
            </a:pPr>
            <a:endParaRPr lang="en-US" sz="4200">
              <a:solidFill>
                <a:srgbClr val="5B3011"/>
              </a:solidFill>
              <a:latin typeface="Bogart"/>
              <a:ea typeface="Bogart"/>
              <a:cs typeface="Bogart"/>
              <a:sym typeface="Bogar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111" b="-211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023329" y="7700424"/>
            <a:ext cx="3851712" cy="2864273"/>
          </a:xfrm>
          <a:custGeom>
            <a:avLst/>
            <a:gdLst/>
            <a:ahLst/>
            <a:cxnLst/>
            <a:rect l="l" t="t" r="r" b="b"/>
            <a:pathLst>
              <a:path w="3851712" h="2864273">
                <a:moveTo>
                  <a:pt x="0" y="0"/>
                </a:moveTo>
                <a:lnTo>
                  <a:pt x="3851712" y="0"/>
                </a:lnTo>
                <a:lnTo>
                  <a:pt x="3851712" y="2864274"/>
                </a:lnTo>
                <a:lnTo>
                  <a:pt x="0" y="28642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48994" y="-388618"/>
            <a:ext cx="5966460" cy="8229600"/>
          </a:xfrm>
          <a:custGeom>
            <a:avLst/>
            <a:gdLst/>
            <a:ahLst/>
            <a:cxnLst/>
            <a:rect l="l" t="t" r="r" b="b"/>
            <a:pathLst>
              <a:path w="5966460" h="8229600">
                <a:moveTo>
                  <a:pt x="0" y="0"/>
                </a:moveTo>
                <a:lnTo>
                  <a:pt x="5966460" y="0"/>
                </a:lnTo>
                <a:lnTo>
                  <a:pt x="59664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94806" y="6561202"/>
            <a:ext cx="2467154" cy="4003495"/>
          </a:xfrm>
          <a:custGeom>
            <a:avLst/>
            <a:gdLst/>
            <a:ahLst/>
            <a:cxnLst/>
            <a:rect l="l" t="t" r="r" b="b"/>
            <a:pathLst>
              <a:path w="2467154" h="4003495">
                <a:moveTo>
                  <a:pt x="0" y="0"/>
                </a:moveTo>
                <a:lnTo>
                  <a:pt x="2467154" y="0"/>
                </a:lnTo>
                <a:lnTo>
                  <a:pt x="2467154" y="4003496"/>
                </a:lnTo>
                <a:lnTo>
                  <a:pt x="0" y="40034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29867" y="7509585"/>
            <a:ext cx="10353354" cy="1798895"/>
          </a:xfrm>
          <a:custGeom>
            <a:avLst/>
            <a:gdLst/>
            <a:ahLst/>
            <a:cxnLst/>
            <a:rect l="l" t="t" r="r" b="b"/>
            <a:pathLst>
              <a:path w="10353354" h="1798895">
                <a:moveTo>
                  <a:pt x="0" y="0"/>
                </a:moveTo>
                <a:lnTo>
                  <a:pt x="10353354" y="0"/>
                </a:lnTo>
                <a:lnTo>
                  <a:pt x="10353354" y="1798895"/>
                </a:lnTo>
                <a:lnTo>
                  <a:pt x="0" y="17988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8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604779" y="7509585"/>
            <a:ext cx="10353354" cy="1798895"/>
          </a:xfrm>
          <a:custGeom>
            <a:avLst/>
            <a:gdLst/>
            <a:ahLst/>
            <a:cxnLst/>
            <a:rect l="l" t="t" r="r" b="b"/>
            <a:pathLst>
              <a:path w="10353354" h="1798895">
                <a:moveTo>
                  <a:pt x="0" y="0"/>
                </a:moveTo>
                <a:lnTo>
                  <a:pt x="10353354" y="0"/>
                </a:lnTo>
                <a:lnTo>
                  <a:pt x="10353354" y="1798895"/>
                </a:lnTo>
                <a:lnTo>
                  <a:pt x="0" y="17988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8000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400000">
            <a:off x="5961986" y="-1210099"/>
            <a:ext cx="2638374" cy="4281336"/>
          </a:xfrm>
          <a:custGeom>
            <a:avLst/>
            <a:gdLst/>
            <a:ahLst/>
            <a:cxnLst/>
            <a:rect l="l" t="t" r="r" b="b"/>
            <a:pathLst>
              <a:path w="2638374" h="4281336">
                <a:moveTo>
                  <a:pt x="0" y="0"/>
                </a:moveTo>
                <a:lnTo>
                  <a:pt x="2638374" y="0"/>
                </a:lnTo>
                <a:lnTo>
                  <a:pt x="2638374" y="4281336"/>
                </a:lnTo>
                <a:lnTo>
                  <a:pt x="0" y="42813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329867" y="844959"/>
            <a:ext cx="15628266" cy="7717991"/>
            <a:chOff x="0" y="0"/>
            <a:chExt cx="4116086" cy="203272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116086" cy="2032722"/>
            </a:xfrm>
            <a:custGeom>
              <a:avLst/>
              <a:gdLst/>
              <a:ahLst/>
              <a:cxnLst/>
              <a:rect l="l" t="t" r="r" b="b"/>
              <a:pathLst>
                <a:path w="4116086" h="2032722">
                  <a:moveTo>
                    <a:pt x="9908" y="0"/>
                  </a:moveTo>
                  <a:lnTo>
                    <a:pt x="4106179" y="0"/>
                  </a:lnTo>
                  <a:cubicBezTo>
                    <a:pt x="4111651" y="0"/>
                    <a:pt x="4116086" y="4436"/>
                    <a:pt x="4116086" y="9908"/>
                  </a:cubicBezTo>
                  <a:lnTo>
                    <a:pt x="4116086" y="2022814"/>
                  </a:lnTo>
                  <a:cubicBezTo>
                    <a:pt x="4116086" y="2025442"/>
                    <a:pt x="4115043" y="2027962"/>
                    <a:pt x="4113185" y="2029820"/>
                  </a:cubicBezTo>
                  <a:cubicBezTo>
                    <a:pt x="4111327" y="2031678"/>
                    <a:pt x="4108807" y="2032722"/>
                    <a:pt x="4106179" y="2032722"/>
                  </a:cubicBezTo>
                  <a:lnTo>
                    <a:pt x="9908" y="2032722"/>
                  </a:lnTo>
                  <a:cubicBezTo>
                    <a:pt x="4436" y="2032722"/>
                    <a:pt x="0" y="2028286"/>
                    <a:pt x="0" y="2022814"/>
                  </a:cubicBezTo>
                  <a:lnTo>
                    <a:pt x="0" y="9908"/>
                  </a:lnTo>
                  <a:cubicBezTo>
                    <a:pt x="0" y="7280"/>
                    <a:pt x="1044" y="4760"/>
                    <a:pt x="2902" y="2902"/>
                  </a:cubicBezTo>
                  <a:cubicBezTo>
                    <a:pt x="4760" y="1044"/>
                    <a:pt x="7280" y="0"/>
                    <a:pt x="9908" y="0"/>
                  </a:cubicBezTo>
                  <a:close/>
                </a:path>
              </a:pathLst>
            </a:custGeom>
            <a:solidFill>
              <a:srgbClr val="A87F58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4116086" cy="20708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5281754" y="7599384"/>
            <a:ext cx="1563561" cy="779826"/>
          </a:xfrm>
          <a:custGeom>
            <a:avLst/>
            <a:gdLst/>
            <a:ahLst/>
            <a:cxnLst/>
            <a:rect l="l" t="t" r="r" b="b"/>
            <a:pathLst>
              <a:path w="1563561" h="779826">
                <a:moveTo>
                  <a:pt x="0" y="0"/>
                </a:moveTo>
                <a:lnTo>
                  <a:pt x="1563561" y="0"/>
                </a:lnTo>
                <a:lnTo>
                  <a:pt x="1563561" y="779826"/>
                </a:lnTo>
                <a:lnTo>
                  <a:pt x="0" y="7798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50225" y="1028700"/>
            <a:ext cx="4308037" cy="1315909"/>
          </a:xfrm>
          <a:custGeom>
            <a:avLst/>
            <a:gdLst/>
            <a:ahLst/>
            <a:cxnLst/>
            <a:rect l="l" t="t" r="r" b="b"/>
            <a:pathLst>
              <a:path w="4308037" h="1315909">
                <a:moveTo>
                  <a:pt x="0" y="0"/>
                </a:moveTo>
                <a:lnTo>
                  <a:pt x="4308037" y="0"/>
                </a:lnTo>
                <a:lnTo>
                  <a:pt x="4308037" y="1315909"/>
                </a:lnTo>
                <a:lnTo>
                  <a:pt x="0" y="13159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585120" y="1024212"/>
            <a:ext cx="15117759" cy="7359485"/>
            <a:chOff x="0" y="0"/>
            <a:chExt cx="3981632" cy="193830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981632" cy="1938300"/>
            </a:xfrm>
            <a:custGeom>
              <a:avLst/>
              <a:gdLst/>
              <a:ahLst/>
              <a:cxnLst/>
              <a:rect l="l" t="t" r="r" b="b"/>
              <a:pathLst>
                <a:path w="3981632" h="1938300">
                  <a:moveTo>
                    <a:pt x="13315" y="0"/>
                  </a:moveTo>
                  <a:lnTo>
                    <a:pt x="3968317" y="0"/>
                  </a:lnTo>
                  <a:cubicBezTo>
                    <a:pt x="3975671" y="0"/>
                    <a:pt x="3981632" y="5961"/>
                    <a:pt x="3981632" y="13315"/>
                  </a:cubicBezTo>
                  <a:lnTo>
                    <a:pt x="3981632" y="1924986"/>
                  </a:lnTo>
                  <a:cubicBezTo>
                    <a:pt x="3981632" y="1928517"/>
                    <a:pt x="3980230" y="1931904"/>
                    <a:pt x="3977732" y="1934401"/>
                  </a:cubicBezTo>
                  <a:cubicBezTo>
                    <a:pt x="3975235" y="1936898"/>
                    <a:pt x="3971849" y="1938300"/>
                    <a:pt x="3968317" y="1938300"/>
                  </a:cubicBezTo>
                  <a:lnTo>
                    <a:pt x="13315" y="1938300"/>
                  </a:lnTo>
                  <a:cubicBezTo>
                    <a:pt x="9783" y="1938300"/>
                    <a:pt x="6397" y="1936898"/>
                    <a:pt x="3900" y="1934401"/>
                  </a:cubicBezTo>
                  <a:cubicBezTo>
                    <a:pt x="1403" y="1931904"/>
                    <a:pt x="0" y="1928517"/>
                    <a:pt x="0" y="1924986"/>
                  </a:cubicBezTo>
                  <a:lnTo>
                    <a:pt x="0" y="13315"/>
                  </a:lnTo>
                  <a:cubicBezTo>
                    <a:pt x="0" y="9783"/>
                    <a:pt x="1403" y="6397"/>
                    <a:pt x="3900" y="3900"/>
                  </a:cubicBezTo>
                  <a:cubicBezTo>
                    <a:pt x="6397" y="1403"/>
                    <a:pt x="9783" y="0"/>
                    <a:pt x="1331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3981632" cy="19764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5718280" y="1622430"/>
            <a:ext cx="6851440" cy="1808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2"/>
              </a:lnSpc>
            </a:pPr>
            <a:r>
              <a:rPr lang="en-US" sz="3800" b="1" spc="38" dirty="0">
                <a:solidFill>
                  <a:srgbClr val="5B3011"/>
                </a:solidFill>
                <a:latin typeface="Bogart Bold"/>
                <a:ea typeface="Bogart Bold"/>
                <a:cs typeface="Bogart Bold"/>
                <a:sym typeface="Bogart Bold"/>
              </a:rPr>
              <a:t>Language </a:t>
            </a:r>
            <a:r>
              <a:rPr lang="en-US" sz="3800" b="1" spc="38" dirty="0" smtClean="0">
                <a:solidFill>
                  <a:srgbClr val="5B3011"/>
                </a:solidFill>
                <a:latin typeface="Bogart Bold"/>
                <a:ea typeface="Bogart Bold"/>
                <a:cs typeface="Bogart Bold"/>
                <a:sym typeface="Bogart Bold"/>
              </a:rPr>
              <a:t>Proficiency</a:t>
            </a:r>
          </a:p>
          <a:p>
            <a:pPr algn="ctr">
              <a:lnSpc>
                <a:spcPts val="4712"/>
              </a:lnSpc>
            </a:pPr>
            <a:r>
              <a:rPr lang="en-US" sz="3800" b="1" i="1" spc="38" dirty="0" smtClean="0">
                <a:solidFill>
                  <a:srgbClr val="5B3011"/>
                </a:solidFill>
                <a:latin typeface="Bogart Bold"/>
                <a:ea typeface="Bogart Bold"/>
                <a:cs typeface="Bogart Bold"/>
                <a:sym typeface="Bogart Bold"/>
              </a:rPr>
              <a:t> </a:t>
            </a:r>
            <a:r>
              <a:rPr lang="en-US" sz="3800" b="1" i="1" spc="38" dirty="0">
                <a:solidFill>
                  <a:srgbClr val="5B3011"/>
                </a:solidFill>
                <a:latin typeface="Bogart Bold"/>
                <a:ea typeface="Bogart Bold"/>
                <a:cs typeface="Bogart Bold"/>
                <a:sym typeface="Bogart Bold"/>
              </a:rPr>
              <a:t>A Key to Career Success</a:t>
            </a:r>
          </a:p>
          <a:p>
            <a:pPr algn="ctr">
              <a:lnSpc>
                <a:spcPts val="4712"/>
              </a:lnSpc>
            </a:pPr>
            <a:endParaRPr lang="en-US" sz="3800" b="1" spc="38" dirty="0">
              <a:solidFill>
                <a:srgbClr val="5B3011"/>
              </a:solidFill>
              <a:latin typeface="Bogart Bold"/>
              <a:ea typeface="Bogart Bold"/>
              <a:cs typeface="Bogart Bold"/>
              <a:sym typeface="Bogart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3061960" y="3802661"/>
            <a:ext cx="4535142" cy="2150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39"/>
              </a:lnSpc>
            </a:pPr>
            <a:r>
              <a:rPr lang="en-US" sz="3099">
                <a:solidFill>
                  <a:srgbClr val="3E3023"/>
                </a:solidFill>
                <a:latin typeface="TT Norms"/>
                <a:ea typeface="TT Norms"/>
                <a:cs typeface="TT Norms"/>
                <a:sym typeface="TT Norms"/>
              </a:rPr>
              <a:t>Companies seek multilingual employees to expand internationally.</a:t>
            </a:r>
          </a:p>
          <a:p>
            <a:pPr algn="r">
              <a:lnSpc>
                <a:spcPts val="4339"/>
              </a:lnSpc>
            </a:pPr>
            <a:endParaRPr lang="en-US" sz="3099">
              <a:solidFill>
                <a:srgbClr val="3E3023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2906300" y="5855300"/>
            <a:ext cx="4468410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596"/>
              </a:lnSpc>
            </a:pPr>
            <a:r>
              <a:rPr lang="en-US" sz="2900" b="1" spc="29" dirty="0" smtClean="0">
                <a:solidFill>
                  <a:srgbClr val="5B3011"/>
                </a:solidFill>
                <a:latin typeface="Bogart Bold"/>
                <a:ea typeface="Bogart Bold"/>
                <a:cs typeface="Bogart Bold"/>
                <a:sym typeface="Bogart Bold"/>
              </a:rPr>
              <a:t>Boosting </a:t>
            </a:r>
            <a:r>
              <a:rPr lang="en-US" sz="2900" b="1" spc="29" dirty="0">
                <a:solidFill>
                  <a:srgbClr val="5B3011"/>
                </a:solidFill>
                <a:latin typeface="Bogart Bold"/>
                <a:ea typeface="Bogart Bold"/>
                <a:cs typeface="Bogart Bold"/>
                <a:sym typeface="Bogart Bold"/>
              </a:rPr>
              <a:t>Employability </a:t>
            </a:r>
          </a:p>
          <a:p>
            <a:pPr algn="r">
              <a:lnSpc>
                <a:spcPts val="3596"/>
              </a:lnSpc>
            </a:pPr>
            <a:endParaRPr lang="en-US" sz="2900" b="1" spc="29" dirty="0">
              <a:solidFill>
                <a:srgbClr val="5B3011"/>
              </a:solidFill>
              <a:latin typeface="Bogart Bold"/>
              <a:ea typeface="Bogart Bold"/>
              <a:cs typeface="Bogart Bold"/>
              <a:sym typeface="Bogart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610750" y="6361606"/>
            <a:ext cx="6194048" cy="2263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589"/>
              </a:lnSpc>
            </a:pPr>
            <a:r>
              <a:rPr lang="en-US" sz="3277">
                <a:solidFill>
                  <a:srgbClr val="3E3023"/>
                </a:solidFill>
                <a:latin typeface="TT Norms"/>
                <a:ea typeface="TT Norms"/>
                <a:cs typeface="TT Norms"/>
                <a:sym typeface="TT Norms"/>
              </a:rPr>
              <a:t>Bilingual and multilingual candidates have higher chances of securing top positions.</a:t>
            </a:r>
          </a:p>
          <a:p>
            <a:pPr algn="r">
              <a:lnSpc>
                <a:spcPts val="4589"/>
              </a:lnSpc>
            </a:pPr>
            <a:endParaRPr lang="en-US" sz="3277">
              <a:solidFill>
                <a:srgbClr val="3E3023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0766465" y="2987747"/>
            <a:ext cx="5205430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30"/>
              </a:lnSpc>
            </a:pPr>
            <a:r>
              <a:rPr lang="en-US" sz="2847" b="1" spc="28" dirty="0" smtClean="0">
                <a:solidFill>
                  <a:srgbClr val="5B3011"/>
                </a:solidFill>
                <a:latin typeface="Bogart Bold"/>
                <a:ea typeface="Bogart Bold"/>
                <a:cs typeface="Bogart Bold"/>
                <a:sym typeface="Bogart Bold"/>
              </a:rPr>
              <a:t>Strengthening of </a:t>
            </a:r>
            <a:r>
              <a:rPr lang="en-US" sz="2847" b="1" spc="28" dirty="0">
                <a:solidFill>
                  <a:srgbClr val="5B3011"/>
                </a:solidFill>
                <a:latin typeface="Bogart Bold"/>
                <a:ea typeface="Bogart Bold"/>
                <a:cs typeface="Bogart Bold"/>
                <a:sym typeface="Bogart Bold"/>
              </a:rPr>
              <a:t>Networking Opportunities </a:t>
            </a:r>
          </a:p>
          <a:p>
            <a:pPr algn="l">
              <a:lnSpc>
                <a:spcPts val="3530"/>
              </a:lnSpc>
            </a:pPr>
            <a:endParaRPr lang="en-US" sz="2847" b="1" spc="28" dirty="0">
              <a:solidFill>
                <a:srgbClr val="5B3011"/>
              </a:solidFill>
              <a:latin typeface="Bogart Bold"/>
              <a:ea typeface="Bogart Bold"/>
              <a:cs typeface="Bogart Bold"/>
              <a:sym typeface="Bogart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0766465" y="3773981"/>
            <a:ext cx="5205430" cy="1901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56"/>
              </a:lnSpc>
            </a:pPr>
            <a:r>
              <a:rPr lang="en-US" sz="2754">
                <a:solidFill>
                  <a:srgbClr val="3E3023"/>
                </a:solidFill>
                <a:latin typeface="TT Norms"/>
                <a:ea typeface="TT Norms"/>
                <a:cs typeface="TT Norms"/>
                <a:sym typeface="TT Norms"/>
              </a:rPr>
              <a:t>Communicating in different languages helps build valuable professional connections.</a:t>
            </a:r>
          </a:p>
          <a:p>
            <a:pPr algn="l">
              <a:lnSpc>
                <a:spcPts val="3856"/>
              </a:lnSpc>
            </a:pPr>
            <a:endParaRPr lang="en-US" sz="2754">
              <a:solidFill>
                <a:srgbClr val="3E3023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0653048" y="5911391"/>
            <a:ext cx="5008276" cy="834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96"/>
              </a:lnSpc>
            </a:pPr>
            <a:r>
              <a:rPr lang="en-US" sz="2739" b="1" spc="27">
                <a:solidFill>
                  <a:srgbClr val="5B3011"/>
                </a:solidFill>
                <a:latin typeface="Bogart Bold"/>
                <a:ea typeface="Bogart Bold"/>
                <a:cs typeface="Bogart Bold"/>
                <a:sym typeface="Bogart Bold"/>
              </a:rPr>
              <a:t>Competitive Edge</a:t>
            </a:r>
          </a:p>
          <a:p>
            <a:pPr algn="l">
              <a:lnSpc>
                <a:spcPts val="3396"/>
              </a:lnSpc>
            </a:pPr>
            <a:endParaRPr lang="en-US" sz="2739" b="1" spc="27">
              <a:solidFill>
                <a:srgbClr val="5B3011"/>
              </a:solidFill>
              <a:latin typeface="Bogart Bold"/>
              <a:ea typeface="Bogart Bold"/>
              <a:cs typeface="Bogart Bold"/>
              <a:sym typeface="Bogart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0766465" y="6307236"/>
            <a:ext cx="5677955" cy="261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6"/>
              </a:lnSpc>
            </a:pPr>
            <a:r>
              <a:rPr lang="en-US" sz="3004">
                <a:solidFill>
                  <a:srgbClr val="3E3023"/>
                </a:solidFill>
                <a:latin typeface="TT Norms"/>
                <a:ea typeface="TT Norms"/>
                <a:cs typeface="TT Norms"/>
                <a:sym typeface="TT Norms"/>
              </a:rPr>
              <a:t>Many high-paying jobs require fluency in more than one language.</a:t>
            </a:r>
          </a:p>
          <a:p>
            <a:pPr algn="l">
              <a:lnSpc>
                <a:spcPts val="4206"/>
              </a:lnSpc>
            </a:pPr>
            <a:endParaRPr lang="en-US" sz="3004">
              <a:solidFill>
                <a:srgbClr val="3E3023"/>
              </a:solidFill>
              <a:latin typeface="TT Norms"/>
              <a:ea typeface="TT Norms"/>
              <a:cs typeface="TT Norms"/>
              <a:sym typeface="TT Norms"/>
            </a:endParaRPr>
          </a:p>
          <a:p>
            <a:pPr algn="l">
              <a:lnSpc>
                <a:spcPts val="4206"/>
              </a:lnSpc>
            </a:pPr>
            <a:endParaRPr lang="en-US" sz="3004">
              <a:solidFill>
                <a:srgbClr val="3E3023"/>
              </a:solidFill>
              <a:latin typeface="TT Norms"/>
              <a:ea typeface="TT Norms"/>
              <a:cs typeface="TT Norms"/>
              <a:sym typeface="TT Norms"/>
            </a:endParaRPr>
          </a:p>
        </p:txBody>
      </p:sp>
      <p:sp>
        <p:nvSpPr>
          <p:cNvPr id="25" name="Freeform 25"/>
          <p:cNvSpPr/>
          <p:nvPr/>
        </p:nvSpPr>
        <p:spPr>
          <a:xfrm>
            <a:off x="7804798" y="5864825"/>
            <a:ext cx="732567" cy="734403"/>
          </a:xfrm>
          <a:custGeom>
            <a:avLst/>
            <a:gdLst/>
            <a:ahLst/>
            <a:cxnLst/>
            <a:rect l="l" t="t" r="r" b="b"/>
            <a:pathLst>
              <a:path w="732567" h="734403">
                <a:moveTo>
                  <a:pt x="0" y="0"/>
                </a:moveTo>
                <a:lnTo>
                  <a:pt x="732567" y="0"/>
                </a:lnTo>
                <a:lnTo>
                  <a:pt x="732567" y="734403"/>
                </a:lnTo>
                <a:lnTo>
                  <a:pt x="0" y="73440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9750635" y="5864825"/>
            <a:ext cx="732567" cy="734403"/>
          </a:xfrm>
          <a:custGeom>
            <a:avLst/>
            <a:gdLst/>
            <a:ahLst/>
            <a:cxnLst/>
            <a:rect l="l" t="t" r="r" b="b"/>
            <a:pathLst>
              <a:path w="732567" h="734403">
                <a:moveTo>
                  <a:pt x="0" y="0"/>
                </a:moveTo>
                <a:lnTo>
                  <a:pt x="732567" y="0"/>
                </a:lnTo>
                <a:lnTo>
                  <a:pt x="732567" y="734403"/>
                </a:lnTo>
                <a:lnTo>
                  <a:pt x="0" y="73440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1959446" y="5565421"/>
            <a:ext cx="2395480" cy="2395480"/>
          </a:xfrm>
          <a:custGeom>
            <a:avLst/>
            <a:gdLst/>
            <a:ahLst/>
            <a:cxnLst/>
            <a:rect l="l" t="t" r="r" b="b"/>
            <a:pathLst>
              <a:path w="2395480" h="2395480">
                <a:moveTo>
                  <a:pt x="0" y="0"/>
                </a:moveTo>
                <a:lnTo>
                  <a:pt x="2395480" y="0"/>
                </a:lnTo>
                <a:lnTo>
                  <a:pt x="2395480" y="2395480"/>
                </a:lnTo>
                <a:lnTo>
                  <a:pt x="0" y="23954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28000"/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7804798" y="2997272"/>
            <a:ext cx="732567" cy="734403"/>
          </a:xfrm>
          <a:custGeom>
            <a:avLst/>
            <a:gdLst/>
            <a:ahLst/>
            <a:cxnLst/>
            <a:rect l="l" t="t" r="r" b="b"/>
            <a:pathLst>
              <a:path w="732567" h="734403">
                <a:moveTo>
                  <a:pt x="0" y="0"/>
                </a:moveTo>
                <a:lnTo>
                  <a:pt x="732567" y="0"/>
                </a:lnTo>
                <a:lnTo>
                  <a:pt x="732567" y="734403"/>
                </a:lnTo>
                <a:lnTo>
                  <a:pt x="0" y="73440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9750635" y="2997272"/>
            <a:ext cx="732567" cy="734403"/>
          </a:xfrm>
          <a:custGeom>
            <a:avLst/>
            <a:gdLst/>
            <a:ahLst/>
            <a:cxnLst/>
            <a:rect l="l" t="t" r="r" b="b"/>
            <a:pathLst>
              <a:path w="732567" h="734403">
                <a:moveTo>
                  <a:pt x="0" y="0"/>
                </a:moveTo>
                <a:lnTo>
                  <a:pt x="732567" y="0"/>
                </a:lnTo>
                <a:lnTo>
                  <a:pt x="732567" y="734403"/>
                </a:lnTo>
                <a:lnTo>
                  <a:pt x="0" y="73440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4526249" y="2755737"/>
            <a:ext cx="1550715" cy="1585303"/>
          </a:xfrm>
          <a:custGeom>
            <a:avLst/>
            <a:gdLst/>
            <a:ahLst/>
            <a:cxnLst/>
            <a:rect l="l" t="t" r="r" b="b"/>
            <a:pathLst>
              <a:path w="1550715" h="1585303">
                <a:moveTo>
                  <a:pt x="0" y="0"/>
                </a:moveTo>
                <a:lnTo>
                  <a:pt x="1550715" y="0"/>
                </a:lnTo>
                <a:lnTo>
                  <a:pt x="1550715" y="1585303"/>
                </a:lnTo>
                <a:lnTo>
                  <a:pt x="0" y="158530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36000"/>
            </a:blip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2609673" y="2866575"/>
            <a:ext cx="4671500" cy="1337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596"/>
              </a:lnSpc>
            </a:pPr>
            <a:r>
              <a:rPr lang="en-US" sz="2900" b="1" spc="29">
                <a:solidFill>
                  <a:srgbClr val="5B3011"/>
                </a:solidFill>
                <a:latin typeface="Bogart Bold"/>
                <a:ea typeface="Bogart Bold"/>
                <a:cs typeface="Bogart Bold"/>
                <a:sym typeface="Bogart Bold"/>
              </a:rPr>
              <a:t>Essential in a Globalized Job Market</a:t>
            </a:r>
          </a:p>
          <a:p>
            <a:pPr algn="r">
              <a:lnSpc>
                <a:spcPts val="3596"/>
              </a:lnSpc>
            </a:pPr>
            <a:endParaRPr lang="en-US" sz="2900" b="1" spc="29">
              <a:solidFill>
                <a:srgbClr val="5B3011"/>
              </a:solidFill>
              <a:latin typeface="Bogart Bold"/>
              <a:ea typeface="Bogart Bold"/>
              <a:cs typeface="Bogart Bold"/>
              <a:sym typeface="Bogart 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111" b="-211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48994" y="-388618"/>
            <a:ext cx="5966460" cy="8229600"/>
          </a:xfrm>
          <a:custGeom>
            <a:avLst/>
            <a:gdLst/>
            <a:ahLst/>
            <a:cxnLst/>
            <a:rect l="l" t="t" r="r" b="b"/>
            <a:pathLst>
              <a:path w="5966460" h="8229600">
                <a:moveTo>
                  <a:pt x="0" y="0"/>
                </a:moveTo>
                <a:lnTo>
                  <a:pt x="5966460" y="0"/>
                </a:lnTo>
                <a:lnTo>
                  <a:pt x="59664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29867" y="7509585"/>
            <a:ext cx="10353354" cy="1798895"/>
          </a:xfrm>
          <a:custGeom>
            <a:avLst/>
            <a:gdLst/>
            <a:ahLst/>
            <a:cxnLst/>
            <a:rect l="l" t="t" r="r" b="b"/>
            <a:pathLst>
              <a:path w="10353354" h="1798895">
                <a:moveTo>
                  <a:pt x="0" y="0"/>
                </a:moveTo>
                <a:lnTo>
                  <a:pt x="10353354" y="0"/>
                </a:lnTo>
                <a:lnTo>
                  <a:pt x="10353354" y="1798895"/>
                </a:lnTo>
                <a:lnTo>
                  <a:pt x="0" y="17988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8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04779" y="7509585"/>
            <a:ext cx="10353354" cy="1798895"/>
          </a:xfrm>
          <a:custGeom>
            <a:avLst/>
            <a:gdLst/>
            <a:ahLst/>
            <a:cxnLst/>
            <a:rect l="l" t="t" r="r" b="b"/>
            <a:pathLst>
              <a:path w="10353354" h="1798895">
                <a:moveTo>
                  <a:pt x="0" y="0"/>
                </a:moveTo>
                <a:lnTo>
                  <a:pt x="10353354" y="0"/>
                </a:lnTo>
                <a:lnTo>
                  <a:pt x="10353354" y="1798895"/>
                </a:lnTo>
                <a:lnTo>
                  <a:pt x="0" y="17988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8000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400000">
            <a:off x="5961986" y="-1210099"/>
            <a:ext cx="2638374" cy="4281336"/>
          </a:xfrm>
          <a:custGeom>
            <a:avLst/>
            <a:gdLst/>
            <a:ahLst/>
            <a:cxnLst/>
            <a:rect l="l" t="t" r="r" b="b"/>
            <a:pathLst>
              <a:path w="2638374" h="4281336">
                <a:moveTo>
                  <a:pt x="0" y="0"/>
                </a:moveTo>
                <a:lnTo>
                  <a:pt x="2638374" y="0"/>
                </a:lnTo>
                <a:lnTo>
                  <a:pt x="2638374" y="4281336"/>
                </a:lnTo>
                <a:lnTo>
                  <a:pt x="0" y="42813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311786" y="934792"/>
            <a:ext cx="15628266" cy="7717991"/>
            <a:chOff x="0" y="0"/>
            <a:chExt cx="4116086" cy="203272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116086" cy="2032722"/>
            </a:xfrm>
            <a:custGeom>
              <a:avLst/>
              <a:gdLst/>
              <a:ahLst/>
              <a:cxnLst/>
              <a:rect l="l" t="t" r="r" b="b"/>
              <a:pathLst>
                <a:path w="4116086" h="2032722">
                  <a:moveTo>
                    <a:pt x="9908" y="0"/>
                  </a:moveTo>
                  <a:lnTo>
                    <a:pt x="4106179" y="0"/>
                  </a:lnTo>
                  <a:cubicBezTo>
                    <a:pt x="4111651" y="0"/>
                    <a:pt x="4116086" y="4436"/>
                    <a:pt x="4116086" y="9908"/>
                  </a:cubicBezTo>
                  <a:lnTo>
                    <a:pt x="4116086" y="2022814"/>
                  </a:lnTo>
                  <a:cubicBezTo>
                    <a:pt x="4116086" y="2025442"/>
                    <a:pt x="4115043" y="2027962"/>
                    <a:pt x="4113185" y="2029820"/>
                  </a:cubicBezTo>
                  <a:cubicBezTo>
                    <a:pt x="4111327" y="2031678"/>
                    <a:pt x="4108807" y="2032722"/>
                    <a:pt x="4106179" y="2032722"/>
                  </a:cubicBezTo>
                  <a:lnTo>
                    <a:pt x="9908" y="2032722"/>
                  </a:lnTo>
                  <a:cubicBezTo>
                    <a:pt x="4436" y="2032722"/>
                    <a:pt x="0" y="2028286"/>
                    <a:pt x="0" y="2022814"/>
                  </a:cubicBezTo>
                  <a:lnTo>
                    <a:pt x="0" y="9908"/>
                  </a:lnTo>
                  <a:cubicBezTo>
                    <a:pt x="0" y="7280"/>
                    <a:pt x="1044" y="4760"/>
                    <a:pt x="2902" y="2902"/>
                  </a:cubicBezTo>
                  <a:cubicBezTo>
                    <a:pt x="4760" y="1044"/>
                    <a:pt x="7280" y="0"/>
                    <a:pt x="9908" y="0"/>
                  </a:cubicBezTo>
                  <a:close/>
                </a:path>
              </a:pathLst>
            </a:custGeom>
            <a:solidFill>
              <a:srgbClr val="C3915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116086" cy="20708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281754" y="7599384"/>
            <a:ext cx="1563561" cy="779826"/>
          </a:xfrm>
          <a:custGeom>
            <a:avLst/>
            <a:gdLst/>
            <a:ahLst/>
            <a:cxnLst/>
            <a:rect l="l" t="t" r="r" b="b"/>
            <a:pathLst>
              <a:path w="1563561" h="779826">
                <a:moveTo>
                  <a:pt x="0" y="0"/>
                </a:moveTo>
                <a:lnTo>
                  <a:pt x="1563561" y="0"/>
                </a:lnTo>
                <a:lnTo>
                  <a:pt x="1563561" y="779826"/>
                </a:lnTo>
                <a:lnTo>
                  <a:pt x="0" y="7798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50225" y="1028700"/>
            <a:ext cx="4308037" cy="1315909"/>
          </a:xfrm>
          <a:custGeom>
            <a:avLst/>
            <a:gdLst/>
            <a:ahLst/>
            <a:cxnLst/>
            <a:rect l="l" t="t" r="r" b="b"/>
            <a:pathLst>
              <a:path w="4308037" h="1315909">
                <a:moveTo>
                  <a:pt x="0" y="0"/>
                </a:moveTo>
                <a:lnTo>
                  <a:pt x="4308037" y="0"/>
                </a:lnTo>
                <a:lnTo>
                  <a:pt x="4308037" y="1315909"/>
                </a:lnTo>
                <a:lnTo>
                  <a:pt x="0" y="13159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033187">
            <a:off x="81191" y="245215"/>
            <a:ext cx="2031816" cy="2477825"/>
          </a:xfrm>
          <a:custGeom>
            <a:avLst/>
            <a:gdLst/>
            <a:ahLst/>
            <a:cxnLst/>
            <a:rect l="l" t="t" r="r" b="b"/>
            <a:pathLst>
              <a:path w="2031816" h="2477825">
                <a:moveTo>
                  <a:pt x="0" y="0"/>
                </a:moveTo>
                <a:lnTo>
                  <a:pt x="2031817" y="0"/>
                </a:lnTo>
                <a:lnTo>
                  <a:pt x="2031817" y="2477825"/>
                </a:lnTo>
                <a:lnTo>
                  <a:pt x="0" y="24778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891324" y="6561202"/>
            <a:ext cx="2972260" cy="4539107"/>
          </a:xfrm>
          <a:custGeom>
            <a:avLst/>
            <a:gdLst/>
            <a:ahLst/>
            <a:cxnLst/>
            <a:rect l="l" t="t" r="r" b="b"/>
            <a:pathLst>
              <a:path w="2972260" h="4539107">
                <a:moveTo>
                  <a:pt x="0" y="0"/>
                </a:moveTo>
                <a:lnTo>
                  <a:pt x="2972260" y="0"/>
                </a:lnTo>
                <a:lnTo>
                  <a:pt x="2972260" y="4539107"/>
                </a:lnTo>
                <a:lnTo>
                  <a:pt x="0" y="453910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887345" y="1641480"/>
            <a:ext cx="14513310" cy="7491081"/>
            <a:chOff x="0" y="0"/>
            <a:chExt cx="3822435" cy="197296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822436" cy="1972960"/>
            </a:xfrm>
            <a:custGeom>
              <a:avLst/>
              <a:gdLst/>
              <a:ahLst/>
              <a:cxnLst/>
              <a:rect l="l" t="t" r="r" b="b"/>
              <a:pathLst>
                <a:path w="3822436" h="1972960">
                  <a:moveTo>
                    <a:pt x="13869" y="0"/>
                  </a:moveTo>
                  <a:lnTo>
                    <a:pt x="3808566" y="0"/>
                  </a:lnTo>
                  <a:cubicBezTo>
                    <a:pt x="3816226" y="0"/>
                    <a:pt x="3822436" y="6210"/>
                    <a:pt x="3822436" y="13869"/>
                  </a:cubicBezTo>
                  <a:lnTo>
                    <a:pt x="3822436" y="1959090"/>
                  </a:lnTo>
                  <a:cubicBezTo>
                    <a:pt x="3822436" y="1966750"/>
                    <a:pt x="3816226" y="1972960"/>
                    <a:pt x="3808566" y="1972960"/>
                  </a:cubicBezTo>
                  <a:lnTo>
                    <a:pt x="13869" y="1972960"/>
                  </a:lnTo>
                  <a:cubicBezTo>
                    <a:pt x="6210" y="1972960"/>
                    <a:pt x="0" y="1966750"/>
                    <a:pt x="0" y="1959090"/>
                  </a:cubicBezTo>
                  <a:lnTo>
                    <a:pt x="0" y="13869"/>
                  </a:lnTo>
                  <a:cubicBezTo>
                    <a:pt x="0" y="6210"/>
                    <a:pt x="6210" y="0"/>
                    <a:pt x="1386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85725"/>
              <a:ext cx="3822435" cy="20586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439"/>
                </a:lnSpc>
              </a:pPr>
              <a:r>
                <a:rPr lang="en-US" sz="4599" dirty="0">
                  <a:solidFill>
                    <a:srgbClr val="3E3023"/>
                  </a:solidFill>
                  <a:latin typeface="Bogart"/>
                  <a:ea typeface="Bogart"/>
                  <a:cs typeface="Bogart"/>
                  <a:sym typeface="Bogart"/>
                </a:rPr>
                <a:t>Erasmus+ is not just an exchange program but a true springboard for your career, offering a unique opportunity for both personal and professional growth. Spending time abroad allows you to engage with new cultures, improve your language skills, and develop </a:t>
              </a:r>
              <a:r>
                <a:rPr lang="en-US" sz="4599" dirty="0" smtClean="0">
                  <a:solidFill>
                    <a:srgbClr val="3E3023"/>
                  </a:solidFill>
                  <a:latin typeface="Bogart"/>
                  <a:ea typeface="Bogart"/>
                  <a:cs typeface="Bogart"/>
                  <a:sym typeface="Bogart"/>
                </a:rPr>
                <a:t>international </a:t>
              </a:r>
              <a:r>
                <a:rPr lang="en-US" sz="4599" dirty="0">
                  <a:solidFill>
                    <a:srgbClr val="3E3023"/>
                  </a:solidFill>
                  <a:latin typeface="Bogart"/>
                  <a:ea typeface="Bogart"/>
                  <a:cs typeface="Bogart"/>
                  <a:sym typeface="Bogart"/>
                </a:rPr>
                <a:t>mindset—qualities that are increasingly valued in the global job market.</a:t>
              </a:r>
            </a:p>
            <a:p>
              <a:pPr algn="ctr">
                <a:lnSpc>
                  <a:spcPts val="6439"/>
                </a:lnSpc>
              </a:pPr>
              <a:endParaRPr lang="en-US" sz="4599" dirty="0">
                <a:solidFill>
                  <a:srgbClr val="3E3023"/>
                </a:solidFill>
                <a:latin typeface="Bogart"/>
                <a:ea typeface="Bogart"/>
                <a:cs typeface="Bogart"/>
                <a:sym typeface="Bogart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 rot="595809">
            <a:off x="12586318" y="8171335"/>
            <a:ext cx="2372639" cy="2173931"/>
          </a:xfrm>
          <a:custGeom>
            <a:avLst/>
            <a:gdLst/>
            <a:ahLst/>
            <a:cxnLst/>
            <a:rect l="l" t="t" r="r" b="b"/>
            <a:pathLst>
              <a:path w="2372639" h="2173931">
                <a:moveTo>
                  <a:pt x="0" y="0"/>
                </a:moveTo>
                <a:lnTo>
                  <a:pt x="2372640" y="0"/>
                </a:lnTo>
                <a:lnTo>
                  <a:pt x="2372640" y="2173930"/>
                </a:lnTo>
                <a:lnTo>
                  <a:pt x="0" y="217393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5649447" y="1315993"/>
            <a:ext cx="6851440" cy="784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0"/>
              </a:lnSpc>
            </a:pPr>
            <a:r>
              <a:rPr lang="en-US" sz="5000" b="1" spc="50" dirty="0">
                <a:solidFill>
                  <a:srgbClr val="5B3011"/>
                </a:solidFill>
                <a:latin typeface="Bogart Bold"/>
                <a:ea typeface="Bogart Bold"/>
                <a:cs typeface="Bogart Bold"/>
                <a:sym typeface="Bogart Bold"/>
              </a:rPr>
              <a:t>Conclusion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91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66234" y="1028700"/>
            <a:ext cx="5966460" cy="8229600"/>
          </a:xfrm>
          <a:custGeom>
            <a:avLst/>
            <a:gdLst/>
            <a:ahLst/>
            <a:cxnLst/>
            <a:rect l="l" t="t" r="r" b="b"/>
            <a:pathLst>
              <a:path w="5966460" h="8229600">
                <a:moveTo>
                  <a:pt x="0" y="0"/>
                </a:moveTo>
                <a:lnTo>
                  <a:pt x="5966460" y="0"/>
                </a:lnTo>
                <a:lnTo>
                  <a:pt x="59664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998707" y="1468245"/>
            <a:ext cx="9957411" cy="7573119"/>
            <a:chOff x="0" y="0"/>
            <a:chExt cx="2622528" cy="19945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22528" cy="1994566"/>
            </a:xfrm>
            <a:custGeom>
              <a:avLst/>
              <a:gdLst/>
              <a:ahLst/>
              <a:cxnLst/>
              <a:rect l="l" t="t" r="r" b="b"/>
              <a:pathLst>
                <a:path w="2622528" h="1994566">
                  <a:moveTo>
                    <a:pt x="20215" y="0"/>
                  </a:moveTo>
                  <a:lnTo>
                    <a:pt x="2602313" y="0"/>
                  </a:lnTo>
                  <a:cubicBezTo>
                    <a:pt x="2613477" y="0"/>
                    <a:pt x="2622528" y="9051"/>
                    <a:pt x="2622528" y="20215"/>
                  </a:cubicBezTo>
                  <a:lnTo>
                    <a:pt x="2622528" y="1974351"/>
                  </a:lnTo>
                  <a:cubicBezTo>
                    <a:pt x="2622528" y="1985516"/>
                    <a:pt x="2613477" y="1994566"/>
                    <a:pt x="2602313" y="1994566"/>
                  </a:cubicBezTo>
                  <a:lnTo>
                    <a:pt x="20215" y="1994566"/>
                  </a:lnTo>
                  <a:cubicBezTo>
                    <a:pt x="9051" y="1994566"/>
                    <a:pt x="0" y="1985516"/>
                    <a:pt x="0" y="1974351"/>
                  </a:cubicBezTo>
                  <a:lnTo>
                    <a:pt x="0" y="20215"/>
                  </a:lnTo>
                  <a:cubicBezTo>
                    <a:pt x="0" y="9051"/>
                    <a:pt x="9051" y="0"/>
                    <a:pt x="2021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622528" cy="20326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5400000">
            <a:off x="5841396" y="904876"/>
            <a:ext cx="6272031" cy="9555726"/>
          </a:xfrm>
          <a:custGeom>
            <a:avLst/>
            <a:gdLst/>
            <a:ahLst/>
            <a:cxnLst/>
            <a:rect l="l" t="t" r="r" b="b"/>
            <a:pathLst>
              <a:path w="6272031" h="9555726">
                <a:moveTo>
                  <a:pt x="0" y="0"/>
                </a:moveTo>
                <a:lnTo>
                  <a:pt x="6272032" y="0"/>
                </a:lnTo>
                <a:lnTo>
                  <a:pt x="6272032" y="9555726"/>
                </a:lnTo>
                <a:lnTo>
                  <a:pt x="0" y="95557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313907" y="7500952"/>
            <a:ext cx="2642211" cy="1317803"/>
          </a:xfrm>
          <a:custGeom>
            <a:avLst/>
            <a:gdLst/>
            <a:ahLst/>
            <a:cxnLst/>
            <a:rect l="l" t="t" r="r" b="b"/>
            <a:pathLst>
              <a:path w="2642211" h="1317803">
                <a:moveTo>
                  <a:pt x="0" y="0"/>
                </a:moveTo>
                <a:lnTo>
                  <a:pt x="2642211" y="0"/>
                </a:lnTo>
                <a:lnTo>
                  <a:pt x="2642211" y="1317803"/>
                </a:lnTo>
                <a:lnTo>
                  <a:pt x="0" y="13178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331882" y="1468245"/>
            <a:ext cx="5238640" cy="1600166"/>
          </a:xfrm>
          <a:custGeom>
            <a:avLst/>
            <a:gdLst/>
            <a:ahLst/>
            <a:cxnLst/>
            <a:rect l="l" t="t" r="r" b="b"/>
            <a:pathLst>
              <a:path w="5238640" h="1600166">
                <a:moveTo>
                  <a:pt x="0" y="0"/>
                </a:moveTo>
                <a:lnTo>
                  <a:pt x="5238640" y="0"/>
                </a:lnTo>
                <a:lnTo>
                  <a:pt x="5238640" y="1600167"/>
                </a:lnTo>
                <a:lnTo>
                  <a:pt x="0" y="16001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451475" y="915538"/>
            <a:ext cx="911753" cy="914038"/>
          </a:xfrm>
          <a:custGeom>
            <a:avLst/>
            <a:gdLst/>
            <a:ahLst/>
            <a:cxnLst/>
            <a:rect l="l" t="t" r="r" b="b"/>
            <a:pathLst>
              <a:path w="911753" h="914038">
                <a:moveTo>
                  <a:pt x="0" y="0"/>
                </a:moveTo>
                <a:lnTo>
                  <a:pt x="911753" y="0"/>
                </a:lnTo>
                <a:lnTo>
                  <a:pt x="911753" y="914038"/>
                </a:lnTo>
                <a:lnTo>
                  <a:pt x="0" y="9140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172500" y="6063763"/>
            <a:ext cx="2767268" cy="3194537"/>
          </a:xfrm>
          <a:custGeom>
            <a:avLst/>
            <a:gdLst/>
            <a:ahLst/>
            <a:cxnLst/>
            <a:rect l="l" t="t" r="r" b="b"/>
            <a:pathLst>
              <a:path w="2767268" h="3194537">
                <a:moveTo>
                  <a:pt x="0" y="0"/>
                </a:moveTo>
                <a:lnTo>
                  <a:pt x="2767268" y="0"/>
                </a:lnTo>
                <a:lnTo>
                  <a:pt x="2767268" y="3194537"/>
                </a:lnTo>
                <a:lnTo>
                  <a:pt x="0" y="319453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140572" y="2268328"/>
            <a:ext cx="4118728" cy="1719569"/>
          </a:xfrm>
          <a:custGeom>
            <a:avLst/>
            <a:gdLst/>
            <a:ahLst/>
            <a:cxnLst/>
            <a:rect l="l" t="t" r="r" b="b"/>
            <a:pathLst>
              <a:path w="4118728" h="1719569">
                <a:moveTo>
                  <a:pt x="0" y="0"/>
                </a:moveTo>
                <a:lnTo>
                  <a:pt x="4118728" y="0"/>
                </a:lnTo>
                <a:lnTo>
                  <a:pt x="4118728" y="1719569"/>
                </a:lnTo>
                <a:lnTo>
                  <a:pt x="0" y="171956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085603" y="825205"/>
            <a:ext cx="1826206" cy="2886246"/>
          </a:xfrm>
          <a:custGeom>
            <a:avLst/>
            <a:gdLst/>
            <a:ahLst/>
            <a:cxnLst/>
            <a:rect l="l" t="t" r="r" b="b"/>
            <a:pathLst>
              <a:path w="1826206" h="2886246">
                <a:moveTo>
                  <a:pt x="0" y="0"/>
                </a:moveTo>
                <a:lnTo>
                  <a:pt x="1826207" y="0"/>
                </a:lnTo>
                <a:lnTo>
                  <a:pt x="1826207" y="2886246"/>
                </a:lnTo>
                <a:lnTo>
                  <a:pt x="0" y="288624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998707" y="3223987"/>
            <a:ext cx="10718702" cy="4879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98"/>
              </a:lnSpc>
            </a:pPr>
            <a:r>
              <a:rPr lang="en-US" sz="10402" b="1" spc="104">
                <a:solidFill>
                  <a:srgbClr val="5B3011"/>
                </a:solidFill>
                <a:latin typeface="Bogart Bold"/>
                <a:ea typeface="Bogart Bold"/>
                <a:cs typeface="Bogart Bold"/>
                <a:sym typeface="Bogart Bold"/>
              </a:rPr>
              <a:t>THANK YOU FOR </a:t>
            </a:r>
          </a:p>
          <a:p>
            <a:pPr algn="ctr">
              <a:lnSpc>
                <a:spcPts val="12898"/>
              </a:lnSpc>
            </a:pPr>
            <a:r>
              <a:rPr lang="en-US" sz="10402" b="1" spc="104">
                <a:solidFill>
                  <a:srgbClr val="5B3011"/>
                </a:solidFill>
                <a:latin typeface="Bogart Bold"/>
                <a:ea typeface="Bogart Bold"/>
                <a:cs typeface="Bogart Bold"/>
                <a:sym typeface="Bogart Bold"/>
              </a:rPr>
              <a:t>ATTENTION</a:t>
            </a:r>
          </a:p>
        </p:txBody>
      </p:sp>
      <p:sp>
        <p:nvSpPr>
          <p:cNvPr id="14" name="Freeform 14"/>
          <p:cNvSpPr/>
          <p:nvPr/>
        </p:nvSpPr>
        <p:spPr>
          <a:xfrm>
            <a:off x="13364177" y="3928280"/>
            <a:ext cx="2272896" cy="3241207"/>
          </a:xfrm>
          <a:custGeom>
            <a:avLst/>
            <a:gdLst/>
            <a:ahLst/>
            <a:cxnLst/>
            <a:rect l="l" t="t" r="r" b="b"/>
            <a:pathLst>
              <a:path w="2272896" h="3241207">
                <a:moveTo>
                  <a:pt x="0" y="0"/>
                </a:moveTo>
                <a:lnTo>
                  <a:pt x="2272896" y="0"/>
                </a:lnTo>
                <a:lnTo>
                  <a:pt x="2272896" y="3241207"/>
                </a:lnTo>
                <a:lnTo>
                  <a:pt x="0" y="324120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364177" y="6799533"/>
            <a:ext cx="3660358" cy="3490259"/>
          </a:xfrm>
          <a:custGeom>
            <a:avLst/>
            <a:gdLst/>
            <a:ahLst/>
            <a:cxnLst/>
            <a:rect l="l" t="t" r="r" b="b"/>
            <a:pathLst>
              <a:path w="3660358" h="3490259">
                <a:moveTo>
                  <a:pt x="0" y="0"/>
                </a:moveTo>
                <a:lnTo>
                  <a:pt x="3660357" y="0"/>
                </a:lnTo>
                <a:lnTo>
                  <a:pt x="3660357" y="3490259"/>
                </a:lnTo>
                <a:lnTo>
                  <a:pt x="0" y="349025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330</Words>
  <Application>Microsoft Office PowerPoint</Application>
  <PresentationFormat>Personalizzato</PresentationFormat>
  <Paragraphs>37</Paragraphs>
  <Slides>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5" baseType="lpstr">
      <vt:lpstr>Calibri</vt:lpstr>
      <vt:lpstr>TT Norms</vt:lpstr>
      <vt:lpstr>Bogart Bold</vt:lpstr>
      <vt:lpstr>Arial</vt:lpstr>
      <vt:lpstr>Wingdings</vt:lpstr>
      <vt:lpstr>Bogart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Brown and Beige Vintage World Maps Project Presentation</dc:title>
  <dc:creator>ITT MALAFARINA</dc:creator>
  <cp:lastModifiedBy>Account Microsoft</cp:lastModifiedBy>
  <cp:revision>5</cp:revision>
  <dcterms:created xsi:type="dcterms:W3CDTF">2006-08-16T00:00:00Z</dcterms:created>
  <dcterms:modified xsi:type="dcterms:W3CDTF">2025-06-08T16:35:10Z</dcterms:modified>
  <dc:identifier>DAGgIah3T1g</dc:identifier>
</cp:coreProperties>
</file>