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0"/>
  </p:notesMasterIdLst>
  <p:sldIdLst>
    <p:sldId id="259" r:id="rId2"/>
    <p:sldId id="261" r:id="rId3"/>
    <p:sldId id="262" r:id="rId4"/>
    <p:sldId id="265" r:id="rId5"/>
    <p:sldId id="260" r:id="rId6"/>
    <p:sldId id="263" r:id="rId7"/>
    <p:sldId id="257" r:id="rId8"/>
    <p:sldId id="264"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76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DBF00-70F3-4EBA-B84F-A7BCAC9C223F}" type="datetimeFigureOut">
              <a:rPr lang="it-IT" smtClean="0"/>
              <a:t>08/06/2025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F3927-A871-4022-94AC-66AAAE933283}" type="slidenum">
              <a:rPr lang="it-IT" smtClean="0"/>
              <a:t>‹N›</a:t>
            </a:fld>
            <a:endParaRPr lang="it-IT"/>
          </a:p>
        </p:txBody>
      </p:sp>
    </p:spTree>
    <p:extLst>
      <p:ext uri="{BB962C8B-B14F-4D97-AF65-F5344CB8AC3E}">
        <p14:creationId xmlns:p14="http://schemas.microsoft.com/office/powerpoint/2010/main" val="189900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31605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235985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28742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53996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264472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64595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1633911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6DE88F-1F85-4A27-9D34-D74A50E7B0DA}"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3772581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it-IT" noProof="0"/>
              <a:t>Fare clic per modificare lo stile del titolo dello schema</a:t>
            </a:r>
            <a:endParaRPr lang="en-GB" noProof="0" dirty="0"/>
          </a:p>
        </p:txBody>
      </p:sp>
      <p:sp>
        <p:nvSpPr>
          <p:cNvPr id="3" name="Subtitle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endParaRPr lang="en-GB" noProof="0" dirty="0"/>
          </a:p>
        </p:txBody>
      </p:sp>
      <p:sp>
        <p:nvSpPr>
          <p:cNvPr id="4" name="Date Placeholder 3"/>
          <p:cNvSpPr>
            <a:spLocks noGrp="1"/>
          </p:cNvSpPr>
          <p:nvPr>
            <p:ph type="dt" sz="half" idx="10"/>
          </p:nvPr>
        </p:nvSpPr>
        <p:spPr/>
        <p:txBody>
          <a:bodyPr rtlCol="0"/>
          <a:lstStyle/>
          <a:p>
            <a:fld id="{11284996-D5EC-400C-8FE4-7E6C69BB0CF8}"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19147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it-IT" noProof="0"/>
              <a:t>Fare clic per modificare lo stile del titolo dello schema</a:t>
            </a:r>
            <a:endParaRPr lang="en-GB" noProof="0"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en-GB" noProof="0" dirty="0"/>
          </a:p>
        </p:txBody>
      </p:sp>
      <p:sp>
        <p:nvSpPr>
          <p:cNvPr id="4" name="Text Placeholder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Date Placeholder 4"/>
          <p:cNvSpPr>
            <a:spLocks noGrp="1"/>
          </p:cNvSpPr>
          <p:nvPr>
            <p:ph type="dt" sz="half" idx="10"/>
          </p:nvPr>
        </p:nvSpPr>
        <p:spPr/>
        <p:txBody>
          <a:bodyPr rtlCol="0"/>
          <a:lstStyle/>
          <a:p>
            <a:fld id="{03D065D1-D2F2-4D54-B881-786AFA6A9AF3}"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79486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rtlCol="0" anchor="ctr">
            <a:normAutofit/>
          </a:bodyPr>
          <a:lstStyle>
            <a:lvl1pPr>
              <a:defRPr sz="4000"/>
            </a:lvl1pPr>
          </a:lstStyle>
          <a:p>
            <a:pPr rtl="0"/>
            <a:r>
              <a:rPr lang="it-IT" noProof="0"/>
              <a:t>Fare clic per modificare lo stile del titolo dello schema</a:t>
            </a:r>
            <a:endParaRPr lang="en-GB" noProof="0" dirty="0"/>
          </a:p>
        </p:txBody>
      </p:sp>
      <p:sp>
        <p:nvSpPr>
          <p:cNvPr id="4" name="Text Placeholder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Date Placeholder 4"/>
          <p:cNvSpPr>
            <a:spLocks noGrp="1"/>
          </p:cNvSpPr>
          <p:nvPr>
            <p:ph type="dt" sz="half" idx="10"/>
          </p:nvPr>
        </p:nvSpPr>
        <p:spPr/>
        <p:txBody>
          <a:bodyPr rtlCol="0"/>
          <a:lstStyle/>
          <a:p>
            <a:fld id="{5FBB8088-55E1-47B9-BF04-9403C8256F50}"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664707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rtlCol="0" anchor="ctr">
            <a:normAutofit/>
          </a:bodyPr>
          <a:lstStyle>
            <a:lvl1pPr>
              <a:defRPr sz="3600"/>
            </a:lvl1pPr>
          </a:lstStyle>
          <a:p>
            <a:pPr rtl="0"/>
            <a:r>
              <a:rPr lang="it-IT" noProof="0"/>
              <a:t>Fare clic per modificare lo stile del titolo dello schema</a:t>
            </a:r>
            <a:endParaRPr lang="en-GB" noProof="0" dirty="0"/>
          </a:p>
        </p:txBody>
      </p:sp>
      <p:sp>
        <p:nvSpPr>
          <p:cNvPr id="12" name="Text Placeholder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4" name="Text Placeholder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Date Placeholder 4"/>
          <p:cNvSpPr>
            <a:spLocks noGrp="1"/>
          </p:cNvSpPr>
          <p:nvPr>
            <p:ph type="dt" sz="half" idx="10"/>
          </p:nvPr>
        </p:nvSpPr>
        <p:spPr/>
        <p:txBody>
          <a:bodyPr rtlCol="0"/>
          <a:lstStyle/>
          <a:p>
            <a:fld id="{85FCA334-3F96-4772-959C-677B9C9B892F}"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11" name="TextBox 10">
            <a:extLst>
              <a:ext uri="{FF2B5EF4-FFF2-40B4-BE49-F238E27FC236}">
                <a16:creationId xmlns=""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GB" sz="8000" dirty="0">
                <a:solidFill>
                  <a:prstClr val="white"/>
                </a:solidFill>
                <a:effectLst/>
              </a:rPr>
              <a:t>“</a:t>
            </a:r>
          </a:p>
        </p:txBody>
      </p:sp>
      <p:sp>
        <p:nvSpPr>
          <p:cNvPr id="13" name="TextBox 12">
            <a:extLst>
              <a:ext uri="{FF2B5EF4-FFF2-40B4-BE49-F238E27FC236}">
                <a16:creationId xmlns=""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GB" sz="8000" dirty="0">
                <a:solidFill>
                  <a:prstClr val="white"/>
                </a:solidFill>
                <a:effectLst/>
              </a:rPr>
              <a:t>”</a:t>
            </a:r>
          </a:p>
        </p:txBody>
      </p:sp>
    </p:spTree>
    <p:extLst>
      <p:ext uri="{BB962C8B-B14F-4D97-AF65-F5344CB8AC3E}">
        <p14:creationId xmlns:p14="http://schemas.microsoft.com/office/powerpoint/2010/main" val="2163496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rtlCol="0" anchor="b"/>
          <a:lstStyle>
            <a:lvl1pPr>
              <a:defRPr sz="3200"/>
            </a:lvl1pPr>
          </a:lstStyle>
          <a:p>
            <a:pPr rtl="0"/>
            <a:r>
              <a:rPr lang="it-IT" noProof="0"/>
              <a:t>Fare clic per modificare lo stile del titolo dello schema</a:t>
            </a:r>
            <a:endParaRPr lang="en-GB" noProof="0" dirty="0"/>
          </a:p>
        </p:txBody>
      </p:sp>
      <p:sp>
        <p:nvSpPr>
          <p:cNvPr id="4" name="Text Placeholder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Date Placeholder 4"/>
          <p:cNvSpPr>
            <a:spLocks noGrp="1"/>
          </p:cNvSpPr>
          <p:nvPr>
            <p:ph type="dt" sz="half" idx="10"/>
          </p:nvPr>
        </p:nvSpPr>
        <p:spPr/>
        <p:txBody>
          <a:bodyPr rtlCol="0"/>
          <a:lstStyle/>
          <a:p>
            <a:fld id="{7F791FB6-1BB1-4D54-B64E-19C9843EEB6A}"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529050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rtlCol="0"/>
          <a:lstStyle/>
          <a:p>
            <a:pPr rtl="0"/>
            <a:r>
              <a:rPr lang="it-IT" noProof="0"/>
              <a:t>Fare clic per modificare lo stile del titolo dello schema</a:t>
            </a:r>
            <a:endParaRPr lang="en-GB" noProof="0" dirty="0"/>
          </a:p>
        </p:txBody>
      </p:sp>
      <p:sp>
        <p:nvSpPr>
          <p:cNvPr id="7" name="Text Placeholder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8" name="Text Placeholder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9" name="Text Placeholder 4"/>
          <p:cNvSpPr>
            <a:spLocks noGrp="1"/>
          </p:cNvSpPr>
          <p:nvPr>
            <p:ph type="body" sz="quarter" idx="3"/>
          </p:nvPr>
        </p:nvSpPr>
        <p:spPr>
          <a:xfrm>
            <a:off x="4446711" y="1885949"/>
            <a:ext cx="3300984" cy="764783"/>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0" name="Text Placeholder 3"/>
          <p:cNvSpPr>
            <a:spLocks noGrp="1"/>
          </p:cNvSpPr>
          <p:nvPr>
            <p:ph type="body" sz="half" idx="16"/>
          </p:nvPr>
        </p:nvSpPr>
        <p:spPr>
          <a:xfrm>
            <a:off x="444143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11" name="Text Placeholder 4"/>
          <p:cNvSpPr>
            <a:spLocks noGrp="1"/>
          </p:cNvSpPr>
          <p:nvPr>
            <p:ph type="body" sz="quarter" idx="13"/>
          </p:nvPr>
        </p:nvSpPr>
        <p:spPr>
          <a:xfrm>
            <a:off x="7966572"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2" name="Text Placeholder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Date Placeholder 2"/>
          <p:cNvSpPr>
            <a:spLocks noGrp="1"/>
          </p:cNvSpPr>
          <p:nvPr>
            <p:ph type="dt" sz="half" idx="10"/>
          </p:nvPr>
        </p:nvSpPr>
        <p:spPr/>
        <p:txBody>
          <a:bodyPr rtlCol="0"/>
          <a:lstStyle/>
          <a:p>
            <a:fld id="{68928F16-6F15-471B-BABC-F11D9655039E}"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21841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rtlCol="0"/>
          <a:lstStyle/>
          <a:p>
            <a:pPr rtl="0"/>
            <a:r>
              <a:rPr lang="it-IT" noProof="0"/>
              <a:t>Fare clic per modificare lo stile del titolo dello schema</a:t>
            </a:r>
            <a:endParaRPr lang="en-GB" noProof="0" dirty="0"/>
          </a:p>
        </p:txBody>
      </p:sp>
      <p:sp>
        <p:nvSpPr>
          <p:cNvPr id="19" name="Text Placeholder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endParaRPr lang="en-GB" noProof="0" dirty="0"/>
          </a:p>
        </p:txBody>
      </p:sp>
      <p:sp>
        <p:nvSpPr>
          <p:cNvPr id="21" name="Text Placeholder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2" name="Text Placeholder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endParaRPr lang="en-GB" noProof="0" dirty="0"/>
          </a:p>
        </p:txBody>
      </p:sp>
      <p:sp>
        <p:nvSpPr>
          <p:cNvPr id="24" name="Text Placeholder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5" name="Text Placeholder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endParaRPr lang="en-GB" noProof="0" dirty="0"/>
          </a:p>
        </p:txBody>
      </p:sp>
      <p:sp>
        <p:nvSpPr>
          <p:cNvPr id="27" name="Text Placeholder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Date Placeholder 2"/>
          <p:cNvSpPr>
            <a:spLocks noGrp="1"/>
          </p:cNvSpPr>
          <p:nvPr>
            <p:ph type="dt" sz="half" idx="10"/>
          </p:nvPr>
        </p:nvSpPr>
        <p:spPr/>
        <p:txBody>
          <a:bodyPr rtlCol="0"/>
          <a:lstStyle/>
          <a:p>
            <a:fld id="{A098D439-F42D-4C5F-AAC2-3886E29E2212}"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43991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dirty="0"/>
          </a:p>
        </p:txBody>
      </p:sp>
      <p:sp>
        <p:nvSpPr>
          <p:cNvPr id="3" name="Content Placeholder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dirty="0"/>
          </a:p>
        </p:txBody>
      </p:sp>
      <p:sp>
        <p:nvSpPr>
          <p:cNvPr id="4" name="Date Placeholder 3"/>
          <p:cNvSpPr>
            <a:spLocks noGrp="1"/>
          </p:cNvSpPr>
          <p:nvPr>
            <p:ph type="dt" sz="half" idx="10"/>
          </p:nvPr>
        </p:nvSpPr>
        <p:spPr/>
        <p:txBody>
          <a:bodyPr rtlCol="0"/>
          <a:lstStyle/>
          <a:p>
            <a:fld id="{1EB28C59-49BD-4590-9846-C533AA98752B}"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37758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rtlCol="0" anchor="b"/>
          <a:lstStyle>
            <a:lvl1pPr algn="ctr">
              <a:defRPr sz="4000" b="0" cap="none"/>
            </a:lvl1pPr>
          </a:lstStyle>
          <a:p>
            <a:pPr rtl="0"/>
            <a:r>
              <a:rPr lang="it-IT" noProof="0"/>
              <a:t>Fare clic per modificare lo stile del titolo dello schema</a:t>
            </a:r>
            <a:endParaRPr lang="en-GB" noProof="0" dirty="0"/>
          </a:p>
        </p:txBody>
      </p:sp>
      <p:sp>
        <p:nvSpPr>
          <p:cNvPr id="3" name="Text Placeholder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Date Placeholder 3"/>
          <p:cNvSpPr>
            <a:spLocks noGrp="1"/>
          </p:cNvSpPr>
          <p:nvPr>
            <p:ph type="dt" sz="half" idx="10"/>
          </p:nvPr>
        </p:nvSpPr>
        <p:spPr/>
        <p:txBody>
          <a:bodyPr rtlCol="0"/>
          <a:lstStyle/>
          <a:p>
            <a:fld id="{B3F7E4AC-764F-4C27-AEC4-A4960E9093F0}"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90871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rtlCol="0"/>
          <a:lstStyle/>
          <a:p>
            <a:pPr rtl="0"/>
            <a:r>
              <a:rPr lang="it-IT" noProof="0"/>
              <a:t>Fare clic per modificare lo stile del titolo dello schema</a:t>
            </a:r>
            <a:endParaRPr lang="en-GB" noProof="0" dirty="0"/>
          </a:p>
        </p:txBody>
      </p:sp>
      <p:sp>
        <p:nvSpPr>
          <p:cNvPr id="3" name="Content Placeholder 2"/>
          <p:cNvSpPr>
            <a:spLocks noGrp="1"/>
          </p:cNvSpPr>
          <p:nvPr>
            <p:ph sz="half" idx="1"/>
          </p:nvPr>
        </p:nvSpPr>
        <p:spPr>
          <a:xfrm>
            <a:off x="913795" y="2076450"/>
            <a:ext cx="4856841" cy="3622671"/>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dirty="0"/>
          </a:p>
        </p:txBody>
      </p:sp>
      <p:sp>
        <p:nvSpPr>
          <p:cNvPr id="4" name="Content Placeholder 3"/>
          <p:cNvSpPr>
            <a:spLocks noGrp="1"/>
          </p:cNvSpPr>
          <p:nvPr>
            <p:ph sz="half" idx="2"/>
          </p:nvPr>
        </p:nvSpPr>
        <p:spPr>
          <a:xfrm>
            <a:off x="6410716" y="2076451"/>
            <a:ext cx="4856841" cy="3622672"/>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dirty="0"/>
          </a:p>
        </p:txBody>
      </p:sp>
      <p:sp>
        <p:nvSpPr>
          <p:cNvPr id="5" name="Date Placeholder 4"/>
          <p:cNvSpPr>
            <a:spLocks noGrp="1"/>
          </p:cNvSpPr>
          <p:nvPr>
            <p:ph type="dt" sz="half" idx="10"/>
          </p:nvPr>
        </p:nvSpPr>
        <p:spPr/>
        <p:txBody>
          <a:bodyPr rtlCol="0"/>
          <a:lstStyle/>
          <a:p>
            <a:fld id="{B82D7911-34EF-456A-9CCB-4081299328B8}"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38577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rtlCol="0"/>
          <a:lstStyle>
            <a:lvl1pPr>
              <a:defRPr/>
            </a:lvl1pPr>
          </a:lstStyle>
          <a:p>
            <a:pPr rtl="0"/>
            <a:r>
              <a:rPr lang="it-IT" noProof="0"/>
              <a:t>Fare clic per modificare lo stile del titolo dello schema</a:t>
            </a:r>
            <a:endParaRPr lang="en-GB" noProof="0" dirty="0"/>
          </a:p>
        </p:txBody>
      </p:sp>
      <p:sp>
        <p:nvSpPr>
          <p:cNvPr id="3" name="Text Placeholder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Content Placeholder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dirty="0"/>
          </a:p>
        </p:txBody>
      </p:sp>
      <p:sp>
        <p:nvSpPr>
          <p:cNvPr id="5" name="Text Placeholder 4"/>
          <p:cNvSpPr>
            <a:spLocks noGrp="1"/>
          </p:cNvSpPr>
          <p:nvPr>
            <p:ph type="body" sz="quarter" idx="3"/>
          </p:nvPr>
        </p:nvSpPr>
        <p:spPr>
          <a:xfrm>
            <a:off x="6363166" y="1855152"/>
            <a:ext cx="4779582" cy="692495"/>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Content Placeholder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dirty="0"/>
          </a:p>
        </p:txBody>
      </p:sp>
      <p:sp>
        <p:nvSpPr>
          <p:cNvPr id="7" name="Date Placeholder 6"/>
          <p:cNvSpPr>
            <a:spLocks noGrp="1"/>
          </p:cNvSpPr>
          <p:nvPr>
            <p:ph type="dt" sz="half" idx="10"/>
          </p:nvPr>
        </p:nvSpPr>
        <p:spPr/>
        <p:txBody>
          <a:bodyPr rtlCol="0"/>
          <a:lstStyle/>
          <a:p>
            <a:fld id="{653B73AE-9525-4148-A209-40AC38BF5737}"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23668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dirty="0"/>
          </a:p>
        </p:txBody>
      </p:sp>
      <p:sp>
        <p:nvSpPr>
          <p:cNvPr id="3" name="Date Placeholder 2"/>
          <p:cNvSpPr>
            <a:spLocks noGrp="1"/>
          </p:cNvSpPr>
          <p:nvPr>
            <p:ph type="dt" sz="half" idx="10"/>
          </p:nvPr>
        </p:nvSpPr>
        <p:spPr/>
        <p:txBody>
          <a:bodyPr rtlCol="0"/>
          <a:lstStyle/>
          <a:p>
            <a:fld id="{794D3EFD-A3EB-48D6-91D1-30671EA1207D}"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68491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fld id="{91C3D2D4-BB4A-4B7B-ADA7-22E227BD5AE7}"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74808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it-IT" noProof="0"/>
              <a:t>Fare clic per modificare lo stile del titolo dello schema</a:t>
            </a:r>
            <a:endParaRPr lang="en-GB" noProof="0" dirty="0"/>
          </a:p>
        </p:txBody>
      </p:sp>
      <p:sp>
        <p:nvSpPr>
          <p:cNvPr id="3" name="Content Placeholder 2"/>
          <p:cNvSpPr>
            <a:spLocks noGrp="1"/>
          </p:cNvSpPr>
          <p:nvPr>
            <p:ph idx="1"/>
          </p:nvPr>
        </p:nvSpPr>
        <p:spPr>
          <a:xfrm>
            <a:off x="4855633" y="609600"/>
            <a:ext cx="6411924" cy="5080001"/>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dirty="0"/>
          </a:p>
        </p:txBody>
      </p:sp>
      <p:sp>
        <p:nvSpPr>
          <p:cNvPr id="4" name="Text Placeholder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Date Placeholder 4"/>
          <p:cNvSpPr>
            <a:spLocks noGrp="1"/>
          </p:cNvSpPr>
          <p:nvPr>
            <p:ph type="dt" sz="half" idx="10"/>
          </p:nvPr>
        </p:nvSpPr>
        <p:spPr/>
        <p:txBody>
          <a:bodyPr rtlCol="0"/>
          <a:lstStyle/>
          <a:p>
            <a:fld id="{B982CE2A-D155-40CB-A971-66B163E6347D}"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85390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it-IT" noProof="0"/>
              <a:t>Fare clic per modificare lo stile del titolo dello schema</a:t>
            </a:r>
            <a:endParaRPr lang="en-GB" noProof="0"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endParaRPr lang="en-GB" noProof="0" dirty="0"/>
          </a:p>
        </p:txBody>
      </p:sp>
      <p:sp>
        <p:nvSpPr>
          <p:cNvPr id="4" name="Text Placeholder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Date Placeholder 4"/>
          <p:cNvSpPr>
            <a:spLocks noGrp="1"/>
          </p:cNvSpPr>
          <p:nvPr>
            <p:ph type="dt" sz="half" idx="10"/>
          </p:nvPr>
        </p:nvSpPr>
        <p:spPr/>
        <p:txBody>
          <a:bodyPr rtlCol="0"/>
          <a:lstStyle/>
          <a:p>
            <a:fld id="{C950CEE9-1E3A-4ADA-93D4-2FD4F8431AA5}"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rtlCol="0"/>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rtlCol="0"/>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77279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it-IT" noProof="0"/>
              <a:t>Fare clic per modificare lo stile del titolo dello schema</a:t>
            </a:r>
            <a:endParaRPr lang="en-GB" noProof="0"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Quarter level</a:t>
            </a:r>
          </a:p>
          <a:p>
            <a:pPr lvl="4" rtl="0"/>
            <a:r>
              <a:rPr lang="en-GB" noProof="0" dirty="0"/>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4EEED21A-E036-4044-8AF6-43527D4E8308}" type="datetime1">
              <a:rPr lang="en-GB" smtClean="0">
                <a:solidFill>
                  <a:prstClr val="white">
                    <a:lumMod val="95000"/>
                  </a:prstClr>
                </a:solidFill>
                <a:effectLst>
                  <a:outerShdw blurRad="50800" dist="38100" dir="2700000" algn="tl" rotWithShape="0">
                    <a:prstClr val="black">
                      <a:alpha val="43000"/>
                    </a:prstClr>
                  </a:outerShdw>
                </a:effectLst>
              </a:rPr>
              <a:pPr/>
              <a:t>08/06/2025</a:t>
            </a:fld>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GB"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GB" smtClean="0">
                <a:solidFill>
                  <a:prstClr val="white">
                    <a:lumMod val="95000"/>
                  </a:prstClr>
                </a:solidFill>
                <a:effectLst>
                  <a:outerShdw blurRad="50800" dist="38100" dir="2700000" algn="tl" rotWithShape="0">
                    <a:prstClr val="black">
                      <a:alpha val="43000"/>
                    </a:prstClr>
                  </a:outerShdw>
                </a:effectLst>
              </a:rPr>
              <a:pPr/>
              <a:t>‹N›</a:t>
            </a:fld>
            <a:endParaRPr lang="en-GB"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94289404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7990"/>
          </a:xfrm>
          <a:prstGeom prst="rect">
            <a:avLst/>
          </a:prstGeom>
        </p:spPr>
      </p:pic>
      <p:sp>
        <p:nvSpPr>
          <p:cNvPr id="9" name="TextBox 21"/>
          <p:cNvSpPr txBox="1"/>
          <p:nvPr/>
        </p:nvSpPr>
        <p:spPr>
          <a:xfrm>
            <a:off x="93324" y="4200238"/>
            <a:ext cx="9163453" cy="2708434"/>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This mobility </a:t>
            </a:r>
            <a:r>
              <a:rPr lang="en-US" sz="2000" b="1" dirty="0" smtClean="0">
                <a:solidFill>
                  <a:schemeClr val="bg1"/>
                </a:solidFill>
                <a:sym typeface="Open Sans Bold"/>
              </a:rPr>
              <a:t>represents my second Erasmus</a:t>
            </a:r>
            <a:r>
              <a:rPr lang="en-US" sz="2000" b="1" dirty="0">
                <a:solidFill>
                  <a:schemeClr val="bg1"/>
                </a:solidFill>
                <a:sym typeface="Open Sans Bold"/>
              </a:rPr>
              <a:t>+ project. It was a </a:t>
            </a:r>
            <a:r>
              <a:rPr lang="en-US" sz="2000" b="1" dirty="0" smtClean="0">
                <a:solidFill>
                  <a:schemeClr val="bg1"/>
                </a:solidFill>
                <a:sym typeface="Open Sans Bold"/>
              </a:rPr>
              <a:t>great experience</a:t>
            </a:r>
            <a:r>
              <a:rPr lang="en-US" sz="2000" b="1" dirty="0">
                <a:solidFill>
                  <a:schemeClr val="bg1"/>
                </a:solidFill>
                <a:sym typeface="Open Sans Bold"/>
              </a:rPr>
              <a:t>, I visited fantastic places like Dracula's Castle, the capital Bucharest, Brasov and </a:t>
            </a:r>
            <a:r>
              <a:rPr lang="en-US" sz="2000" b="1" dirty="0" smtClean="0">
                <a:solidFill>
                  <a:schemeClr val="bg1"/>
                </a:solidFill>
                <a:sym typeface="Open Sans Bold"/>
              </a:rPr>
              <a:t>I met </a:t>
            </a:r>
            <a:r>
              <a:rPr lang="en-US" sz="2000" b="1" dirty="0">
                <a:solidFill>
                  <a:schemeClr val="bg1"/>
                </a:solidFill>
                <a:sym typeface="Open Sans Bold"/>
              </a:rPr>
              <a:t>kind and helpful people. Thanks to </a:t>
            </a:r>
            <a:r>
              <a:rPr lang="en-US" sz="2000" b="1" dirty="0" smtClean="0">
                <a:solidFill>
                  <a:schemeClr val="bg1"/>
                </a:solidFill>
                <a:sym typeface="Open Sans Bold"/>
              </a:rPr>
              <a:t>it I </a:t>
            </a:r>
            <a:r>
              <a:rPr lang="en-US" sz="2000" b="1" dirty="0">
                <a:solidFill>
                  <a:schemeClr val="bg1"/>
                </a:solidFill>
                <a:sym typeface="Open Sans Bold"/>
              </a:rPr>
              <a:t>was able to strengthen my English language </a:t>
            </a:r>
            <a:r>
              <a:rPr lang="en-US" sz="2000" b="1" dirty="0" smtClean="0">
                <a:solidFill>
                  <a:schemeClr val="bg1"/>
                </a:solidFill>
                <a:sym typeface="Open Sans Bold"/>
              </a:rPr>
              <a:t>skills and to deal with Intercultural Dialogue. </a:t>
            </a:r>
            <a:r>
              <a:rPr lang="en-US" sz="2000" b="1" dirty="0">
                <a:solidFill>
                  <a:schemeClr val="bg1"/>
                </a:solidFill>
                <a:sym typeface="Open Sans Bold"/>
              </a:rPr>
              <a:t>I stayed with a Romanian family and my host welcomed me warmly, they were very kind and helpful. One of the things that struck me most is their way of </a:t>
            </a:r>
            <a:r>
              <a:rPr lang="en-US" sz="2000" b="1" dirty="0" smtClean="0">
                <a:solidFill>
                  <a:schemeClr val="bg1"/>
                </a:solidFill>
                <a:sym typeface="Open Sans Bold"/>
              </a:rPr>
              <a:t>teaching: </a:t>
            </a:r>
            <a:r>
              <a:rPr lang="en-US" sz="2000" b="1" dirty="0">
                <a:solidFill>
                  <a:schemeClr val="bg1"/>
                </a:solidFill>
                <a:sym typeface="Open Sans Bold"/>
              </a:rPr>
              <a:t>I attended </a:t>
            </a:r>
            <a:r>
              <a:rPr lang="en-US" sz="2000" b="1" dirty="0" smtClean="0">
                <a:solidFill>
                  <a:schemeClr val="bg1"/>
                </a:solidFill>
                <a:sym typeface="Open Sans Bold"/>
              </a:rPr>
              <a:t>really </a:t>
            </a:r>
            <a:r>
              <a:rPr lang="en-US" sz="2000" b="1" dirty="0">
                <a:solidFill>
                  <a:schemeClr val="bg1"/>
                </a:solidFill>
                <a:sym typeface="Open Sans Bold"/>
              </a:rPr>
              <a:t>engaging and interesting English, </a:t>
            </a:r>
            <a:r>
              <a:rPr lang="en-US" sz="2000" b="1" dirty="0" smtClean="0">
                <a:solidFill>
                  <a:schemeClr val="bg1"/>
                </a:solidFill>
                <a:sym typeface="Open Sans Bold"/>
              </a:rPr>
              <a:t>Chemistry </a:t>
            </a:r>
            <a:r>
              <a:rPr lang="en-US" sz="2000" b="1" dirty="0">
                <a:solidFill>
                  <a:schemeClr val="bg1"/>
                </a:solidFill>
                <a:sym typeface="Open Sans Bold"/>
              </a:rPr>
              <a:t>and </a:t>
            </a:r>
            <a:r>
              <a:rPr lang="en-US" sz="2000" b="1" dirty="0" smtClean="0">
                <a:solidFill>
                  <a:schemeClr val="bg1"/>
                </a:solidFill>
                <a:sym typeface="Open Sans Bold"/>
              </a:rPr>
              <a:t>Computer Science </a:t>
            </a:r>
            <a:r>
              <a:rPr lang="en-US" sz="2000" b="1" dirty="0" smtClean="0">
                <a:solidFill>
                  <a:schemeClr val="bg1"/>
                </a:solidFill>
                <a:sym typeface="Open Sans Bold"/>
              </a:rPr>
              <a:t>classes. </a:t>
            </a:r>
            <a:r>
              <a:rPr lang="en-US" sz="2000" b="1" dirty="0">
                <a:solidFill>
                  <a:schemeClr val="bg1"/>
                </a:solidFill>
                <a:sym typeface="Open Sans Bold"/>
              </a:rPr>
              <a:t>I can't wait to see the Romanian kids again in May and introduce them to our </a:t>
            </a:r>
            <a:r>
              <a:rPr lang="en-US" sz="2000" b="1" dirty="0" smtClean="0">
                <a:solidFill>
                  <a:schemeClr val="bg1"/>
                </a:solidFill>
                <a:sym typeface="Open Sans Bold"/>
              </a:rPr>
              <a:t>traditions.</a:t>
            </a:r>
            <a:endParaRPr lang="en-US" sz="1009" b="1" spc="-75" dirty="0">
              <a:solidFill>
                <a:srgbClr val="000000"/>
              </a:solidFill>
              <a:latin typeface="Open Sans Bold"/>
              <a:ea typeface="Open Sans Bold"/>
              <a:cs typeface="Open Sans Bold"/>
              <a:sym typeface="Open Sans Bold"/>
            </a:endParaRPr>
          </a:p>
        </p:txBody>
      </p:sp>
      <p:sp>
        <p:nvSpPr>
          <p:cNvPr id="2" name="CasellaDiTesto 1"/>
          <p:cNvSpPr txBox="1"/>
          <p:nvPr/>
        </p:nvSpPr>
        <p:spPr>
          <a:xfrm>
            <a:off x="6810704" y="6488658"/>
            <a:ext cx="2953406" cy="369332"/>
          </a:xfrm>
          <a:prstGeom prst="rect">
            <a:avLst/>
          </a:prstGeom>
          <a:noFill/>
        </p:spPr>
        <p:txBody>
          <a:bodyPr wrap="square" rtlCol="0">
            <a:spAutoFit/>
          </a:bodyPr>
          <a:lstStyle/>
          <a:p>
            <a:r>
              <a:rPr lang="it-IT" dirty="0" smtClean="0">
                <a:solidFill>
                  <a:schemeClr val="bg1"/>
                </a:solidFill>
                <a:latin typeface="Algerian" panose="04020705040A02060702" pitchFamily="82" charset="0"/>
              </a:rPr>
              <a:t>            Gualtieri </a:t>
            </a:r>
            <a:r>
              <a:rPr lang="it-IT" dirty="0" err="1">
                <a:solidFill>
                  <a:schemeClr val="bg1"/>
                </a:solidFill>
                <a:latin typeface="Algerian" panose="04020705040A02060702" pitchFamily="82" charset="0"/>
              </a:rPr>
              <a:t>Sophia</a:t>
            </a:r>
            <a:endParaRPr lang="it-IT" dirty="0">
              <a:solidFill>
                <a:schemeClr val="bg1"/>
              </a:solidFill>
              <a:latin typeface="Algerian" panose="04020705040A02060702" pitchFamily="82" charset="0"/>
            </a:endParaRPr>
          </a:p>
        </p:txBody>
      </p:sp>
      <p:pic>
        <p:nvPicPr>
          <p:cNvPr id="4" name="Immagine 3"/>
          <p:cNvPicPr>
            <a:picLocks noChangeAspect="1"/>
          </p:cNvPicPr>
          <p:nvPr/>
        </p:nvPicPr>
        <p:blipFill>
          <a:blip r:embed="rId5"/>
          <a:stretch>
            <a:fillRect/>
          </a:stretch>
        </p:blipFill>
        <p:spPr>
          <a:xfrm rot="19998175">
            <a:off x="776179" y="1914074"/>
            <a:ext cx="2509624" cy="1881036"/>
          </a:xfrm>
          <a:prstGeom prst="rect">
            <a:avLst/>
          </a:prstGeom>
          <a:ln w="127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magine 10"/>
          <p:cNvPicPr>
            <a:picLocks noChangeAspect="1"/>
          </p:cNvPicPr>
          <p:nvPr/>
        </p:nvPicPr>
        <p:blipFill>
          <a:blip r:embed="rId6"/>
          <a:stretch>
            <a:fillRect/>
          </a:stretch>
        </p:blipFill>
        <p:spPr>
          <a:xfrm rot="21297865">
            <a:off x="9540178" y="3875672"/>
            <a:ext cx="2782864" cy="2916495"/>
          </a:xfrm>
          <a:prstGeom prst="rect">
            <a:avLst/>
          </a:prstGeom>
        </p:spPr>
      </p:pic>
      <p:pic>
        <p:nvPicPr>
          <p:cNvPr id="12" name="Immagine 11"/>
          <p:cNvPicPr>
            <a:picLocks noChangeAspect="1"/>
          </p:cNvPicPr>
          <p:nvPr/>
        </p:nvPicPr>
        <p:blipFill>
          <a:blip r:embed="rId7"/>
          <a:stretch>
            <a:fillRect/>
          </a:stretch>
        </p:blipFill>
        <p:spPr>
          <a:xfrm rot="17511037">
            <a:off x="6042747" y="2273297"/>
            <a:ext cx="1253199" cy="1667299"/>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ttangolo 12"/>
          <p:cNvSpPr/>
          <p:nvPr/>
        </p:nvSpPr>
        <p:spPr>
          <a:xfrm>
            <a:off x="3968658" y="1200925"/>
            <a:ext cx="6096000" cy="1200329"/>
          </a:xfrm>
          <a:prstGeom prst="rect">
            <a:avLst/>
          </a:prstGeom>
        </p:spPr>
        <p:txBody>
          <a:bodyPr>
            <a:spAutoFit/>
          </a:bodyPr>
          <a:lstStyle/>
          <a:p>
            <a:r>
              <a:rPr lang="en-US" dirty="0" err="1">
                <a:solidFill>
                  <a:schemeClr val="bg1"/>
                </a:solidFill>
              </a:rPr>
              <a:t>Moreni</a:t>
            </a:r>
            <a:r>
              <a:rPr lang="en-US" dirty="0">
                <a:solidFill>
                  <a:schemeClr val="bg1"/>
                </a:solidFill>
              </a:rPr>
              <a:t>- 5-10 April 2025</a:t>
            </a:r>
          </a:p>
          <a:p>
            <a:r>
              <a:rPr lang="en-US" dirty="0">
                <a:solidFill>
                  <a:schemeClr val="bg1"/>
                </a:solidFill>
              </a:rPr>
              <a:t>PNRR </a:t>
            </a:r>
            <a:r>
              <a:rPr lang="en-US" dirty="0" smtClean="0">
                <a:solidFill>
                  <a:schemeClr val="bg1"/>
                </a:solidFill>
              </a:rPr>
              <a:t>2023-1-IT02-KA121-SCH-000126195</a:t>
            </a:r>
          </a:p>
          <a:p>
            <a:r>
              <a:rPr lang="it-IT" dirty="0" err="1">
                <a:solidFill>
                  <a:schemeClr val="bg1"/>
                </a:solidFill>
              </a:rPr>
              <a:t>held</a:t>
            </a:r>
            <a:r>
              <a:rPr lang="it-IT" dirty="0">
                <a:solidFill>
                  <a:schemeClr val="bg1"/>
                </a:solidFill>
              </a:rPr>
              <a:t> </a:t>
            </a:r>
            <a:r>
              <a:rPr lang="it-IT" dirty="0" err="1">
                <a:solidFill>
                  <a:schemeClr val="bg1"/>
                </a:solidFill>
              </a:rPr>
              <a:t>at</a:t>
            </a:r>
            <a:r>
              <a:rPr lang="it-IT" dirty="0">
                <a:solidFill>
                  <a:schemeClr val="bg1"/>
                </a:solidFill>
              </a:rPr>
              <a:t> </a:t>
            </a:r>
            <a:r>
              <a:rPr lang="it-IT" dirty="0" err="1">
                <a:solidFill>
                  <a:schemeClr val="bg1"/>
                </a:solidFill>
              </a:rPr>
              <a:t>Colegiul</a:t>
            </a:r>
            <a:r>
              <a:rPr lang="it-IT" dirty="0">
                <a:solidFill>
                  <a:schemeClr val="bg1"/>
                </a:solidFill>
              </a:rPr>
              <a:t> National „</a:t>
            </a:r>
            <a:r>
              <a:rPr lang="it-IT" dirty="0" err="1">
                <a:solidFill>
                  <a:schemeClr val="bg1"/>
                </a:solidFill>
              </a:rPr>
              <a:t>Ion</a:t>
            </a:r>
            <a:r>
              <a:rPr lang="it-IT" dirty="0">
                <a:solidFill>
                  <a:schemeClr val="bg1"/>
                </a:solidFill>
              </a:rPr>
              <a:t> Luca </a:t>
            </a:r>
            <a:r>
              <a:rPr lang="it-IT" dirty="0" err="1">
                <a:solidFill>
                  <a:schemeClr val="bg1"/>
                </a:solidFill>
              </a:rPr>
              <a:t>Caragiale</a:t>
            </a:r>
            <a:r>
              <a:rPr lang="it-IT" dirty="0">
                <a:solidFill>
                  <a:schemeClr val="bg1"/>
                </a:solidFill>
              </a:rPr>
              <a:t>” </a:t>
            </a:r>
            <a:r>
              <a:rPr lang="it-IT" dirty="0" err="1">
                <a:solidFill>
                  <a:schemeClr val="bg1"/>
                </a:solidFill>
              </a:rPr>
              <a:t>Moreni</a:t>
            </a:r>
            <a:r>
              <a:rPr lang="it-IT" dirty="0">
                <a:solidFill>
                  <a:schemeClr val="bg1"/>
                </a:solidFill>
              </a:rPr>
              <a:t>, Romania</a:t>
            </a:r>
          </a:p>
          <a:p>
            <a:endParaRPr lang="en-US" dirty="0">
              <a:solidFill>
                <a:schemeClr val="bg1"/>
              </a:solidFill>
            </a:endParaRPr>
          </a:p>
        </p:txBody>
      </p:sp>
      <p:sp>
        <p:nvSpPr>
          <p:cNvPr id="14" name="CasellaDiTesto 13"/>
          <p:cNvSpPr txBox="1"/>
          <p:nvPr/>
        </p:nvSpPr>
        <p:spPr>
          <a:xfrm>
            <a:off x="9764110" y="2871388"/>
            <a:ext cx="3468413" cy="646331"/>
          </a:xfrm>
          <a:prstGeom prst="rect">
            <a:avLst/>
          </a:prstGeom>
          <a:noFill/>
        </p:spPr>
        <p:txBody>
          <a:bodyPr wrap="square" rtlCol="0">
            <a:spAutoFit/>
          </a:bodyPr>
          <a:lstStyle/>
          <a:p>
            <a:r>
              <a:rPr lang="it-IT" sz="3600" dirty="0" err="1" smtClean="0">
                <a:solidFill>
                  <a:schemeClr val="bg1"/>
                </a:solidFill>
                <a:latin typeface="Algerian" panose="04020705040A02060702" pitchFamily="82" charset="0"/>
              </a:rPr>
              <a:t>Memorie</a:t>
            </a:r>
            <a:r>
              <a:rPr lang="it-IT" sz="3600" dirty="0" err="1">
                <a:solidFill>
                  <a:schemeClr val="bg1"/>
                </a:solidFill>
                <a:latin typeface="Algerian" panose="04020705040A02060702" pitchFamily="82" charset="0"/>
              </a:rPr>
              <a:t>s</a:t>
            </a:r>
            <a:endParaRPr lang="it-IT" sz="3600" dirty="0">
              <a:solidFill>
                <a:schemeClr val="bg1"/>
              </a:solidFill>
              <a:latin typeface="Algerian" panose="04020705040A02060702" pitchFamily="82" charset="0"/>
            </a:endParaRPr>
          </a:p>
        </p:txBody>
      </p:sp>
      <p:pic>
        <p:nvPicPr>
          <p:cNvPr id="3" name="Immagin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4267200" cy="1066800"/>
          </a:xfrm>
          <a:prstGeom prst="rect">
            <a:avLst/>
          </a:prstGeom>
        </p:spPr>
      </p:pic>
      <p:pic>
        <p:nvPicPr>
          <p:cNvPr id="6" name="Immagin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5627" y="-19651"/>
            <a:ext cx="5842300" cy="869995"/>
          </a:xfrm>
          <a:prstGeom prst="rect">
            <a:avLst/>
          </a:prstGeom>
        </p:spPr>
      </p:pic>
    </p:spTree>
    <p:extLst>
      <p:ext uri="{BB962C8B-B14F-4D97-AF65-F5344CB8AC3E}">
        <p14:creationId xmlns:p14="http://schemas.microsoft.com/office/powerpoint/2010/main" val="192418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0"/>
            <a:ext cx="12192001" cy="6857990"/>
          </a:xfrm>
          <a:prstGeom prst="rect">
            <a:avLst/>
          </a:prstGeom>
        </p:spPr>
      </p:pic>
      <p:sp>
        <p:nvSpPr>
          <p:cNvPr id="9" name="TextBox 21"/>
          <p:cNvSpPr txBox="1"/>
          <p:nvPr/>
        </p:nvSpPr>
        <p:spPr>
          <a:xfrm>
            <a:off x="-2969" y="2317348"/>
            <a:ext cx="12194969" cy="4601260"/>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This was my seventh and last </a:t>
            </a:r>
            <a:r>
              <a:rPr lang="en-US" sz="2000" b="1" dirty="0" smtClean="0">
                <a:solidFill>
                  <a:schemeClr val="bg1"/>
                </a:solidFill>
                <a:sym typeface="Open Sans Bold"/>
              </a:rPr>
              <a:t>Erasmus mobility</a:t>
            </a:r>
            <a:r>
              <a:rPr lang="en-US" sz="2000" b="1" dirty="0">
                <a:solidFill>
                  <a:schemeClr val="bg1"/>
                </a:solidFill>
                <a:sym typeface="Open Sans Bold"/>
              </a:rPr>
              <a:t>, and I am very sad that this wonderful experience has come to an end. Every Erasmus project has taught me something new, helping me grow as a person and create amazing </a:t>
            </a:r>
            <a:r>
              <a:rPr lang="en-US" sz="2000" b="1" dirty="0" smtClean="0">
                <a:solidFill>
                  <a:schemeClr val="bg1"/>
                </a:solidFill>
                <a:sym typeface="Open Sans Bold"/>
              </a:rPr>
              <a:t>memories and this </a:t>
            </a:r>
            <a:r>
              <a:rPr lang="en-US" sz="2000" b="1" dirty="0">
                <a:solidFill>
                  <a:schemeClr val="bg1"/>
                </a:solidFill>
                <a:sym typeface="Open Sans Bold"/>
              </a:rPr>
              <a:t>experience was no exception!</a:t>
            </a:r>
          </a:p>
          <a:p>
            <a:pPr algn="just">
              <a:lnSpc>
                <a:spcPct val="110000"/>
              </a:lnSpc>
              <a:spcAft>
                <a:spcPts val="600"/>
              </a:spcAft>
            </a:pPr>
            <a:r>
              <a:rPr lang="en-US" sz="2000" b="1" dirty="0">
                <a:solidFill>
                  <a:schemeClr val="bg1"/>
                </a:solidFill>
                <a:sym typeface="Open Sans Bold"/>
              </a:rPr>
              <a:t>Even though it was my second time in Romania, I was very happy to return. This country left a great impression on me, and I had always wanted to come back, so my dream came true. This time, I stayed with a Romanian family instead of in a hotel. They welcomed me warmly and truly made my stay unforgettable.</a:t>
            </a:r>
          </a:p>
          <a:p>
            <a:pPr algn="just">
              <a:lnSpc>
                <a:spcPct val="110000"/>
              </a:lnSpc>
              <a:spcAft>
                <a:spcPts val="600"/>
              </a:spcAft>
            </a:pPr>
            <a:r>
              <a:rPr lang="en-US" sz="2000" b="1" dirty="0">
                <a:solidFill>
                  <a:schemeClr val="bg1"/>
                </a:solidFill>
                <a:sym typeface="Open Sans Bold"/>
              </a:rPr>
              <a:t>We went on fascinating trips to Dracula's Castle, Bran, </a:t>
            </a:r>
            <a:r>
              <a:rPr lang="en-US" sz="2000" b="1" dirty="0" err="1">
                <a:solidFill>
                  <a:schemeClr val="bg1"/>
                </a:solidFill>
                <a:sym typeface="Open Sans Bold"/>
              </a:rPr>
              <a:t>Brașov</a:t>
            </a:r>
            <a:r>
              <a:rPr lang="en-US" sz="2000" b="1" dirty="0">
                <a:solidFill>
                  <a:schemeClr val="bg1"/>
                </a:solidFill>
                <a:sym typeface="Open Sans Bold"/>
              </a:rPr>
              <a:t>, and </a:t>
            </a:r>
            <a:r>
              <a:rPr lang="en-US" sz="2000" b="1" dirty="0" smtClean="0">
                <a:solidFill>
                  <a:schemeClr val="bg1"/>
                </a:solidFill>
                <a:sym typeface="Open Sans Bold"/>
              </a:rPr>
              <a:t>Bucharest. </a:t>
            </a:r>
            <a:r>
              <a:rPr lang="en-US" sz="2000" b="1" dirty="0">
                <a:solidFill>
                  <a:schemeClr val="bg1"/>
                </a:solidFill>
                <a:sym typeface="Open Sans Bold"/>
              </a:rPr>
              <a:t>We also had interesting </a:t>
            </a:r>
            <a:r>
              <a:rPr lang="en-US" sz="2000" b="1" dirty="0" smtClean="0">
                <a:solidFill>
                  <a:schemeClr val="bg1"/>
                </a:solidFill>
                <a:sym typeface="Open Sans Bold"/>
              </a:rPr>
              <a:t>classes </a:t>
            </a:r>
            <a:r>
              <a:rPr lang="en-US" sz="2000" b="1" dirty="0">
                <a:solidFill>
                  <a:schemeClr val="bg1"/>
                </a:solidFill>
                <a:sym typeface="Open Sans Bold"/>
              </a:rPr>
              <a:t>in English, IT, and chemistry. </a:t>
            </a:r>
            <a:r>
              <a:rPr lang="en-US" sz="2000" b="1" dirty="0" smtClean="0">
                <a:solidFill>
                  <a:schemeClr val="bg1"/>
                </a:solidFill>
                <a:sym typeface="Open Sans Bold"/>
              </a:rPr>
              <a:t>I’ve </a:t>
            </a:r>
            <a:r>
              <a:rPr lang="en-US" sz="2000" b="1" dirty="0">
                <a:solidFill>
                  <a:schemeClr val="bg1"/>
                </a:solidFill>
                <a:sym typeface="Open Sans Bold"/>
              </a:rPr>
              <a:t>learned a lot about culture: differences and similarities. I did this thanks to the lessons but also I had the chance to experience them on my own</a:t>
            </a:r>
            <a:r>
              <a:rPr lang="en-US" sz="2000" b="1" dirty="0" smtClean="0">
                <a:solidFill>
                  <a:schemeClr val="bg1"/>
                </a:solidFill>
                <a:sym typeface="Open Sans Bold"/>
              </a:rPr>
              <a:t>. I also made a presentation about European Cooperation.</a:t>
            </a:r>
            <a:endParaRPr lang="en-US" sz="2000" b="1" dirty="0">
              <a:solidFill>
                <a:schemeClr val="bg1"/>
              </a:solidFill>
              <a:sym typeface="Open Sans Bold"/>
            </a:endParaRPr>
          </a:p>
          <a:p>
            <a:pPr algn="just">
              <a:lnSpc>
                <a:spcPct val="110000"/>
              </a:lnSpc>
              <a:spcAft>
                <a:spcPts val="600"/>
              </a:spcAft>
            </a:pPr>
            <a:r>
              <a:rPr lang="en-US" sz="2000" b="1" dirty="0">
                <a:solidFill>
                  <a:schemeClr val="bg1"/>
                </a:solidFill>
                <a:sym typeface="Open Sans Bold"/>
              </a:rPr>
              <a:t>Of course, I can’t talk about this trip without mentioning the people. The Romanians were very fun and friendly, and we had a great time together especially at the farewell party. I can’t wait to see them again in May</a:t>
            </a:r>
            <a:r>
              <a:rPr lang="en-US" sz="2000" b="1" dirty="0" smtClean="0">
                <a:solidFill>
                  <a:schemeClr val="bg1"/>
                </a:solidFill>
                <a:sym typeface="Open Sans Bold"/>
              </a:rPr>
              <a:t>!</a:t>
            </a:r>
          </a:p>
          <a:p>
            <a:pPr algn="just">
              <a:lnSpc>
                <a:spcPct val="110000"/>
              </a:lnSpc>
              <a:spcAft>
                <a:spcPts val="600"/>
              </a:spcAft>
            </a:pPr>
            <a:r>
              <a:rPr lang="it-IT" sz="2000" dirty="0" smtClean="0">
                <a:solidFill>
                  <a:schemeClr val="bg1"/>
                </a:solidFill>
                <a:latin typeface="Algerian" panose="04020705040A02060702" pitchFamily="82" charset="0"/>
              </a:rPr>
              <a:t> Benedetta </a:t>
            </a:r>
            <a:r>
              <a:rPr lang="it-IT" sz="2000" dirty="0" err="1" smtClean="0">
                <a:solidFill>
                  <a:schemeClr val="bg1"/>
                </a:solidFill>
                <a:latin typeface="Algerian" panose="04020705040A02060702" pitchFamily="82" charset="0"/>
              </a:rPr>
              <a:t>Chiefari</a:t>
            </a:r>
            <a:endParaRPr lang="en-US" sz="2000" b="1" dirty="0">
              <a:solidFill>
                <a:schemeClr val="bg1"/>
              </a:solidFill>
              <a:sym typeface="Open Sans Bold"/>
            </a:endParaRPr>
          </a:p>
          <a:p>
            <a:pPr algn="just">
              <a:lnSpc>
                <a:spcPts val="1160"/>
              </a:lnSpc>
            </a:pPr>
            <a:endParaRPr lang="en-US" sz="1009" b="1" spc="-75" dirty="0">
              <a:solidFill>
                <a:srgbClr val="000000"/>
              </a:solidFill>
              <a:latin typeface="Open Sans Bold"/>
              <a:ea typeface="Open Sans Bold"/>
              <a:cs typeface="Open Sans Bold"/>
              <a:sym typeface="Open Sans Bold"/>
            </a:endParaRPr>
          </a:p>
        </p:txBody>
      </p:sp>
      <p:pic>
        <p:nvPicPr>
          <p:cNvPr id="2" name="Immagine 1"/>
          <p:cNvPicPr>
            <a:picLocks noChangeAspect="1"/>
          </p:cNvPicPr>
          <p:nvPr/>
        </p:nvPicPr>
        <p:blipFill rotWithShape="1">
          <a:blip r:embed="rId5"/>
          <a:srcRect b="63623"/>
          <a:stretch/>
        </p:blipFill>
        <p:spPr>
          <a:xfrm>
            <a:off x="37927" y="0"/>
            <a:ext cx="2274005" cy="2175641"/>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p:cNvPicPr>
            <a:picLocks noChangeAspect="1"/>
          </p:cNvPicPr>
          <p:nvPr/>
        </p:nvPicPr>
        <p:blipFill rotWithShape="1">
          <a:blip r:embed="rId6"/>
          <a:srcRect b="32669"/>
          <a:stretch/>
        </p:blipFill>
        <p:spPr>
          <a:xfrm>
            <a:off x="4893363" y="0"/>
            <a:ext cx="5852667" cy="1711716"/>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10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7990"/>
          </a:xfrm>
          <a:prstGeom prst="rect">
            <a:avLst/>
          </a:prstGeom>
        </p:spPr>
      </p:pic>
      <p:sp>
        <p:nvSpPr>
          <p:cNvPr id="9" name="TextBox 21"/>
          <p:cNvSpPr txBox="1"/>
          <p:nvPr/>
        </p:nvSpPr>
        <p:spPr>
          <a:xfrm>
            <a:off x="0" y="2282354"/>
            <a:ext cx="12142417" cy="4108817"/>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M</a:t>
            </a:r>
            <a:r>
              <a:rPr lang="en-US" sz="2000" b="1" dirty="0" smtClean="0">
                <a:solidFill>
                  <a:schemeClr val="bg1"/>
                </a:solidFill>
                <a:sym typeface="Open Sans Bold"/>
              </a:rPr>
              <a:t>y </a:t>
            </a:r>
            <a:r>
              <a:rPr lang="en-US" sz="2000" b="1" dirty="0">
                <a:solidFill>
                  <a:schemeClr val="bg1"/>
                </a:solidFill>
                <a:sym typeface="Open Sans Bold"/>
              </a:rPr>
              <a:t>school gave me the opportunity to take part in a </a:t>
            </a:r>
            <a:r>
              <a:rPr lang="en-US" sz="2000" b="1" dirty="0" smtClean="0">
                <a:solidFill>
                  <a:schemeClr val="bg1"/>
                </a:solidFill>
                <a:sym typeface="Open Sans Bold"/>
              </a:rPr>
              <a:t>group school mobility in </a:t>
            </a:r>
            <a:r>
              <a:rPr lang="en-US" sz="2000" b="1" dirty="0">
                <a:solidFill>
                  <a:schemeClr val="bg1"/>
                </a:solidFill>
                <a:sym typeface="Open Sans Bold"/>
              </a:rPr>
              <a:t>Romania. The project took place in the city of </a:t>
            </a:r>
            <a:r>
              <a:rPr lang="en-US" sz="2000" b="1" dirty="0" err="1">
                <a:solidFill>
                  <a:schemeClr val="bg1"/>
                </a:solidFill>
                <a:sym typeface="Open Sans Bold"/>
              </a:rPr>
              <a:t>Moreni</a:t>
            </a:r>
            <a:r>
              <a:rPr lang="en-US" sz="2000" b="1" dirty="0">
                <a:solidFill>
                  <a:schemeClr val="bg1"/>
                </a:solidFill>
                <a:sym typeface="Open Sans Bold"/>
              </a:rPr>
              <a:t>.</a:t>
            </a:r>
          </a:p>
          <a:p>
            <a:pPr algn="just">
              <a:lnSpc>
                <a:spcPct val="110000"/>
              </a:lnSpc>
              <a:spcAft>
                <a:spcPts val="600"/>
              </a:spcAft>
            </a:pPr>
            <a:r>
              <a:rPr lang="en-US" sz="2000" b="1" dirty="0">
                <a:solidFill>
                  <a:schemeClr val="bg1"/>
                </a:solidFill>
                <a:sym typeface="Open Sans Bold"/>
              </a:rPr>
              <a:t>The activities throughout the week were diverse: we attended presentations prepared by Italian and Romanian students about what it means to be a European citizen, the value of knowing more than one language, and the importance of inclusiveness in Europe</a:t>
            </a:r>
            <a:r>
              <a:rPr lang="en-US" sz="2000" b="1" dirty="0" smtClean="0">
                <a:solidFill>
                  <a:schemeClr val="bg1"/>
                </a:solidFill>
                <a:sym typeface="Open Sans Bold"/>
              </a:rPr>
              <a:t>. In particular I contributed to the layout of a presentation about </a:t>
            </a:r>
            <a:r>
              <a:rPr lang="en-US" sz="2000" b="1" dirty="0" smtClean="0">
                <a:solidFill>
                  <a:schemeClr val="bg1"/>
                </a:solidFill>
              </a:rPr>
              <a:t>Digital </a:t>
            </a:r>
            <a:r>
              <a:rPr lang="en-US" sz="2000" b="1" dirty="0">
                <a:solidFill>
                  <a:schemeClr val="bg1"/>
                </a:solidFill>
              </a:rPr>
              <a:t>Word </a:t>
            </a:r>
            <a:r>
              <a:rPr lang="en-US" sz="2000" b="1" dirty="0" smtClean="0">
                <a:solidFill>
                  <a:schemeClr val="bg1"/>
                </a:solidFill>
              </a:rPr>
              <a:t>skills. </a:t>
            </a:r>
            <a:r>
              <a:rPr lang="en-US" sz="2000" b="1" dirty="0" smtClean="0">
                <a:solidFill>
                  <a:schemeClr val="bg1"/>
                </a:solidFill>
                <a:sym typeface="Open Sans Bold"/>
              </a:rPr>
              <a:t>We </a:t>
            </a:r>
            <a:r>
              <a:rPr lang="en-US" sz="2000" b="1" dirty="0">
                <a:solidFill>
                  <a:schemeClr val="bg1"/>
                </a:solidFill>
                <a:sym typeface="Open Sans Bold"/>
              </a:rPr>
              <a:t>had </a:t>
            </a:r>
            <a:r>
              <a:rPr lang="en-US" sz="2000" b="1" dirty="0" smtClean="0">
                <a:solidFill>
                  <a:schemeClr val="bg1"/>
                </a:solidFill>
                <a:sym typeface="Open Sans Bold"/>
              </a:rPr>
              <a:t>also the </a:t>
            </a:r>
            <a:r>
              <a:rPr lang="en-US" sz="2000" b="1" dirty="0">
                <a:solidFill>
                  <a:schemeClr val="bg1"/>
                </a:solidFill>
                <a:sym typeface="Open Sans Bold"/>
              </a:rPr>
              <a:t>chance to visit Bucharest, a city full of history and culture, and we spent an entire day discovering Dracula's Castle, known for its historical importance. There were also several moments dedicated to socializing, which helped us </a:t>
            </a:r>
            <a:r>
              <a:rPr lang="en-US" sz="2000" b="1" dirty="0" smtClean="0">
                <a:solidFill>
                  <a:schemeClr val="bg1"/>
                </a:solidFill>
                <a:sym typeface="Open Sans Bold"/>
              </a:rPr>
              <a:t>become a </a:t>
            </a:r>
            <a:r>
              <a:rPr lang="en-US" sz="2000" b="1" dirty="0">
                <a:solidFill>
                  <a:schemeClr val="bg1"/>
                </a:solidFill>
                <a:sym typeface="Open Sans Bold"/>
              </a:rPr>
              <a:t>group.</a:t>
            </a:r>
          </a:p>
          <a:p>
            <a:pPr algn="just">
              <a:lnSpc>
                <a:spcPct val="110000"/>
              </a:lnSpc>
              <a:spcAft>
                <a:spcPts val="600"/>
              </a:spcAft>
            </a:pPr>
            <a:r>
              <a:rPr lang="en-US" sz="2000" b="1" dirty="0" smtClean="0">
                <a:solidFill>
                  <a:schemeClr val="bg1"/>
                </a:solidFill>
                <a:sym typeface="Open Sans Bold"/>
              </a:rPr>
              <a:t>I </a:t>
            </a:r>
            <a:r>
              <a:rPr lang="en-US" sz="2000" b="1" dirty="0">
                <a:solidFill>
                  <a:schemeClr val="bg1"/>
                </a:solidFill>
                <a:sym typeface="Open Sans Bold"/>
              </a:rPr>
              <a:t>realized how meaningful these projects are for me. Not only from an academic point of view, but also on a personal level: these </a:t>
            </a:r>
            <a:r>
              <a:rPr lang="en-US" sz="2000" b="1" dirty="0" err="1" smtClean="0">
                <a:solidFill>
                  <a:schemeClr val="bg1"/>
                </a:solidFill>
                <a:sym typeface="Open Sans Bold"/>
              </a:rPr>
              <a:t>mobilities</a:t>
            </a:r>
            <a:r>
              <a:rPr lang="en-US" sz="2000" b="1" dirty="0" smtClean="0">
                <a:solidFill>
                  <a:schemeClr val="bg1"/>
                </a:solidFill>
                <a:sym typeface="Open Sans Bold"/>
              </a:rPr>
              <a:t> </a:t>
            </a:r>
            <a:r>
              <a:rPr lang="en-US" sz="2000" b="1" dirty="0">
                <a:solidFill>
                  <a:schemeClr val="bg1"/>
                </a:solidFill>
                <a:sym typeface="Open Sans Bold"/>
              </a:rPr>
              <a:t>offer the chance to connect with new people and build friendships that could last a long time. I owe a lot to these projects, because without them, I would never have had the chance to meet such amazing people.</a:t>
            </a:r>
          </a:p>
          <a:p>
            <a:pPr algn="just">
              <a:lnSpc>
                <a:spcPts val="1160"/>
              </a:lnSpc>
            </a:pPr>
            <a:endParaRPr lang="en-US" sz="1009" b="1" spc="-75" dirty="0">
              <a:solidFill>
                <a:srgbClr val="000000"/>
              </a:solidFill>
              <a:latin typeface="Open Sans Bold"/>
              <a:ea typeface="Open Sans Bold"/>
              <a:cs typeface="Open Sans Bold"/>
              <a:sym typeface="Open Sans Bold"/>
            </a:endParaRPr>
          </a:p>
        </p:txBody>
      </p:sp>
      <p:pic>
        <p:nvPicPr>
          <p:cNvPr id="3" name="Immagine 2"/>
          <p:cNvPicPr>
            <a:picLocks noChangeAspect="1"/>
          </p:cNvPicPr>
          <p:nvPr/>
        </p:nvPicPr>
        <p:blipFill>
          <a:blip r:embed="rId5"/>
          <a:stretch>
            <a:fillRect/>
          </a:stretch>
        </p:blipFill>
        <p:spPr>
          <a:xfrm rot="19357822">
            <a:off x="977699" y="251084"/>
            <a:ext cx="1786283" cy="1780186"/>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p:cNvPicPr>
            <a:picLocks noChangeAspect="1"/>
          </p:cNvPicPr>
          <p:nvPr/>
        </p:nvPicPr>
        <p:blipFill>
          <a:blip r:embed="rId6"/>
          <a:stretch>
            <a:fillRect/>
          </a:stretch>
        </p:blipFill>
        <p:spPr>
          <a:xfrm rot="1489487">
            <a:off x="6022427" y="205540"/>
            <a:ext cx="1639495" cy="1953820"/>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ttangolo 12"/>
          <p:cNvSpPr/>
          <p:nvPr/>
        </p:nvSpPr>
        <p:spPr>
          <a:xfrm>
            <a:off x="7664919" y="6342852"/>
            <a:ext cx="2031325" cy="369332"/>
          </a:xfrm>
          <a:prstGeom prst="rect">
            <a:avLst/>
          </a:prstGeom>
        </p:spPr>
        <p:txBody>
          <a:bodyPr wrap="none">
            <a:spAutoFit/>
          </a:bodyPr>
          <a:lstStyle/>
          <a:p>
            <a:r>
              <a:rPr lang="it-IT" dirty="0" smtClean="0">
                <a:solidFill>
                  <a:schemeClr val="bg1"/>
                </a:solidFill>
                <a:latin typeface="Algerian" panose="04020705040A02060702" pitchFamily="82" charset="0"/>
              </a:rPr>
              <a:t>Samuele </a:t>
            </a:r>
            <a:r>
              <a:rPr lang="it-IT" dirty="0" err="1" smtClean="0">
                <a:solidFill>
                  <a:schemeClr val="bg1"/>
                </a:solidFill>
                <a:latin typeface="Algerian" panose="04020705040A02060702" pitchFamily="82" charset="0"/>
              </a:rPr>
              <a:t>totino</a:t>
            </a:r>
            <a:endParaRPr lang="it-IT" dirty="0"/>
          </a:p>
        </p:txBody>
      </p:sp>
    </p:spTree>
    <p:extLst>
      <p:ext uri="{BB962C8B-B14F-4D97-AF65-F5344CB8AC3E}">
        <p14:creationId xmlns:p14="http://schemas.microsoft.com/office/powerpoint/2010/main" val="241925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7990"/>
          </a:xfrm>
          <a:prstGeom prst="rect">
            <a:avLst/>
          </a:prstGeom>
        </p:spPr>
      </p:pic>
      <p:sp>
        <p:nvSpPr>
          <p:cNvPr id="9" name="TextBox 21"/>
          <p:cNvSpPr txBox="1"/>
          <p:nvPr/>
        </p:nvSpPr>
        <p:spPr>
          <a:xfrm>
            <a:off x="93324" y="3812916"/>
            <a:ext cx="12098677" cy="3294748"/>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This was my third Erasmus, I was hosted, unlike the previous time, by a family consisting of four people plus a wonderful dog who treated and welcomed me and my partner with whom I lived, very well</a:t>
            </a:r>
            <a:r>
              <a:rPr lang="en-US" sz="2000" b="1" dirty="0" smtClean="0">
                <a:solidFill>
                  <a:schemeClr val="bg1"/>
                </a:solidFill>
                <a:sym typeface="Open Sans Bold"/>
              </a:rPr>
              <a:t>. Also </a:t>
            </a:r>
            <a:r>
              <a:rPr lang="en-US" sz="2000" b="1" dirty="0">
                <a:solidFill>
                  <a:schemeClr val="bg1"/>
                </a:solidFill>
                <a:sym typeface="Open Sans Bold"/>
              </a:rPr>
              <a:t>at the end of Erasmus, the girl who hosted me, gave me a typical Romanian cake and bracelets for me and my family</a:t>
            </a:r>
            <a:r>
              <a:rPr lang="en-US" sz="2000" b="1" dirty="0" smtClean="0">
                <a:solidFill>
                  <a:schemeClr val="bg1"/>
                </a:solidFill>
                <a:sym typeface="Open Sans Bold"/>
              </a:rPr>
              <a:t>. The </a:t>
            </a:r>
            <a:r>
              <a:rPr lang="en-US" sz="2000" b="1" dirty="0">
                <a:solidFill>
                  <a:schemeClr val="bg1"/>
                </a:solidFill>
                <a:sym typeface="Open Sans Bold"/>
              </a:rPr>
              <a:t>first visit I made was to Dracula's castle, in Bucharest, the girl who hosted me explained </a:t>
            </a:r>
            <a:r>
              <a:rPr lang="en-US" sz="2000" b="1" dirty="0" smtClean="0">
                <a:solidFill>
                  <a:schemeClr val="bg1"/>
                </a:solidFill>
                <a:sym typeface="Open Sans Bold"/>
              </a:rPr>
              <a:t>the </a:t>
            </a:r>
            <a:r>
              <a:rPr lang="en-US" sz="2000" b="1" dirty="0">
                <a:solidFill>
                  <a:schemeClr val="bg1"/>
                </a:solidFill>
                <a:sym typeface="Open Sans Bold"/>
              </a:rPr>
              <a:t>history behind this castle and also, overall, the history of Romania, the castle was very beautiful outside and also inside, although the corridors, at least some of them, were very narrow, also at the base of the castle there were a number of souvenir stores. During school hours we had very interactive and interesting lectures</a:t>
            </a:r>
            <a:r>
              <a:rPr lang="en-US" sz="2000" b="1" dirty="0" smtClean="0">
                <a:solidFill>
                  <a:schemeClr val="bg1"/>
                </a:solidFill>
                <a:sym typeface="Open Sans Bold"/>
              </a:rPr>
              <a:t>, I introduced a presentation about </a:t>
            </a:r>
            <a:r>
              <a:rPr lang="en-US" sz="2000" b="1" dirty="0" smtClean="0">
                <a:solidFill>
                  <a:schemeClr val="bg1"/>
                </a:solidFill>
              </a:rPr>
              <a:t>Critical </a:t>
            </a:r>
            <a:r>
              <a:rPr lang="en-US" sz="2000" b="1" dirty="0">
                <a:solidFill>
                  <a:schemeClr val="bg1"/>
                </a:solidFill>
              </a:rPr>
              <a:t>T</a:t>
            </a:r>
            <a:r>
              <a:rPr lang="en-US" sz="2000" b="1" dirty="0" smtClean="0">
                <a:solidFill>
                  <a:schemeClr val="bg1"/>
                </a:solidFill>
              </a:rPr>
              <a:t>hinking </a:t>
            </a:r>
            <a:r>
              <a:rPr lang="en-US" sz="2000" b="1" dirty="0">
                <a:solidFill>
                  <a:schemeClr val="bg1"/>
                </a:solidFill>
              </a:rPr>
              <a:t>and </a:t>
            </a:r>
            <a:r>
              <a:rPr lang="en-US" sz="2000" b="1" dirty="0" smtClean="0">
                <a:solidFill>
                  <a:schemeClr val="bg1"/>
                </a:solidFill>
              </a:rPr>
              <a:t>Media Awareness. </a:t>
            </a:r>
            <a:r>
              <a:rPr lang="en-US" sz="2000" b="1" dirty="0" smtClean="0">
                <a:solidFill>
                  <a:schemeClr val="bg1"/>
                </a:solidFill>
                <a:sym typeface="Open Sans Bold"/>
              </a:rPr>
              <a:t>In </a:t>
            </a:r>
            <a:r>
              <a:rPr lang="en-US" sz="2000" b="1" dirty="0">
                <a:solidFill>
                  <a:schemeClr val="bg1"/>
                </a:solidFill>
                <a:sym typeface="Open Sans Bold"/>
              </a:rPr>
              <a:t>conclusion to say that this, among the three mentioned above, was the best Erasmus, and the last one in my school.</a:t>
            </a:r>
          </a:p>
          <a:p>
            <a:pPr algn="just">
              <a:lnSpc>
                <a:spcPct val="110000"/>
              </a:lnSpc>
              <a:spcAft>
                <a:spcPts val="600"/>
              </a:spcAft>
            </a:pPr>
            <a:endParaRPr lang="en-US" sz="1009" b="1" spc="-75" dirty="0">
              <a:solidFill>
                <a:srgbClr val="000000"/>
              </a:solidFill>
              <a:latin typeface="Open Sans Bold"/>
              <a:ea typeface="Open Sans Bold"/>
              <a:cs typeface="Open Sans Bold"/>
              <a:sym typeface="Open Sans Bold"/>
            </a:endParaRPr>
          </a:p>
        </p:txBody>
      </p:sp>
      <p:sp>
        <p:nvSpPr>
          <p:cNvPr id="2" name="CasellaDiTesto 1"/>
          <p:cNvSpPr txBox="1"/>
          <p:nvPr/>
        </p:nvSpPr>
        <p:spPr>
          <a:xfrm>
            <a:off x="6810704" y="6488658"/>
            <a:ext cx="4706382" cy="369332"/>
          </a:xfrm>
          <a:prstGeom prst="rect">
            <a:avLst/>
          </a:prstGeom>
          <a:noFill/>
        </p:spPr>
        <p:txBody>
          <a:bodyPr wrap="square" rtlCol="0">
            <a:spAutoFit/>
          </a:bodyPr>
          <a:lstStyle/>
          <a:p>
            <a:r>
              <a:rPr lang="it-IT" dirty="0" smtClean="0">
                <a:solidFill>
                  <a:schemeClr val="bg1"/>
                </a:solidFill>
                <a:latin typeface="Algerian" panose="04020705040A02060702" pitchFamily="82" charset="0"/>
              </a:rPr>
              <a:t>            Antonio Lorenzo Lazzaro</a:t>
            </a:r>
            <a:endParaRPr lang="it-IT" dirty="0">
              <a:solidFill>
                <a:schemeClr val="bg1"/>
              </a:solidFill>
              <a:latin typeface="Algerian" panose="04020705040A02060702" pitchFamily="82" charset="0"/>
            </a:endParaRPr>
          </a:p>
        </p:txBody>
      </p:sp>
      <p:pic>
        <p:nvPicPr>
          <p:cNvPr id="3" name="Immagine 2"/>
          <p:cNvPicPr>
            <a:picLocks noChangeAspect="1"/>
          </p:cNvPicPr>
          <p:nvPr/>
        </p:nvPicPr>
        <p:blipFill rotWithShape="1">
          <a:blip r:embed="rId5"/>
          <a:srcRect l="2690" r="5139"/>
          <a:stretch/>
        </p:blipFill>
        <p:spPr>
          <a:xfrm rot="20422605">
            <a:off x="357018" y="789218"/>
            <a:ext cx="4845832" cy="1886335"/>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p:cNvPicPr>
            <a:picLocks noChangeAspect="1"/>
          </p:cNvPicPr>
          <p:nvPr/>
        </p:nvPicPr>
        <p:blipFill rotWithShape="1">
          <a:blip r:embed="rId6"/>
          <a:srcRect l="10321"/>
          <a:stretch/>
        </p:blipFill>
        <p:spPr>
          <a:xfrm rot="18899077">
            <a:off x="6904575" y="967345"/>
            <a:ext cx="2826645" cy="1743035"/>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27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7990"/>
          </a:xfrm>
          <a:prstGeom prst="rect">
            <a:avLst/>
          </a:prstGeom>
        </p:spPr>
      </p:pic>
      <p:sp>
        <p:nvSpPr>
          <p:cNvPr id="9" name="TextBox 21"/>
          <p:cNvSpPr txBox="1"/>
          <p:nvPr/>
        </p:nvSpPr>
        <p:spPr>
          <a:xfrm>
            <a:off x="147144" y="3827654"/>
            <a:ext cx="12044855" cy="2939266"/>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In the month of April </a:t>
            </a:r>
            <a:r>
              <a:rPr lang="en-US" sz="2000" b="1" dirty="0" smtClean="0">
                <a:solidFill>
                  <a:schemeClr val="bg1"/>
                </a:solidFill>
                <a:sym typeface="Open Sans Bold"/>
              </a:rPr>
              <a:t>I </a:t>
            </a:r>
            <a:r>
              <a:rPr lang="en-US" sz="2000" b="1" dirty="0">
                <a:solidFill>
                  <a:schemeClr val="bg1"/>
                </a:solidFill>
                <a:sym typeface="Open Sans Bold"/>
              </a:rPr>
              <a:t>had the opportunity to </a:t>
            </a:r>
            <a:r>
              <a:rPr lang="en-US" sz="2000" b="1" dirty="0" err="1">
                <a:solidFill>
                  <a:schemeClr val="bg1"/>
                </a:solidFill>
                <a:sym typeface="Open Sans Bold"/>
              </a:rPr>
              <a:t>partecipate</a:t>
            </a:r>
            <a:r>
              <a:rPr lang="en-US" sz="2000" b="1" dirty="0">
                <a:solidFill>
                  <a:schemeClr val="bg1"/>
                </a:solidFill>
                <a:sym typeface="Open Sans Bold"/>
              </a:rPr>
              <a:t> in the </a:t>
            </a:r>
            <a:r>
              <a:rPr lang="en-US" sz="2000" b="1" dirty="0" smtClean="0">
                <a:solidFill>
                  <a:schemeClr val="bg1"/>
                </a:solidFill>
                <a:sym typeface="Open Sans Bold"/>
              </a:rPr>
              <a:t>Erasmus PNRR project, </a:t>
            </a:r>
            <a:r>
              <a:rPr lang="en-US" sz="2000" b="1" dirty="0">
                <a:solidFill>
                  <a:schemeClr val="bg1"/>
                </a:solidFill>
                <a:sym typeface="Open Sans Bold"/>
              </a:rPr>
              <a:t>it was my first time in a short mobility where </a:t>
            </a:r>
            <a:r>
              <a:rPr lang="en-US" sz="2000" b="1" dirty="0" smtClean="0">
                <a:solidFill>
                  <a:schemeClr val="bg1"/>
                </a:solidFill>
                <a:sym typeface="Open Sans Bold"/>
              </a:rPr>
              <a:t>I </a:t>
            </a:r>
            <a:r>
              <a:rPr lang="en-US" sz="2000" b="1" dirty="0">
                <a:solidFill>
                  <a:schemeClr val="bg1"/>
                </a:solidFill>
                <a:sym typeface="Open Sans Bold"/>
              </a:rPr>
              <a:t>would have been hosted, we visited many really interesting and fascinating places, and also really </a:t>
            </a:r>
            <a:r>
              <a:rPr lang="en-US" sz="2000" b="1" dirty="0" smtClean="0">
                <a:solidFill>
                  <a:schemeClr val="bg1"/>
                </a:solidFill>
                <a:sym typeface="Open Sans Bold"/>
              </a:rPr>
              <a:t>wonderful </a:t>
            </a:r>
            <a:r>
              <a:rPr lang="en-US" sz="2000" b="1" dirty="0">
                <a:solidFill>
                  <a:schemeClr val="bg1"/>
                </a:solidFill>
                <a:sym typeface="Open Sans Bold"/>
              </a:rPr>
              <a:t>cities like </a:t>
            </a:r>
            <a:r>
              <a:rPr lang="en-US" sz="2000" b="1" dirty="0" smtClean="0">
                <a:solidFill>
                  <a:schemeClr val="bg1"/>
                </a:solidFill>
                <a:sym typeface="Open Sans Bold"/>
              </a:rPr>
              <a:t>Brasov and Bucharest.  I </a:t>
            </a:r>
            <a:r>
              <a:rPr lang="en-US" sz="2000" b="1" dirty="0">
                <a:solidFill>
                  <a:schemeClr val="bg1"/>
                </a:solidFill>
                <a:sym typeface="Open Sans Bold"/>
              </a:rPr>
              <a:t>experienced firsthand how it is to live in another house and nation, trying the real culinary culture that doesn’t belong to me, </a:t>
            </a:r>
            <a:r>
              <a:rPr lang="en-US" sz="2000" b="1" dirty="0" smtClean="0">
                <a:solidFill>
                  <a:schemeClr val="bg1"/>
                </a:solidFill>
                <a:sym typeface="Open Sans Bold"/>
              </a:rPr>
              <a:t>like </a:t>
            </a:r>
            <a:r>
              <a:rPr lang="en-US" sz="2000" b="1" dirty="0" err="1" smtClean="0">
                <a:solidFill>
                  <a:schemeClr val="bg1"/>
                </a:solidFill>
                <a:sym typeface="Open Sans Bold"/>
              </a:rPr>
              <a:t>ciorba</a:t>
            </a:r>
            <a:r>
              <a:rPr lang="en-US" sz="2000" b="1" dirty="0" smtClean="0">
                <a:solidFill>
                  <a:schemeClr val="bg1"/>
                </a:solidFill>
                <a:sym typeface="Open Sans Bold"/>
              </a:rPr>
              <a:t>, </a:t>
            </a:r>
            <a:r>
              <a:rPr lang="en-US" sz="2000" b="1" dirty="0">
                <a:solidFill>
                  <a:schemeClr val="bg1"/>
                </a:solidFill>
                <a:sym typeface="Open Sans Bold"/>
              </a:rPr>
              <a:t>but apart from all this, it was a truly beautiful experience like few </a:t>
            </a:r>
            <a:r>
              <a:rPr lang="en-US" sz="2000" b="1" dirty="0" smtClean="0">
                <a:solidFill>
                  <a:schemeClr val="bg1"/>
                </a:solidFill>
                <a:sym typeface="Open Sans Bold"/>
              </a:rPr>
              <a:t>others: I learnt a lot and I deepened my knowledge about the value of Basic Skills for Inclusion; I </a:t>
            </a:r>
            <a:r>
              <a:rPr lang="en-US" sz="2000" b="1" dirty="0">
                <a:solidFill>
                  <a:schemeClr val="bg1"/>
                </a:solidFill>
                <a:sym typeface="Open Sans Bold"/>
              </a:rPr>
              <a:t>went out of my comfort zone expanding my </a:t>
            </a:r>
            <a:r>
              <a:rPr lang="en-US" sz="2000" b="1" dirty="0" smtClean="0">
                <a:solidFill>
                  <a:schemeClr val="bg1"/>
                </a:solidFill>
                <a:sym typeface="Open Sans Bold"/>
              </a:rPr>
              <a:t>horizons </a:t>
            </a:r>
            <a:r>
              <a:rPr lang="en-US" sz="2000" b="1" dirty="0">
                <a:solidFill>
                  <a:schemeClr val="bg1"/>
                </a:solidFill>
                <a:sym typeface="Open Sans Bold"/>
              </a:rPr>
              <a:t>to a new culture that made me learn a lot both at a scholastic and personal level, </a:t>
            </a:r>
            <a:r>
              <a:rPr lang="en-US" sz="2000" b="1" dirty="0" smtClean="0">
                <a:solidFill>
                  <a:schemeClr val="bg1"/>
                </a:solidFill>
                <a:sym typeface="Open Sans Bold"/>
              </a:rPr>
              <a:t>as I </a:t>
            </a:r>
            <a:r>
              <a:rPr lang="en-US" sz="2000" b="1" dirty="0">
                <a:solidFill>
                  <a:schemeClr val="bg1"/>
                </a:solidFill>
                <a:sym typeface="Open Sans Bold"/>
              </a:rPr>
              <a:t>had the opportunity to be with </a:t>
            </a:r>
            <a:r>
              <a:rPr lang="en-US" sz="2000" b="1" dirty="0" smtClean="0">
                <a:solidFill>
                  <a:schemeClr val="bg1"/>
                </a:solidFill>
                <a:sym typeface="Open Sans Bold"/>
              </a:rPr>
              <a:t>my </a:t>
            </a:r>
            <a:r>
              <a:rPr lang="en-US" sz="2000" b="1" dirty="0">
                <a:solidFill>
                  <a:schemeClr val="bg1"/>
                </a:solidFill>
                <a:sym typeface="Open Sans Bold"/>
              </a:rPr>
              <a:t>Romanian mates and spend always good time </a:t>
            </a:r>
            <a:r>
              <a:rPr lang="en-US" sz="2000" b="1" dirty="0" smtClean="0">
                <a:solidFill>
                  <a:schemeClr val="bg1"/>
                </a:solidFill>
                <a:sym typeface="Open Sans Bold"/>
              </a:rPr>
              <a:t>all </a:t>
            </a:r>
            <a:r>
              <a:rPr lang="en-US" sz="2000" b="1" dirty="0">
                <a:solidFill>
                  <a:schemeClr val="bg1"/>
                </a:solidFill>
                <a:sym typeface="Open Sans Bold"/>
              </a:rPr>
              <a:t>together, they are truly wonderful </a:t>
            </a:r>
            <a:r>
              <a:rPr lang="en-US" sz="2000" b="1" dirty="0" smtClean="0">
                <a:solidFill>
                  <a:schemeClr val="bg1"/>
                </a:solidFill>
                <a:sym typeface="Open Sans Bold"/>
              </a:rPr>
              <a:t>students.  </a:t>
            </a:r>
            <a:r>
              <a:rPr lang="it-IT" sz="2000" dirty="0" smtClean="0">
                <a:solidFill>
                  <a:schemeClr val="bg1"/>
                </a:solidFill>
                <a:latin typeface="Algerian" panose="04020705040A02060702" pitchFamily="82" charset="0"/>
              </a:rPr>
              <a:t>Andrea Francesco Montesano</a:t>
            </a:r>
            <a:endParaRPr lang="en-US" sz="2000" b="1" dirty="0">
              <a:solidFill>
                <a:schemeClr val="bg1"/>
              </a:solidFill>
              <a:sym typeface="Open Sans Bold"/>
            </a:endParaRPr>
          </a:p>
          <a:p>
            <a:pPr algn="just">
              <a:lnSpc>
                <a:spcPts val="1160"/>
              </a:lnSpc>
            </a:pPr>
            <a:endParaRPr lang="en-US" sz="1009" b="1" spc="-75" dirty="0">
              <a:solidFill>
                <a:srgbClr val="000000"/>
              </a:solidFill>
              <a:latin typeface="Open Sans Bold"/>
              <a:ea typeface="Open Sans Bold"/>
              <a:cs typeface="Open Sans Bold"/>
              <a:sym typeface="Open Sans Bold"/>
            </a:endParaRPr>
          </a:p>
        </p:txBody>
      </p:sp>
      <p:pic>
        <p:nvPicPr>
          <p:cNvPr id="6" name="Immagine 5"/>
          <p:cNvPicPr>
            <a:picLocks noChangeAspect="1"/>
          </p:cNvPicPr>
          <p:nvPr/>
        </p:nvPicPr>
        <p:blipFill>
          <a:blip r:embed="rId5"/>
          <a:stretch>
            <a:fillRect/>
          </a:stretch>
        </p:blipFill>
        <p:spPr>
          <a:xfrm>
            <a:off x="703136" y="318308"/>
            <a:ext cx="2694666" cy="2389839"/>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p:cNvPicPr>
            <a:picLocks noChangeAspect="1"/>
          </p:cNvPicPr>
          <p:nvPr/>
        </p:nvPicPr>
        <p:blipFill>
          <a:blip r:embed="rId6"/>
          <a:stretch>
            <a:fillRect/>
          </a:stretch>
        </p:blipFill>
        <p:spPr>
          <a:xfrm rot="1523440">
            <a:off x="5051261" y="647251"/>
            <a:ext cx="3088363" cy="2533151"/>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p:cNvPicPr>
            <a:picLocks noChangeAspect="1"/>
          </p:cNvPicPr>
          <p:nvPr/>
        </p:nvPicPr>
        <p:blipFill>
          <a:blip r:embed="rId7"/>
          <a:stretch>
            <a:fillRect/>
          </a:stretch>
        </p:blipFill>
        <p:spPr>
          <a:xfrm>
            <a:off x="9567952" y="0"/>
            <a:ext cx="2505368" cy="3350127"/>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002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7990"/>
          </a:xfrm>
          <a:prstGeom prst="rect">
            <a:avLst/>
          </a:prstGeom>
        </p:spPr>
      </p:pic>
      <p:sp>
        <p:nvSpPr>
          <p:cNvPr id="9" name="TextBox 21"/>
          <p:cNvSpPr txBox="1"/>
          <p:nvPr/>
        </p:nvSpPr>
        <p:spPr>
          <a:xfrm>
            <a:off x="63372" y="3836419"/>
            <a:ext cx="12118428" cy="2708434"/>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This was my fifth and last Erasmus project, unfortunately this opportunity has reached its end as it is my last year. Romania left me amazed not so much for its territory, which is what it is, but for the magnificent people I met and with whom I had to deal. I was hosted by a special person and family who ensured me a week of serenity. I had the opportunity to visit two breathtaking cities such as Brasov and Bucharest. Also the school, where interesting lessons were held with equally entertaining </a:t>
            </a:r>
            <a:r>
              <a:rPr lang="en-US" sz="2000" b="1" dirty="0" smtClean="0">
                <a:solidFill>
                  <a:schemeClr val="bg1"/>
                </a:solidFill>
                <a:sym typeface="Open Sans Bold"/>
              </a:rPr>
              <a:t>topics was a surprise. </a:t>
            </a:r>
            <a:r>
              <a:rPr lang="en-US" sz="2000" b="1" dirty="0">
                <a:solidFill>
                  <a:schemeClr val="bg1"/>
                </a:solidFill>
                <a:sym typeface="Open Sans Bold"/>
              </a:rPr>
              <a:t>I learned a lot about their culture, between similarities and differences, for example the teaching method, slightly different from the Italian one and to be honest slightly better. Finally, I would like to further thank the Romanian guys, with whom we spent memorable moments and who allowed us to have fun for the last time together, especially at the farewell </a:t>
            </a:r>
            <a:r>
              <a:rPr lang="en-US" sz="2000" b="1" dirty="0" smtClean="0">
                <a:solidFill>
                  <a:schemeClr val="bg1"/>
                </a:solidFill>
                <a:sym typeface="Open Sans Bold"/>
              </a:rPr>
              <a:t>party.</a:t>
            </a:r>
            <a:endParaRPr lang="en-US" sz="1009" b="1" spc="-75" dirty="0">
              <a:solidFill>
                <a:srgbClr val="000000"/>
              </a:solidFill>
              <a:latin typeface="Open Sans Bold"/>
              <a:ea typeface="Open Sans Bold"/>
              <a:cs typeface="Open Sans Bold"/>
              <a:sym typeface="Open Sans Bold"/>
            </a:endParaRPr>
          </a:p>
        </p:txBody>
      </p:sp>
      <p:sp>
        <p:nvSpPr>
          <p:cNvPr id="2" name="CasellaDiTesto 1"/>
          <p:cNvSpPr txBox="1"/>
          <p:nvPr/>
        </p:nvSpPr>
        <p:spPr>
          <a:xfrm>
            <a:off x="8113987" y="6488658"/>
            <a:ext cx="4277709" cy="369332"/>
          </a:xfrm>
          <a:prstGeom prst="rect">
            <a:avLst/>
          </a:prstGeom>
          <a:noFill/>
        </p:spPr>
        <p:txBody>
          <a:bodyPr wrap="square" rtlCol="0">
            <a:spAutoFit/>
          </a:bodyPr>
          <a:lstStyle/>
          <a:p>
            <a:r>
              <a:rPr lang="it-IT" dirty="0" smtClean="0">
                <a:solidFill>
                  <a:schemeClr val="bg1"/>
                </a:solidFill>
                <a:latin typeface="Algerian" panose="04020705040A02060702" pitchFamily="82" charset="0"/>
              </a:rPr>
              <a:t>Simone Camillo </a:t>
            </a:r>
            <a:r>
              <a:rPr lang="it-IT" dirty="0" err="1" smtClean="0">
                <a:solidFill>
                  <a:schemeClr val="bg1"/>
                </a:solidFill>
                <a:latin typeface="Algerian" panose="04020705040A02060702" pitchFamily="82" charset="0"/>
              </a:rPr>
              <a:t>Dominianni</a:t>
            </a:r>
            <a:endParaRPr lang="it-IT" dirty="0">
              <a:solidFill>
                <a:schemeClr val="bg1"/>
              </a:solidFill>
              <a:latin typeface="Algerian" panose="04020705040A02060702" pitchFamily="82" charset="0"/>
            </a:endParaRPr>
          </a:p>
        </p:txBody>
      </p:sp>
      <p:pic>
        <p:nvPicPr>
          <p:cNvPr id="3" name="Immagine 2"/>
          <p:cNvPicPr>
            <a:picLocks noChangeAspect="1"/>
          </p:cNvPicPr>
          <p:nvPr/>
        </p:nvPicPr>
        <p:blipFill>
          <a:blip r:embed="rId5"/>
          <a:stretch>
            <a:fillRect/>
          </a:stretch>
        </p:blipFill>
        <p:spPr>
          <a:xfrm>
            <a:off x="63372" y="416266"/>
            <a:ext cx="2584928" cy="2280102"/>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p:cNvPicPr>
            <a:picLocks noChangeAspect="1"/>
          </p:cNvPicPr>
          <p:nvPr/>
        </p:nvPicPr>
        <p:blipFill>
          <a:blip r:embed="rId6"/>
          <a:stretch>
            <a:fillRect/>
          </a:stretch>
        </p:blipFill>
        <p:spPr>
          <a:xfrm rot="1847308">
            <a:off x="5576700" y="437638"/>
            <a:ext cx="2273666" cy="2047328"/>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3542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7990"/>
          </a:xfrm>
          <a:prstGeom prst="rect">
            <a:avLst/>
          </a:prstGeom>
        </p:spPr>
      </p:pic>
      <p:pic>
        <p:nvPicPr>
          <p:cNvPr id="7" name="Immagine 6"/>
          <p:cNvPicPr>
            <a:picLocks noChangeAspect="1"/>
          </p:cNvPicPr>
          <p:nvPr/>
        </p:nvPicPr>
        <p:blipFill>
          <a:blip r:embed="rId5"/>
          <a:stretch>
            <a:fillRect/>
          </a:stretch>
        </p:blipFill>
        <p:spPr>
          <a:xfrm rot="19320570">
            <a:off x="680355" y="416134"/>
            <a:ext cx="2235557" cy="1964276"/>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21"/>
          <p:cNvSpPr txBox="1"/>
          <p:nvPr/>
        </p:nvSpPr>
        <p:spPr>
          <a:xfrm>
            <a:off x="44267" y="3659349"/>
            <a:ext cx="11929583" cy="3262432"/>
          </a:xfrm>
          <a:prstGeom prst="rect">
            <a:avLst/>
          </a:prstGeom>
        </p:spPr>
        <p:txBody>
          <a:bodyPr wrap="square" lIns="0" tIns="0" rIns="0" bIns="0" rtlCol="0" anchor="t">
            <a:spAutoFit/>
          </a:bodyPr>
          <a:lstStyle/>
          <a:p>
            <a:pPr algn="just">
              <a:lnSpc>
                <a:spcPct val="110000"/>
              </a:lnSpc>
              <a:spcAft>
                <a:spcPts val="600"/>
              </a:spcAft>
            </a:pPr>
            <a:r>
              <a:rPr lang="en-US" sz="2000" b="1" dirty="0" smtClean="0">
                <a:solidFill>
                  <a:schemeClr val="bg1"/>
                </a:solidFill>
                <a:sym typeface="Open Sans Bold"/>
              </a:rPr>
              <a:t>Between April </a:t>
            </a:r>
            <a:r>
              <a:rPr lang="en-US" sz="2000" b="1" dirty="0">
                <a:solidFill>
                  <a:schemeClr val="bg1"/>
                </a:solidFill>
                <a:sym typeface="Open Sans Bold"/>
              </a:rPr>
              <a:t>5th and 10th, I had the opportunity to take part in an Erasmus project for the first time. As soon as I arrived, I was warmly welcomed by David and his family. I had the chance to visit many beautiful places rich in historical culture, such as Dracula’s Castle and the city of Bucharest.</a:t>
            </a:r>
          </a:p>
          <a:p>
            <a:pPr algn="just">
              <a:lnSpc>
                <a:spcPct val="110000"/>
              </a:lnSpc>
              <a:spcAft>
                <a:spcPts val="600"/>
              </a:spcAft>
            </a:pPr>
            <a:r>
              <a:rPr lang="en-US" sz="2000" b="1" dirty="0">
                <a:solidFill>
                  <a:schemeClr val="bg1"/>
                </a:solidFill>
                <a:sym typeface="Open Sans Bold"/>
              </a:rPr>
              <a:t>I tried new food that I immediately liked, such as </a:t>
            </a:r>
            <a:r>
              <a:rPr lang="en-US" sz="2000" b="1" dirty="0" err="1">
                <a:solidFill>
                  <a:schemeClr val="bg1"/>
                </a:solidFill>
                <a:sym typeface="Open Sans Bold"/>
              </a:rPr>
              <a:t>sarmale</a:t>
            </a:r>
            <a:r>
              <a:rPr lang="en-US" sz="2000" b="1" dirty="0">
                <a:solidFill>
                  <a:schemeClr val="bg1"/>
                </a:solidFill>
                <a:sym typeface="Open Sans Bold"/>
              </a:rPr>
              <a:t> and </a:t>
            </a:r>
            <a:r>
              <a:rPr lang="en-US" sz="2000" b="1" dirty="0" err="1">
                <a:solidFill>
                  <a:schemeClr val="bg1"/>
                </a:solidFill>
                <a:sym typeface="Open Sans Bold"/>
              </a:rPr>
              <a:t>mici</a:t>
            </a:r>
            <a:r>
              <a:rPr lang="en-US" sz="2000" b="1" dirty="0">
                <a:solidFill>
                  <a:schemeClr val="bg1"/>
                </a:solidFill>
                <a:sym typeface="Open Sans Bold"/>
              </a:rPr>
              <a:t>. But above all, it was an experience that was worthwhile not just because of the material things, but mainly because of the people I met. I made many friendships and grew very close to some people in such a short time.</a:t>
            </a:r>
          </a:p>
          <a:p>
            <a:pPr lvl="0"/>
            <a:r>
              <a:rPr lang="en-US" sz="2000" b="1" dirty="0">
                <a:solidFill>
                  <a:schemeClr val="bg1"/>
                </a:solidFill>
                <a:sym typeface="Open Sans Bold"/>
              </a:rPr>
              <a:t>In the end, in my opinion, that’s what life is really about: the connections we make along the way. We know we are truly living when we have stories to tell — and this trip to Romania will definitely be one of them. Thank you for the opportunity</a:t>
            </a:r>
            <a:r>
              <a:rPr lang="en-US" sz="2000" dirty="0" smtClean="0">
                <a:solidFill>
                  <a:schemeClr val="bg1"/>
                </a:solidFill>
                <a:sym typeface="Open Sans Bold"/>
              </a:rPr>
              <a:t>.                                                                                                                      </a:t>
            </a:r>
            <a:r>
              <a:rPr lang="it-IT" dirty="0" err="1" smtClean="0">
                <a:solidFill>
                  <a:prstClr val="black"/>
                </a:solidFill>
                <a:latin typeface="Algerian" panose="04020705040A02060702" pitchFamily="82" charset="0"/>
              </a:rPr>
              <a:t>Vinicius</a:t>
            </a:r>
            <a:r>
              <a:rPr lang="it-IT" dirty="0" smtClean="0">
                <a:solidFill>
                  <a:prstClr val="black"/>
                </a:solidFill>
                <a:latin typeface="Algerian" panose="04020705040A02060702" pitchFamily="82" charset="0"/>
              </a:rPr>
              <a:t> </a:t>
            </a:r>
            <a:r>
              <a:rPr lang="it-IT" dirty="0">
                <a:solidFill>
                  <a:prstClr val="black"/>
                </a:solidFill>
                <a:latin typeface="Algerian" panose="04020705040A02060702" pitchFamily="82" charset="0"/>
              </a:rPr>
              <a:t>Lopes  Carelli</a:t>
            </a:r>
            <a:endParaRPr lang="en-US" sz="2000" dirty="0">
              <a:solidFill>
                <a:schemeClr val="bg1"/>
              </a:solidFill>
              <a:sym typeface="Open Sans Bold"/>
            </a:endParaRPr>
          </a:p>
          <a:p>
            <a:pPr algn="just">
              <a:lnSpc>
                <a:spcPts val="1160"/>
              </a:lnSpc>
            </a:pPr>
            <a:endParaRPr lang="en-US" sz="1009" b="1" spc="-75" dirty="0">
              <a:solidFill>
                <a:srgbClr val="000000"/>
              </a:solidFill>
              <a:latin typeface="Open Sans Bold"/>
              <a:ea typeface="Open Sans Bold"/>
              <a:cs typeface="Open Sans Bold"/>
              <a:sym typeface="Open Sans Bold"/>
            </a:endParaRPr>
          </a:p>
        </p:txBody>
      </p:sp>
      <p:pic>
        <p:nvPicPr>
          <p:cNvPr id="8" name="Immagine 7"/>
          <p:cNvPicPr>
            <a:picLocks noChangeAspect="1"/>
          </p:cNvPicPr>
          <p:nvPr/>
        </p:nvPicPr>
        <p:blipFill>
          <a:blip r:embed="rId6"/>
          <a:stretch>
            <a:fillRect/>
          </a:stretch>
        </p:blipFill>
        <p:spPr>
          <a:xfrm rot="20635186">
            <a:off x="6794712" y="803706"/>
            <a:ext cx="2291494" cy="1966385"/>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p:cNvPicPr>
            <a:picLocks noChangeAspect="1"/>
          </p:cNvPicPr>
          <p:nvPr/>
        </p:nvPicPr>
        <p:blipFill rotWithShape="1">
          <a:blip r:embed="rId7"/>
          <a:srcRect l="20508" r="11212"/>
          <a:stretch/>
        </p:blipFill>
        <p:spPr>
          <a:xfrm rot="1229906">
            <a:off x="3886744" y="529983"/>
            <a:ext cx="2067144" cy="2032770"/>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p:cNvPicPr>
            <a:picLocks noChangeAspect="1"/>
          </p:cNvPicPr>
          <p:nvPr/>
        </p:nvPicPr>
        <p:blipFill>
          <a:blip r:embed="rId8"/>
          <a:stretch>
            <a:fillRect/>
          </a:stretch>
        </p:blipFill>
        <p:spPr>
          <a:xfrm>
            <a:off x="9396376" y="0"/>
            <a:ext cx="2712955" cy="2395936"/>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30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A1C807-B9AD-4C9B-BF9F-60F03428998E}"/>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0"/>
            <a:ext cx="12192001" cy="6857990"/>
          </a:xfrm>
          <a:prstGeom prst="rect">
            <a:avLst/>
          </a:prstGeom>
        </p:spPr>
      </p:pic>
      <p:sp>
        <p:nvSpPr>
          <p:cNvPr id="9" name="TextBox 21"/>
          <p:cNvSpPr txBox="1"/>
          <p:nvPr/>
        </p:nvSpPr>
        <p:spPr>
          <a:xfrm>
            <a:off x="0" y="2704763"/>
            <a:ext cx="9084929" cy="4216539"/>
          </a:xfrm>
          <a:prstGeom prst="rect">
            <a:avLst/>
          </a:prstGeom>
        </p:spPr>
        <p:txBody>
          <a:bodyPr wrap="square" lIns="0" tIns="0" rIns="0" bIns="0" rtlCol="0" anchor="t">
            <a:spAutoFit/>
          </a:bodyPr>
          <a:lstStyle/>
          <a:p>
            <a:pPr algn="just">
              <a:lnSpc>
                <a:spcPct val="110000"/>
              </a:lnSpc>
              <a:spcAft>
                <a:spcPts val="600"/>
              </a:spcAft>
            </a:pPr>
            <a:r>
              <a:rPr lang="en-US" sz="2000" b="1" dirty="0">
                <a:solidFill>
                  <a:schemeClr val="bg1"/>
                </a:solidFill>
                <a:sym typeface="Open Sans Bold"/>
              </a:rPr>
              <a:t>From April 4th to April 11th, 2025, I had the wonderful chance to take part in an Erasmus mobility project in </a:t>
            </a:r>
            <a:r>
              <a:rPr lang="en-US" sz="2000" b="1" dirty="0" err="1">
                <a:solidFill>
                  <a:schemeClr val="bg1"/>
                </a:solidFill>
                <a:sym typeface="Open Sans Bold"/>
              </a:rPr>
              <a:t>Moreni</a:t>
            </a:r>
            <a:r>
              <a:rPr lang="en-US" sz="2000" b="1" dirty="0">
                <a:solidFill>
                  <a:schemeClr val="bg1"/>
                </a:solidFill>
                <a:sym typeface="Open Sans Bold"/>
              </a:rPr>
              <a:t>, Romania — an experience that truly stayed close to my heart.</a:t>
            </a:r>
          </a:p>
          <a:p>
            <a:pPr algn="just">
              <a:lnSpc>
                <a:spcPct val="110000"/>
              </a:lnSpc>
              <a:spcAft>
                <a:spcPts val="600"/>
              </a:spcAft>
            </a:pPr>
            <a:r>
              <a:rPr lang="en-US" sz="2000" b="1" dirty="0">
                <a:solidFill>
                  <a:schemeClr val="bg1"/>
                </a:solidFill>
                <a:sym typeface="Open Sans Bold"/>
              </a:rPr>
              <a:t>What made this journey unforgettable was, above all, the incredible hospitality we received. The Romanian students and their families welcomed us with such kindness and warmth that we immediately felt part of their community. Their generosity and openness turned every moment into something special.</a:t>
            </a:r>
          </a:p>
          <a:p>
            <a:pPr algn="just">
              <a:lnSpc>
                <a:spcPct val="110000"/>
              </a:lnSpc>
              <a:spcAft>
                <a:spcPts val="600"/>
              </a:spcAft>
            </a:pPr>
            <a:r>
              <a:rPr lang="en-US" sz="2000" b="1" dirty="0">
                <a:solidFill>
                  <a:schemeClr val="bg1"/>
                </a:solidFill>
                <a:sym typeface="Open Sans Bold"/>
              </a:rPr>
              <a:t>We also had the opportunity to visit Bucharest, a city full of culture and history, and to explore the fascinating Dracula’s Castle, a place that combined legend and heritage in a truly unique way</a:t>
            </a:r>
            <a:r>
              <a:rPr lang="en-US" sz="2000" b="1" dirty="0" smtClean="0">
                <a:solidFill>
                  <a:schemeClr val="bg1"/>
                </a:solidFill>
                <a:sym typeface="Open Sans Bold"/>
              </a:rPr>
              <a:t>. Looking </a:t>
            </a:r>
            <a:r>
              <a:rPr lang="en-US" sz="2000" b="1" dirty="0">
                <a:solidFill>
                  <a:schemeClr val="bg1"/>
                </a:solidFill>
                <a:sym typeface="Open Sans Bold"/>
              </a:rPr>
              <a:t>back, I realize how deeply these Erasmus projects have impacted me. They’ve given me not only new knowledge and skills, but also unforgettable memories </a:t>
            </a:r>
          </a:p>
        </p:txBody>
      </p:sp>
      <p:sp>
        <p:nvSpPr>
          <p:cNvPr id="2" name="CasellaDiTesto 1"/>
          <p:cNvSpPr txBox="1"/>
          <p:nvPr/>
        </p:nvSpPr>
        <p:spPr>
          <a:xfrm>
            <a:off x="5004103" y="6488668"/>
            <a:ext cx="3048000" cy="369332"/>
          </a:xfrm>
          <a:prstGeom prst="rect">
            <a:avLst/>
          </a:prstGeom>
          <a:noFill/>
        </p:spPr>
        <p:txBody>
          <a:bodyPr wrap="square" rtlCol="0">
            <a:spAutoFit/>
          </a:bodyPr>
          <a:lstStyle/>
          <a:p>
            <a:r>
              <a:rPr lang="it-IT" dirty="0" smtClean="0">
                <a:solidFill>
                  <a:schemeClr val="bg1"/>
                </a:solidFill>
                <a:latin typeface="Algerian" panose="04020705040A02060702" pitchFamily="82" charset="0"/>
              </a:rPr>
              <a:t>Aurora </a:t>
            </a:r>
            <a:r>
              <a:rPr lang="it-IT" dirty="0" err="1" smtClean="0">
                <a:solidFill>
                  <a:schemeClr val="bg1"/>
                </a:solidFill>
                <a:latin typeface="Algerian" panose="04020705040A02060702" pitchFamily="82" charset="0"/>
              </a:rPr>
              <a:t>puntieri</a:t>
            </a:r>
            <a:endParaRPr lang="it-IT" dirty="0">
              <a:solidFill>
                <a:schemeClr val="bg1"/>
              </a:solidFill>
              <a:latin typeface="Algerian" panose="04020705040A02060702" pitchFamily="82" charset="0"/>
            </a:endParaRPr>
          </a:p>
        </p:txBody>
      </p:sp>
      <p:pic>
        <p:nvPicPr>
          <p:cNvPr id="7" name="Immagine 6"/>
          <p:cNvPicPr>
            <a:picLocks noChangeAspect="1"/>
          </p:cNvPicPr>
          <p:nvPr/>
        </p:nvPicPr>
        <p:blipFill>
          <a:blip r:embed="rId5"/>
          <a:stretch>
            <a:fillRect/>
          </a:stretch>
        </p:blipFill>
        <p:spPr>
          <a:xfrm rot="683141">
            <a:off x="8484186" y="856872"/>
            <a:ext cx="3158002" cy="2048434"/>
          </a:xfrm>
          <a:prstGeom prst="rect">
            <a:avLst/>
          </a:prstGeom>
        </p:spPr>
      </p:pic>
      <p:pic>
        <p:nvPicPr>
          <p:cNvPr id="8" name="Immagine 7"/>
          <p:cNvPicPr>
            <a:picLocks noChangeAspect="1"/>
          </p:cNvPicPr>
          <p:nvPr/>
        </p:nvPicPr>
        <p:blipFill>
          <a:blip r:embed="rId6"/>
          <a:stretch>
            <a:fillRect/>
          </a:stretch>
        </p:blipFill>
        <p:spPr>
          <a:xfrm>
            <a:off x="0" y="10"/>
            <a:ext cx="2584928" cy="2280102"/>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asellaDiTesto 9"/>
          <p:cNvSpPr txBox="1"/>
          <p:nvPr/>
        </p:nvSpPr>
        <p:spPr>
          <a:xfrm>
            <a:off x="7220448" y="502011"/>
            <a:ext cx="4183276" cy="523220"/>
          </a:xfrm>
          <a:prstGeom prst="rect">
            <a:avLst/>
          </a:prstGeom>
          <a:noFill/>
        </p:spPr>
        <p:txBody>
          <a:bodyPr wrap="square" rtlCol="0">
            <a:spAutoFit/>
          </a:bodyPr>
          <a:lstStyle/>
          <a:p>
            <a:r>
              <a:rPr lang="it-IT" sz="2800" dirty="0" err="1" smtClean="0">
                <a:solidFill>
                  <a:schemeClr val="bg1"/>
                </a:solidFill>
                <a:latin typeface="Algerian" panose="04020705040A02060702" pitchFamily="82" charset="0"/>
              </a:rPr>
              <a:t>Thanks</a:t>
            </a:r>
            <a:r>
              <a:rPr lang="it-IT" sz="2800" dirty="0" smtClean="0">
                <a:solidFill>
                  <a:schemeClr val="bg1"/>
                </a:solidFill>
                <a:latin typeface="Algerian" panose="04020705040A02060702" pitchFamily="82" charset="0"/>
              </a:rPr>
              <a:t> for </a:t>
            </a:r>
            <a:r>
              <a:rPr lang="it-IT" sz="2800" dirty="0" err="1" smtClean="0">
                <a:solidFill>
                  <a:schemeClr val="bg1"/>
                </a:solidFill>
                <a:latin typeface="Algerian" panose="04020705040A02060702" pitchFamily="82" charset="0"/>
              </a:rPr>
              <a:t>watching</a:t>
            </a:r>
            <a:endParaRPr lang="it-IT" sz="2800" dirty="0">
              <a:solidFill>
                <a:schemeClr val="bg1"/>
              </a:solidFill>
              <a:latin typeface="Algerian" panose="04020705040A02060702" pitchFamily="82" charset="0"/>
            </a:endParaRPr>
          </a:p>
        </p:txBody>
      </p:sp>
      <p:pic>
        <p:nvPicPr>
          <p:cNvPr id="11" name="Immagine 10"/>
          <p:cNvPicPr>
            <a:picLocks noChangeAspect="1"/>
          </p:cNvPicPr>
          <p:nvPr/>
        </p:nvPicPr>
        <p:blipFill>
          <a:blip r:embed="rId7"/>
          <a:stretch>
            <a:fillRect/>
          </a:stretch>
        </p:blipFill>
        <p:spPr>
          <a:xfrm>
            <a:off x="9312086" y="3699998"/>
            <a:ext cx="3036071" cy="3158002"/>
          </a:xfrm>
          <a:prstGeom prst="rect">
            <a:avLst/>
          </a:prstGeom>
        </p:spPr>
      </p:pic>
    </p:spTree>
    <p:extLst>
      <p:ext uri="{BB962C8B-B14F-4D97-AF65-F5344CB8AC3E}">
        <p14:creationId xmlns:p14="http://schemas.microsoft.com/office/powerpoint/2010/main" val="40766728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6073_TF55705232.potx" id="{B7A741E6-96B9-45BD-A1A1-505231A19B21}" vid="{F17FBA35-4AE0-45DF-B5E4-C9002013650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6.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7.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8.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otalTime>124</TotalTime>
  <Words>1469</Words>
  <Application>Microsoft Office PowerPoint</Application>
  <PresentationFormat>Widescreen</PresentationFormat>
  <Paragraphs>36</Paragraphs>
  <Slides>8</Slides>
  <Notes>8</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8</vt:i4>
      </vt:variant>
    </vt:vector>
  </HeadingPairs>
  <TitlesOfParts>
    <vt:vector size="15" baseType="lpstr">
      <vt:lpstr>Algerian</vt:lpstr>
      <vt:lpstr>Calibri</vt:lpstr>
      <vt:lpstr>Goudy Old Style</vt:lpstr>
      <vt:lpstr>Open Sans Bold</vt:lpstr>
      <vt:lpstr>Trebuchet MS</vt:lpstr>
      <vt:lpstr>Wingdings 2</vt:lpstr>
      <vt:lpstr>SlateVTI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Memory Erasmus 2025 Romania</dc:title>
  <dc:creator>Simona Lazzaro</dc:creator>
  <cp:lastModifiedBy>Account Microsoft</cp:lastModifiedBy>
  <cp:revision>13</cp:revision>
  <dcterms:created xsi:type="dcterms:W3CDTF">2025-05-14T13:17:54Z</dcterms:created>
  <dcterms:modified xsi:type="dcterms:W3CDTF">2025-06-08T16:22:23Z</dcterms:modified>
</cp:coreProperties>
</file>