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embeddedFontLst>
    <p:embeddedFont>
      <p:font typeface="Gill Sans" panose="020B0604020202020204" charset="0"/>
      <p:regular r:id="rId11"/>
      <p:bold r:id="rId12"/>
    </p:embeddedFont>
    <p:embeddedFont>
      <p:font typeface="Algerian" panose="04020705040A02060702" pitchFamily="82" charset="0"/>
      <p:regular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7" d="100"/>
          <a:sy n="3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505054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2525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7483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8313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5928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8672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7f70e3fb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7f70e3fb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4689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57f70e3fbe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57f70e3fbe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085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body" idx="1"/>
          </p:nvPr>
        </p:nvSpPr>
        <p:spPr>
          <a:xfrm rot="5400000">
            <a:off x="4527910" y="-1060599"/>
            <a:ext cx="3450613" cy="9603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dt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1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1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cxnSp>
        <p:nvCxnSpPr>
          <p:cNvPr id="88" name="Google Shape;88;p11"/>
          <p:cNvCxnSpPr/>
          <p:nvPr/>
        </p:nvCxnSpPr>
        <p:spPr>
          <a:xfrm>
            <a:off x="1453896" y="1847088"/>
            <a:ext cx="9607522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itleAndTx">
  <p:cSld name="VERTICAL_TITLE_AND_VERTICAL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2"/>
          <p:cNvSpPr txBox="1">
            <a:spLocks noGrp="1"/>
          </p:cNvSpPr>
          <p:nvPr>
            <p:ph type="title"/>
          </p:nvPr>
        </p:nvSpPr>
        <p:spPr>
          <a:xfrm rot="5400000">
            <a:off x="7917038" y="2321047"/>
            <a:ext cx="4659889" cy="16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2"/>
          <p:cNvSpPr txBox="1">
            <a:spLocks noGrp="1"/>
          </p:cNvSpPr>
          <p:nvPr>
            <p:ph type="body" idx="1"/>
          </p:nvPr>
        </p:nvSpPr>
        <p:spPr>
          <a:xfrm rot="5400000">
            <a:off x="3029143" y="-785498"/>
            <a:ext cx="4659889" cy="7828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2"/>
          <p:cNvSpPr txBox="1">
            <a:spLocks noGrp="1"/>
          </p:cNvSpPr>
          <p:nvPr>
            <p:ph type="dt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2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2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cxnSp>
        <p:nvCxnSpPr>
          <p:cNvPr id="95" name="Google Shape;95;p12"/>
          <p:cNvCxnSpPr/>
          <p:nvPr/>
        </p:nvCxnSpPr>
        <p:spPr>
          <a:xfrm>
            <a:off x="9439111" y="798973"/>
            <a:ext cx="0" cy="4659889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Gill Sans"/>
              <a:buNone/>
              <a:defRPr sz="6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0" cap="none">
                <a:solidFill>
                  <a:schemeClr val="dk1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dt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ftr" idx="11"/>
          </p:nvPr>
        </p:nvSpPr>
        <p:spPr>
          <a:xfrm>
            <a:off x="2416500" y="329307"/>
            <a:ext cx="49739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37664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cxnSp>
        <p:nvCxnSpPr>
          <p:cNvPr id="24" name="Google Shape;24;p3"/>
          <p:cNvCxnSpPr/>
          <p:nvPr/>
        </p:nvCxnSpPr>
        <p:spPr>
          <a:xfrm>
            <a:off x="2417780" y="3528542"/>
            <a:ext cx="8637072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cxnSp>
        <p:nvCxnSpPr>
          <p:cNvPr id="31" name="Google Shape;31;p4"/>
          <p:cNvCxnSpPr/>
          <p:nvPr/>
        </p:nvCxnSpPr>
        <p:spPr>
          <a:xfrm>
            <a:off x="1453896" y="1847088"/>
            <a:ext cx="9607522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dt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cxnSp>
        <p:nvCxnSpPr>
          <p:cNvPr id="38" name="Google Shape;38;p5"/>
          <p:cNvCxnSpPr/>
          <p:nvPr/>
        </p:nvCxnSpPr>
        <p:spPr>
          <a:xfrm>
            <a:off x="1454239" y="3804985"/>
            <a:ext cx="8630446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1447331" y="2010878"/>
            <a:ext cx="4645152" cy="3448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2"/>
          </p:nvPr>
        </p:nvSpPr>
        <p:spPr>
          <a:xfrm>
            <a:off x="6413771" y="2017343"/>
            <a:ext cx="4645152" cy="344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dt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cxnSp>
        <p:nvCxnSpPr>
          <p:cNvPr id="46" name="Google Shape;46;p6"/>
          <p:cNvCxnSpPr/>
          <p:nvPr/>
        </p:nvCxnSpPr>
        <p:spPr>
          <a:xfrm>
            <a:off x="1453896" y="1847088"/>
            <a:ext cx="9607522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2"/>
          </p:nvPr>
        </p:nvSpPr>
        <p:spPr>
          <a:xfrm>
            <a:off x="1447191" y="2824269"/>
            <a:ext cx="4645152" cy="2644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3"/>
          </p:nvPr>
        </p:nvSpPr>
        <p:spPr>
          <a:xfrm>
            <a:off x="6412362" y="2023003"/>
            <a:ext cx="4645152" cy="802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4"/>
          </p:nvPr>
        </p:nvSpPr>
        <p:spPr>
          <a:xfrm>
            <a:off x="6412362" y="2821491"/>
            <a:ext cx="4645152" cy="2637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dt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cxnSp>
        <p:nvCxnSpPr>
          <p:cNvPr id="56" name="Google Shape;56;p7"/>
          <p:cNvCxnSpPr/>
          <p:nvPr/>
        </p:nvCxnSpPr>
        <p:spPr>
          <a:xfrm>
            <a:off x="1453896" y="1847088"/>
            <a:ext cx="9607522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dt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cxnSp>
        <p:nvCxnSpPr>
          <p:cNvPr id="62" name="Google Shape;62;p8"/>
          <p:cNvCxnSpPr/>
          <p:nvPr/>
        </p:nvCxnSpPr>
        <p:spPr>
          <a:xfrm>
            <a:off x="1453896" y="1847088"/>
            <a:ext cx="9607522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 txBox="1"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body" idx="1"/>
          </p:nvPr>
        </p:nvSpPr>
        <p:spPr>
          <a:xfrm>
            <a:off x="5043714" y="798974"/>
            <a:ext cx="6012470" cy="4658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body" idx="2"/>
          </p:nvPr>
        </p:nvSpPr>
        <p:spPr>
          <a:xfrm>
            <a:off x="1444671" y="3205491"/>
            <a:ext cx="3275013" cy="2248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dt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cxnSp>
        <p:nvCxnSpPr>
          <p:cNvPr id="70" name="Google Shape;70;p9"/>
          <p:cNvCxnSpPr/>
          <p:nvPr/>
        </p:nvCxnSpPr>
        <p:spPr>
          <a:xfrm>
            <a:off x="1448280" y="3205491"/>
            <a:ext cx="3269490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10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73" name="Google Shape;73;p10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 scaled="0"/>
            </a:gradFill>
            <a:ln>
              <a:noFill/>
            </a:ln>
            <a:effectLst>
              <a:outerShdw blurRad="127000" dist="228600" dir="4740000" sx="98000" sy="98000" algn="tl" rotWithShape="0">
                <a:srgbClr val="000000">
                  <a:alpha val="3372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0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ap="flat" cmpd="sng">
              <a:solidFill>
                <a:srgbClr val="19191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0"/>
          <p:cNvSpPr>
            <a:spLocks noGrp="1"/>
          </p:cNvSpPr>
          <p:nvPr>
            <p:ph type="pic" idx="2"/>
          </p:nvPr>
        </p:nvSpPr>
        <p:spPr>
          <a:xfrm>
            <a:off x="8124389" y="1122542"/>
            <a:ext cx="2791171" cy="3866327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77" name="Google Shape;77;p10"/>
          <p:cNvSpPr txBox="1">
            <a:spLocks noGrp="1"/>
          </p:cNvSpPr>
          <p:nvPr>
            <p:ph type="body" idx="1"/>
          </p:nvPr>
        </p:nvSpPr>
        <p:spPr>
          <a:xfrm>
            <a:off x="1450329" y="3145992"/>
            <a:ext cx="5524404" cy="2003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dt" idx="10"/>
          </p:nvPr>
        </p:nvSpPr>
        <p:spPr>
          <a:xfrm>
            <a:off x="1447382" y="5469856"/>
            <a:ext cx="5527351" cy="320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0"/>
          <p:cNvSpPr txBox="1">
            <a:spLocks noGrp="1"/>
          </p:cNvSpPr>
          <p:nvPr>
            <p:ph type="ftr" idx="11"/>
          </p:nvPr>
        </p:nvSpPr>
        <p:spPr>
          <a:xfrm>
            <a:off x="1447382" y="318640"/>
            <a:ext cx="5541004" cy="32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cxnSp>
        <p:nvCxnSpPr>
          <p:cNvPr id="81" name="Google Shape;81;p10"/>
          <p:cNvCxnSpPr/>
          <p:nvPr/>
        </p:nvCxnSpPr>
        <p:spPr>
          <a:xfrm>
            <a:off x="1447382" y="3143605"/>
            <a:ext cx="5527351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BE9E6"/>
            </a:gs>
            <a:gs pos="100000">
              <a:srgbClr val="C9C5C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>
            <a:gsLst>
              <a:gs pos="0">
                <a:srgbClr val="DFDBD5">
                  <a:alpha val="0"/>
                </a:srgbClr>
              </a:gs>
              <a:gs pos="100000">
                <a:schemeClr val="lt2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13">
            <a:alphaModFix/>
          </a:blip>
          <a:srcRect t="1538" b="-1538"/>
          <a:stretch/>
        </p:blipFill>
        <p:spPr>
          <a:xfrm>
            <a:off x="0" y="6126480"/>
            <a:ext cx="12192000" cy="7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dt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cxnSp>
        <p:nvCxnSpPr>
          <p:cNvPr id="13" name="Google Shape;13;p1"/>
          <p:cNvCxnSpPr/>
          <p:nvPr/>
        </p:nvCxnSpPr>
        <p:spPr>
          <a:xfrm>
            <a:off x="0" y="6128413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000001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3"/>
          <p:cNvSpPr txBox="1"/>
          <p:nvPr/>
        </p:nvSpPr>
        <p:spPr>
          <a:xfrm>
            <a:off x="213221" y="2060990"/>
            <a:ext cx="630350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18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Moreni</a:t>
            </a:r>
            <a:r>
              <a:rPr lang="en-US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- 5-10 April 2025</a:t>
            </a:r>
          </a:p>
          <a:p>
            <a:pPr lvl="0"/>
            <a:r>
              <a:rPr lang="en-US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PNRR </a:t>
            </a:r>
            <a:r>
              <a:rPr lang="en-US" sz="1800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2023-1-IT02-KA121-SCH-000126195</a:t>
            </a:r>
          </a:p>
          <a:p>
            <a:pPr lvl="0"/>
            <a:r>
              <a:rPr lang="en-US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Group Mobility of School Pupils </a:t>
            </a:r>
            <a:endParaRPr lang="en-US" sz="1800" dirty="0" smtClean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lvl="0"/>
            <a:r>
              <a:rPr lang="en-US" sz="1800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held </a:t>
            </a:r>
            <a:r>
              <a:rPr lang="en-US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at </a:t>
            </a:r>
            <a:r>
              <a:rPr lang="en-US" sz="18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Colegiul</a:t>
            </a:r>
            <a:r>
              <a:rPr lang="en-US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National „Ion Luca </a:t>
            </a:r>
            <a:r>
              <a:rPr lang="en-US" sz="18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Caragiale</a:t>
            </a:r>
            <a:r>
              <a:rPr lang="en-US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” </a:t>
            </a:r>
            <a:r>
              <a:rPr lang="en-US" sz="18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Moreni</a:t>
            </a:r>
            <a:r>
              <a:rPr lang="en-US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, Romania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962" y="0"/>
            <a:ext cx="5078408" cy="532226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312796" y="6124755"/>
            <a:ext cx="3123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err="1" smtClean="0">
                <a:latin typeface="Algerian" panose="04020705040A02060702" pitchFamily="82" charset="0"/>
              </a:rPr>
              <a:t>Logbook</a:t>
            </a:r>
            <a:endParaRPr lang="it-IT" sz="4800" dirty="0">
              <a:latin typeface="Algerian" panose="04020705040A02060702" pitchFamily="8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24755"/>
            <a:ext cx="4932742" cy="73324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6195" y="6019573"/>
            <a:ext cx="3353705" cy="83842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4"/>
          <p:cNvSpPr txBox="1"/>
          <p:nvPr/>
        </p:nvSpPr>
        <p:spPr>
          <a:xfrm>
            <a:off x="237744" y="292608"/>
            <a:ext cx="20391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DAY </a:t>
            </a:r>
            <a:r>
              <a:rPr lang="it-IT" sz="1800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r>
              <a:rPr lang="it-IT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(5 APRIL)</a:t>
            </a:r>
            <a:endParaRPr sz="18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07" name="Google Shape;107;p14"/>
          <p:cNvSpPr txBox="1"/>
          <p:nvPr/>
        </p:nvSpPr>
        <p:spPr>
          <a:xfrm>
            <a:off x="143725" y="710277"/>
            <a:ext cx="7251300" cy="2588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On the first </a:t>
            </a:r>
            <a:r>
              <a:rPr lang="it-IT" sz="18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day</a:t>
            </a:r>
            <a:r>
              <a:rPr lang="it-IT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, </a:t>
            </a:r>
            <a:r>
              <a:rPr lang="it-IT" sz="18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</a:t>
            </a:r>
            <a:r>
              <a:rPr lang="it-IT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visited</a:t>
            </a:r>
            <a:r>
              <a:rPr lang="it-IT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Bran</a:t>
            </a:r>
            <a:r>
              <a:rPr lang="it-IT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Castle,also</a:t>
            </a:r>
            <a:r>
              <a:rPr lang="it-IT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known</a:t>
            </a:r>
            <a:r>
              <a:rPr lang="it-IT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as</a:t>
            </a:r>
            <a:r>
              <a:rPr lang="it-IT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Dracula’s</a:t>
            </a:r>
            <a:r>
              <a:rPr lang="it-IT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1800" dirty="0" err="1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Castle</a:t>
            </a:r>
            <a:r>
              <a:rPr lang="it-IT" sz="1800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 </a:t>
            </a:r>
            <a:r>
              <a:rPr lang="it-IT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The </a:t>
            </a:r>
            <a:r>
              <a:rPr lang="it-IT" sz="18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castle</a:t>
            </a:r>
            <a:r>
              <a:rPr lang="it-IT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is</a:t>
            </a:r>
            <a:r>
              <a:rPr lang="it-IT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located</a:t>
            </a:r>
            <a:r>
              <a:rPr lang="it-IT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in </a:t>
            </a:r>
            <a:r>
              <a:rPr lang="it-IT" sz="18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Bran</a:t>
            </a:r>
            <a:r>
              <a:rPr lang="it-IT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 </a:t>
            </a:r>
            <a:r>
              <a:rPr lang="it-IT" sz="18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Afterwards</a:t>
            </a:r>
            <a:r>
              <a:rPr lang="it-IT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, </a:t>
            </a:r>
            <a:r>
              <a:rPr lang="it-IT" sz="18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</a:t>
            </a:r>
            <a:r>
              <a:rPr lang="it-IT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explored</a:t>
            </a:r>
            <a:r>
              <a:rPr lang="it-IT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the city of </a:t>
            </a:r>
            <a:r>
              <a:rPr lang="it-IT" sz="18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Brașov</a:t>
            </a:r>
            <a:r>
              <a:rPr lang="it-IT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 </a:t>
            </a:r>
            <a:r>
              <a:rPr lang="it-IT" sz="1800" dirty="0" err="1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Then</a:t>
            </a:r>
            <a:r>
              <a:rPr lang="it-IT" sz="1800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</a:t>
            </a:r>
            <a:r>
              <a:rPr lang="it-IT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had</a:t>
            </a:r>
            <a:r>
              <a:rPr lang="it-IT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some free time to </a:t>
            </a:r>
            <a:r>
              <a:rPr lang="it-IT" sz="18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visit</a:t>
            </a:r>
            <a:r>
              <a:rPr lang="it-IT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the city with a </a:t>
            </a:r>
            <a:r>
              <a:rPr lang="it-IT" sz="18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Romanian</a:t>
            </a:r>
            <a:r>
              <a:rPr lang="it-IT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guide. </a:t>
            </a:r>
            <a:r>
              <a:rPr lang="it-IT" sz="18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They</a:t>
            </a:r>
            <a:r>
              <a:rPr lang="it-IT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took</a:t>
            </a:r>
            <a:r>
              <a:rPr lang="it-IT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us</a:t>
            </a:r>
            <a:r>
              <a:rPr lang="it-IT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to </a:t>
            </a:r>
            <a:r>
              <a:rPr lang="it-IT" sz="18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Rope</a:t>
            </a:r>
            <a:r>
              <a:rPr lang="it-IT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Street, the </a:t>
            </a:r>
            <a:r>
              <a:rPr lang="it-IT" sz="18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narrowest</a:t>
            </a:r>
            <a:r>
              <a:rPr lang="it-IT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street</a:t>
            </a:r>
            <a:r>
              <a:rPr lang="it-IT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in </a:t>
            </a:r>
            <a:r>
              <a:rPr lang="it-IT" sz="18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Brașov</a:t>
            </a:r>
            <a:r>
              <a:rPr lang="it-IT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, </a:t>
            </a:r>
            <a:r>
              <a:rPr lang="it-IT" sz="18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where</a:t>
            </a:r>
            <a:r>
              <a:rPr lang="it-IT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</a:t>
            </a:r>
            <a:r>
              <a:rPr lang="it-IT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stopped</a:t>
            </a:r>
            <a:r>
              <a:rPr lang="it-IT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to take some </a:t>
            </a:r>
            <a:r>
              <a:rPr lang="it-IT" sz="18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photos</a:t>
            </a:r>
            <a:r>
              <a:rPr lang="it-IT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 The </a:t>
            </a:r>
            <a:r>
              <a:rPr lang="it-IT" sz="18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walls</a:t>
            </a:r>
            <a:r>
              <a:rPr lang="it-IT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were</a:t>
            </a:r>
            <a:r>
              <a:rPr lang="it-IT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covered</a:t>
            </a:r>
            <a:r>
              <a:rPr lang="it-IT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in graffiti, </a:t>
            </a:r>
            <a:r>
              <a:rPr lang="it-IT" sz="18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making</a:t>
            </a:r>
            <a:r>
              <a:rPr lang="it-IT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it</a:t>
            </a:r>
            <a:r>
              <a:rPr lang="it-IT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a </a:t>
            </a:r>
            <a:r>
              <a:rPr lang="it-IT" sz="18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very</a:t>
            </a:r>
            <a:r>
              <a:rPr lang="it-IT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1800" dirty="0" err="1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amusing</a:t>
            </a:r>
            <a:r>
              <a:rPr lang="it-IT" sz="1800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spot.</a:t>
            </a:r>
            <a:endParaRPr sz="18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08" name="Google Shape;10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18385" y="0"/>
            <a:ext cx="2888400" cy="362610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109" name="Google Shape;10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1248" y="3796244"/>
            <a:ext cx="3254700" cy="228600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110" name="Google Shape;110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3736" y="3015807"/>
            <a:ext cx="2863500" cy="293790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23402" y="2981375"/>
            <a:ext cx="2172984" cy="1629738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/>
          <p:cNvSpPr txBox="1"/>
          <p:nvPr/>
        </p:nvSpPr>
        <p:spPr>
          <a:xfrm>
            <a:off x="283464" y="402336"/>
            <a:ext cx="21488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DAY </a:t>
            </a:r>
            <a:r>
              <a:rPr lang="it-IT" sz="1800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2 </a:t>
            </a:r>
            <a:r>
              <a:rPr lang="it-IT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(6 APRIL)</a:t>
            </a:r>
            <a:endParaRPr sz="18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6" name="Google Shape;116;p15"/>
          <p:cNvSpPr txBox="1"/>
          <p:nvPr/>
        </p:nvSpPr>
        <p:spPr>
          <a:xfrm>
            <a:off x="621792" y="1188720"/>
            <a:ext cx="5038200" cy="3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The </a:t>
            </a:r>
            <a:r>
              <a:rPr lang="it-IT" sz="2000" dirty="0" err="1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second</a:t>
            </a:r>
            <a:r>
              <a:rPr lang="it-IT" sz="2000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day</a:t>
            </a:r>
            <a:r>
              <a:rPr lang="it-IT" sz="2000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was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Sunday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, so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had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the chance to stay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at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home with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our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host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families 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and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experience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the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Romanian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family’s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Sunday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lifestyle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They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cooked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for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us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typical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dishes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from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Romanian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culture,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like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i="1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sarmale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and </a:t>
            </a:r>
            <a:r>
              <a:rPr lang="it-IT" sz="2000" i="1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ciorbă</a:t>
            </a:r>
            <a:r>
              <a:rPr lang="it-IT" sz="2000" i="1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de </a:t>
            </a:r>
            <a:r>
              <a:rPr lang="it-IT" sz="2000" i="1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fasole</a:t>
            </a:r>
            <a:r>
              <a:rPr lang="it-IT" sz="2000" i="1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cu </a:t>
            </a:r>
            <a:r>
              <a:rPr lang="it-IT" sz="2000" i="1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afumătură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It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was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a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different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experience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for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everyone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,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but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surely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very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interesting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also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shared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our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cultural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heritage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and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learned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so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much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also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brought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something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from Calabria to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let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them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try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something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from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our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country.</a:t>
            </a:r>
            <a:endParaRPr sz="27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17" name="Google Shape;11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08051" y="402336"/>
            <a:ext cx="3938485" cy="255117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118" name="Google Shape;11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57952" y="3485458"/>
            <a:ext cx="4061700" cy="257430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  <p:sp>
        <p:nvSpPr>
          <p:cNvPr id="119" name="Google Shape;119;p15"/>
          <p:cNvSpPr txBox="1"/>
          <p:nvPr/>
        </p:nvSpPr>
        <p:spPr>
          <a:xfrm>
            <a:off x="10204704" y="5779008"/>
            <a:ext cx="11887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SARMALE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0" name="Google Shape;120;p15"/>
          <p:cNvSpPr txBox="1"/>
          <p:nvPr/>
        </p:nvSpPr>
        <p:spPr>
          <a:xfrm>
            <a:off x="6528816" y="125337"/>
            <a:ext cx="180136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CIORBA DE FASOLE CU AFUMATURA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6"/>
          <p:cNvSpPr txBox="1"/>
          <p:nvPr/>
        </p:nvSpPr>
        <p:spPr>
          <a:xfrm>
            <a:off x="274320" y="356616"/>
            <a:ext cx="18105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DAY </a:t>
            </a:r>
            <a:r>
              <a:rPr lang="it-IT" sz="1800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3 </a:t>
            </a:r>
            <a:r>
              <a:rPr lang="it-IT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(7 APRIL)</a:t>
            </a:r>
            <a:endParaRPr sz="18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6" name="Google Shape;126;p16"/>
          <p:cNvSpPr txBox="1"/>
          <p:nvPr/>
        </p:nvSpPr>
        <p:spPr>
          <a:xfrm>
            <a:off x="274320" y="588367"/>
            <a:ext cx="5706000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On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Monday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,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went</a:t>
            </a:r>
            <a:r>
              <a:rPr lang="it-IT" sz="2000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to </a:t>
            </a:r>
            <a:r>
              <a:rPr lang="it-IT" sz="2000" dirty="0" err="1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school</a:t>
            </a:r>
            <a:r>
              <a:rPr lang="it-IT" sz="2000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2000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After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the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headteacher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welcomed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us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warmly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,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took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part in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many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activities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,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such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as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IT and English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lessons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, </a:t>
            </a:r>
            <a:r>
              <a:rPr lang="it-IT" sz="2000" dirty="0" err="1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presentations</a:t>
            </a:r>
            <a:r>
              <a:rPr lang="it-IT" sz="2000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about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European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cooperation</a:t>
            </a:r>
            <a:r>
              <a:rPr lang="it-IT" sz="2000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and </a:t>
            </a:r>
            <a:r>
              <a:rPr lang="it-IT" sz="2000" dirty="0" err="1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Inclusion</a:t>
            </a:r>
            <a:r>
              <a:rPr lang="it-IT" sz="2000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, 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and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even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some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ice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-breaking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activities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 The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lessons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were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really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enjoyable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and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very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engaging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,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had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a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great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time.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After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school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,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broke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the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ice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a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little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more by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playing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and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getting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to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know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each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other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hung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out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all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together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and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played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many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fun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games.</a:t>
            </a:r>
            <a:endParaRPr sz="20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27" name="Google Shape;12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63280" y="124657"/>
            <a:ext cx="3578400" cy="269760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128" name="Google Shape;128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48238" y="3119813"/>
            <a:ext cx="2385900" cy="280200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  <p:sp>
        <p:nvSpPr>
          <p:cNvPr id="2" name="Rettangolo 1"/>
          <p:cNvSpPr/>
          <p:nvPr/>
        </p:nvSpPr>
        <p:spPr>
          <a:xfrm>
            <a:off x="8834138" y="4788875"/>
            <a:ext cx="3549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European Cooperation and Intercultural Dialogue: Towards a shared Cooperation</a:t>
            </a:r>
            <a:endParaRPr lang="en-US" dirty="0"/>
          </a:p>
        </p:txBody>
      </p:sp>
      <p:sp>
        <p:nvSpPr>
          <p:cNvPr id="7" name="Rettangolo 6"/>
          <p:cNvSpPr/>
          <p:nvPr/>
        </p:nvSpPr>
        <p:spPr>
          <a:xfrm>
            <a:off x="8642834" y="2822257"/>
            <a:ext cx="35491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Basic Skill Development for Inclusion</a:t>
            </a:r>
            <a:endParaRPr lang="en-US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25643" t="15522" r="24006" b="36179"/>
          <a:stretch/>
        </p:blipFill>
        <p:spPr>
          <a:xfrm>
            <a:off x="1489753" y="4315146"/>
            <a:ext cx="1520576" cy="1602948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6">
            <a:alphaModFix/>
          </a:blip>
          <a:srcRect l="20273" t="19453" r="16657" b="36046"/>
          <a:stretch/>
        </p:blipFill>
        <p:spPr>
          <a:xfrm>
            <a:off x="3581685" y="4037817"/>
            <a:ext cx="2589087" cy="2025335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7"/>
          <p:cNvSpPr txBox="1"/>
          <p:nvPr/>
        </p:nvSpPr>
        <p:spPr>
          <a:xfrm>
            <a:off x="1947475" y="1026075"/>
            <a:ext cx="6030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4" name="Google Shape;134;p17"/>
          <p:cNvSpPr txBox="1"/>
          <p:nvPr/>
        </p:nvSpPr>
        <p:spPr>
          <a:xfrm>
            <a:off x="48764" y="1763883"/>
            <a:ext cx="4945200" cy="2314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On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</a:t>
            </a:r>
            <a:r>
              <a:rPr lang="it-IT" sz="2000" dirty="0" err="1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uesday</a:t>
            </a:r>
            <a:r>
              <a:rPr lang="it-IT" sz="2000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visited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the city of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Bucharest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, the capital.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went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to the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Mogosoaia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Palace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before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going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to the Centre of the city,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after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that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visited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the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Triumph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Arch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,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which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was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breathtaking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then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went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to the House of </a:t>
            </a:r>
            <a:r>
              <a:rPr lang="it-IT" sz="2000" dirty="0" err="1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Parliament</a:t>
            </a:r>
            <a:r>
              <a:rPr lang="it-IT" sz="2000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 </a:t>
            </a:r>
            <a:r>
              <a:rPr lang="it-IT" sz="2000" dirty="0" err="1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Eventually</a:t>
            </a:r>
            <a:r>
              <a:rPr lang="it-IT" sz="2000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</a:t>
            </a:r>
            <a:r>
              <a:rPr lang="it-IT" sz="2000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visited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the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Old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Centre and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had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a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walk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in the city.</a:t>
            </a:r>
            <a:endParaRPr sz="20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6" name="Google Shape;136;p17"/>
          <p:cNvSpPr txBox="1"/>
          <p:nvPr/>
        </p:nvSpPr>
        <p:spPr>
          <a:xfrm>
            <a:off x="117600" y="341075"/>
            <a:ext cx="2998500" cy="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DAY </a:t>
            </a:r>
            <a:r>
              <a:rPr lang="it-IT" sz="2000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4 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(8 APRIL)</a:t>
            </a:r>
            <a:endParaRPr sz="20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8994" t="23071" r="17786" b="39176"/>
          <a:stretch/>
        </p:blipFill>
        <p:spPr>
          <a:xfrm>
            <a:off x="8246724" y="20643"/>
            <a:ext cx="3945276" cy="2589088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99"/>
          <a:stretch/>
        </p:blipFill>
        <p:spPr>
          <a:xfrm>
            <a:off x="5086676" y="2517263"/>
            <a:ext cx="3212172" cy="3400651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8"/>
          <p:cNvSpPr txBox="1"/>
          <p:nvPr/>
        </p:nvSpPr>
        <p:spPr>
          <a:xfrm>
            <a:off x="70550" y="82300"/>
            <a:ext cx="41157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DAY </a:t>
            </a:r>
            <a:r>
              <a:rPr lang="it-IT" sz="2000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5 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(9 APRIL)</a:t>
            </a:r>
            <a:endParaRPr sz="20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2" name="Google Shape;142;p18"/>
          <p:cNvSpPr txBox="1"/>
          <p:nvPr/>
        </p:nvSpPr>
        <p:spPr>
          <a:xfrm>
            <a:off x="70550" y="1236855"/>
            <a:ext cx="3821700" cy="50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The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sixth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day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was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spent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in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school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, in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which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had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classes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and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activities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presented</a:t>
            </a:r>
            <a:r>
              <a:rPr lang="it-IT" sz="2000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topics</a:t>
            </a:r>
            <a:r>
              <a:rPr lang="it-IT" sz="2000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about</a:t>
            </a:r>
            <a:r>
              <a:rPr lang="it-IT" sz="2000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</a:t>
            </a:r>
            <a:r>
              <a:rPr lang="it-IT" sz="2000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ritical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</a:t>
            </a:r>
            <a:r>
              <a:rPr lang="it-IT" sz="2000" dirty="0" err="1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hinking</a:t>
            </a:r>
            <a:r>
              <a:rPr lang="it-IT" sz="2000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and </a:t>
            </a:r>
            <a:r>
              <a:rPr lang="it-IT" sz="2000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Media </a:t>
            </a:r>
            <a:r>
              <a:rPr lang="it-IT" sz="2000" dirty="0" err="1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Awareness</a:t>
            </a:r>
            <a:r>
              <a:rPr lang="it-IT" sz="2000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and </a:t>
            </a:r>
            <a:r>
              <a:rPr lang="it-IT" sz="2000" dirty="0" err="1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about</a:t>
            </a:r>
            <a:r>
              <a:rPr lang="it-IT" sz="2000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Unlocking</a:t>
            </a:r>
            <a:r>
              <a:rPr lang="it-IT" sz="2000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Career </a:t>
            </a:r>
            <a:r>
              <a:rPr lang="it-IT" sz="2000" dirty="0" err="1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Opportunities</a:t>
            </a:r>
            <a:r>
              <a:rPr lang="it-IT" sz="2000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with Erasmus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</a:t>
            </a:r>
            <a:r>
              <a:rPr lang="it-IT" sz="2000" dirty="0" err="1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rogramme</a:t>
            </a:r>
            <a:r>
              <a:rPr lang="it-IT" sz="2000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The 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IT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lesson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focused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on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controlling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a servo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motor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, and the English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lessons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were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about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friendship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and the internet. </a:t>
            </a:r>
            <a:endParaRPr sz="20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82229" y="1979557"/>
            <a:ext cx="3096232" cy="2322174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alphaModFix/>
          </a:blip>
          <a:srcRect r="38320"/>
          <a:stretch/>
        </p:blipFill>
        <p:spPr>
          <a:xfrm>
            <a:off x="8188502" y="-112486"/>
            <a:ext cx="3976100" cy="325313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26774" t="20523" b="20521"/>
          <a:stretch/>
        </p:blipFill>
        <p:spPr>
          <a:xfrm>
            <a:off x="7428214" y="3753404"/>
            <a:ext cx="4637756" cy="2154235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9"/>
          <p:cNvSpPr txBox="1"/>
          <p:nvPr/>
        </p:nvSpPr>
        <p:spPr>
          <a:xfrm>
            <a:off x="0" y="152400"/>
            <a:ext cx="3305100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DAY </a:t>
            </a:r>
            <a:r>
              <a:rPr lang="it-IT" sz="2000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6 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(10 APRIL) </a:t>
            </a:r>
            <a:endParaRPr sz="20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9" name="Google Shape;149;p19"/>
          <p:cNvSpPr txBox="1"/>
          <p:nvPr/>
        </p:nvSpPr>
        <p:spPr>
          <a:xfrm>
            <a:off x="0" y="666900"/>
            <a:ext cx="5497800" cy="3805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In the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seventh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day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had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our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last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activities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, and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they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were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about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: IT,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english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class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in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which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talked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about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water in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different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areas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, from art to music and dance.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Afterwards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,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had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another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english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class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about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careers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, business and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professional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skills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After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that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had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our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first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chemistry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class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where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mixed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different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liquids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and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noted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the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Ph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presented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the last workshops,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they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gave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us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the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certificates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and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got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back home. In the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evening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had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a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lovely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farewell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party,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danced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and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had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a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lot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of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fun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with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our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Romanian</a:t>
            </a:r>
            <a:r>
              <a:rPr lang="it-IT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friends for the last time.</a:t>
            </a:r>
            <a:endParaRPr sz="20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50" name="Google Shape;150;p19" title="foto cena finale (1).jpg"/>
          <p:cNvPicPr preferRelativeResize="0"/>
          <p:nvPr/>
        </p:nvPicPr>
        <p:blipFill rotWithShape="1">
          <a:blip r:embed="rId3">
            <a:alphaModFix/>
          </a:blip>
          <a:srcRect b="33877"/>
          <a:stretch/>
        </p:blipFill>
        <p:spPr>
          <a:xfrm>
            <a:off x="7423173" y="0"/>
            <a:ext cx="4768827" cy="3498415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112" y="3578311"/>
            <a:ext cx="3336291" cy="2512031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5" t="32659" r="13623" b="12809"/>
          <a:stretch/>
        </p:blipFill>
        <p:spPr>
          <a:xfrm>
            <a:off x="791110" y="4517973"/>
            <a:ext cx="4099389" cy="1572369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107" y="664287"/>
            <a:ext cx="5309789" cy="275700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0158"/>
            <a:ext cx="5078408" cy="53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41314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rgbClr val="000000"/>
      </a:dk1>
      <a:lt1>
        <a:srgbClr val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563</Words>
  <Application>Microsoft Office PowerPoint</Application>
  <PresentationFormat>Widescreen</PresentationFormat>
  <Paragraphs>23</Paragraphs>
  <Slides>8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2" baseType="lpstr">
      <vt:lpstr>Arial</vt:lpstr>
      <vt:lpstr>Gill Sans</vt:lpstr>
      <vt:lpstr>Algerian</vt:lpstr>
      <vt:lpstr>Gallery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Studente</dc:creator>
  <cp:lastModifiedBy>Account Microsoft</cp:lastModifiedBy>
  <cp:revision>9</cp:revision>
  <dcterms:created xsi:type="dcterms:W3CDTF">2025-05-09T09:18:22Z</dcterms:created>
  <dcterms:modified xsi:type="dcterms:W3CDTF">2025-06-08T16:51:40Z</dcterms:modified>
</cp:coreProperties>
</file>