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6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42D0B"/>
    <a:srgbClr val="76280B"/>
    <a:srgbClr val="F6BF73"/>
    <a:srgbClr val="F9D4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1678" autoAdjust="0"/>
  </p:normalViewPr>
  <p:slideViewPr>
    <p:cSldViewPr snapToGrid="0">
      <p:cViewPr varScale="1">
        <p:scale>
          <a:sx n="41" d="100"/>
          <a:sy n="41" d="100"/>
        </p:scale>
        <p:origin x="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5A53A-9A01-4868-8DBF-80667F8E840B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7B44E-4977-44D6-993C-0ECB035FE7B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229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A6055-091E-4BE3-8523-35EFE46685B8}" type="datetime1">
              <a:rPr lang="it-IT" smtClean="0"/>
              <a:pPr/>
              <a:t>08/06/2025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Modifica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D79418-37EB-4378-AD22-89DBB000B0DA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1543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b="1" dirty="0" smtClean="0"/>
              <a:t>Note per il relatore: </a:t>
            </a:r>
          </a:p>
          <a:p>
            <a:pPr rtl="0"/>
            <a:r>
              <a:rPr lang="it-IT" b="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Descrizione di quanto appreso, con parole tue, su un lato.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it-IT" b="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Includi informazioni sull'argomento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it-IT" b="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Qui saranno utili anche i dettagli sull'argomento.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it-IT" b="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Racconta la tua esperienza di apprendimento.  Come qualunque racconto, deve avere un inizio, uno svolgimento e una fine.</a:t>
            </a:r>
          </a:p>
          <a:p>
            <a:pPr rtl="0"/>
            <a:r>
              <a:rPr lang="it-IT" b="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Sull'altro lato puoi aggiungere un elemento grafico che dimostri ciò che hai appreso.</a:t>
            </a:r>
          </a:p>
          <a:p>
            <a:pPr rtl="0"/>
            <a:endParaRPr lang="it-IT" dirty="0" smtClean="0"/>
          </a:p>
          <a:p>
            <a:pPr rtl="0"/>
            <a:r>
              <a:rPr lang="it-IT" dirty="0" smtClean="0"/>
              <a:t>Puoi anche usare più diapositive per riflettere sul processo.  È utile anche aggiungere un video del processo.</a:t>
            </a:r>
          </a:p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59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Elemento grafico 9" descr="Ingranaggio singolo">
              <a:extLst>
                <a:ext uri="{FF2B5EF4-FFF2-40B4-BE49-F238E27FC236}">
                  <a16:creationId xmlns=""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Elemento grafico 10" descr="Ingranaggio singolo">
              <a:extLst>
                <a:ext uri="{FF2B5EF4-FFF2-40B4-BE49-F238E27FC236}">
                  <a16:creationId xmlns=""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Elemento grafico 13" descr="Ingranaggio singolo">
              <a:extLst>
                <a:ext uri="{FF2B5EF4-FFF2-40B4-BE49-F238E27FC236}">
                  <a16:creationId xmlns=""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Elemento grafico 14" descr="Ingranaggio singolo">
              <a:extLst>
                <a:ext uri="{FF2B5EF4-FFF2-40B4-BE49-F238E27FC236}">
                  <a16:creationId xmlns=""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ttangolo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rtlCol="0" anchor="b">
            <a:noAutofit/>
          </a:bodyPr>
          <a:lstStyle>
            <a:lvl1pPr algn="ctr">
              <a:defRPr sz="54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 rtlCol="0"/>
          <a:lstStyle/>
          <a:p>
            <a:pPr rtl="0"/>
            <a:fld id="{229CC16D-C5ED-4578-B001-705BFED6272A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=""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Elemento grafico 17" descr="Ingranaggio singolo">
              <a:extLst>
                <a:ext uri="{FF2B5EF4-FFF2-40B4-BE49-F238E27FC236}">
                  <a16:creationId xmlns=""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Elemento grafico 18" descr="Ingranaggio singolo">
              <a:extLst>
                <a:ext uri="{FF2B5EF4-FFF2-40B4-BE49-F238E27FC236}">
                  <a16:creationId xmlns=""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Elemento grafico 19" descr="Ingranaggio singolo">
              <a:extLst>
                <a:ext uri="{FF2B5EF4-FFF2-40B4-BE49-F238E27FC236}">
                  <a16:creationId xmlns=""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Elemento grafico 20" descr="Ingranaggio singolo">
              <a:extLst>
                <a:ext uri="{FF2B5EF4-FFF2-40B4-BE49-F238E27FC236}">
                  <a16:creationId xmlns=""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Immagin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 rtlCol="0"/>
          <a:lstStyle/>
          <a:p>
            <a:pPr rtl="0"/>
            <a:fld id="{422D2669-9284-45CD-B9CF-4A79B011A599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=""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Elemento grafico 17" descr="Ingranaggio singolo">
              <a:extLst>
                <a:ext uri="{FF2B5EF4-FFF2-40B4-BE49-F238E27FC236}">
                  <a16:creationId xmlns=""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Elemento grafico 18" descr="Ingranaggio singolo">
              <a:extLst>
                <a:ext uri="{FF2B5EF4-FFF2-40B4-BE49-F238E27FC236}">
                  <a16:creationId xmlns=""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Elemento grafico 19" descr="Ingranaggio singolo">
              <a:extLst>
                <a:ext uri="{FF2B5EF4-FFF2-40B4-BE49-F238E27FC236}">
                  <a16:creationId xmlns=""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Elemento grafico 20" descr="Ingranaggio singolo">
              <a:extLst>
                <a:ext uri="{FF2B5EF4-FFF2-40B4-BE49-F238E27FC236}">
                  <a16:creationId xmlns=""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Immagin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 rtlCol="0"/>
          <a:lstStyle/>
          <a:p>
            <a:pPr rtl="0"/>
            <a:fld id="{F07204E9-5FBE-4E40-A9E6-1FD75A71D8D6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Segnaposto immagine 2">
            <a:extLst>
              <a:ext uri="{FF2B5EF4-FFF2-40B4-BE49-F238E27FC236}">
                <a16:creationId xmlns=""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magin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rtlCol="0" anchor="ctr" anchorCtr="0">
            <a:normAutofit/>
          </a:bodyPr>
          <a:lstStyle>
            <a:lvl1pPr>
              <a:defRPr sz="24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4367D-8F0E-4CCC-BD2A-2EC1B7D3CE3C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3" name="Segnaposto SmartArt 12">
            <a:extLst>
              <a:ext uri="{FF2B5EF4-FFF2-40B4-BE49-F238E27FC236}">
                <a16:creationId xmlns=""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 rtlCol="0"/>
          <a:lstStyle/>
          <a:p>
            <a:pPr rtl="0"/>
            <a:r>
              <a:rPr lang="it-IT" noProof="0" smtClean="0"/>
              <a:t>Fare clic sull'icona per aggiungere un elemento grafico SmartArt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=""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Elemento grafico 12" descr="Ingranaggio singolo">
              <a:extLst>
                <a:ext uri="{FF2B5EF4-FFF2-40B4-BE49-F238E27FC236}">
                  <a16:creationId xmlns=""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Elemento grafico 13" descr="Ingranaggio singolo">
              <a:extLst>
                <a:ext uri="{FF2B5EF4-FFF2-40B4-BE49-F238E27FC236}">
                  <a16:creationId xmlns=""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Elemento grafico 14" descr="Ingranaggio singolo">
              <a:extLst>
                <a:ext uri="{FF2B5EF4-FFF2-40B4-BE49-F238E27FC236}">
                  <a16:creationId xmlns=""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Elemento grafico 15" descr="Ingranaggio singolo">
              <a:extLst>
                <a:ext uri="{FF2B5EF4-FFF2-40B4-BE49-F238E27FC236}">
                  <a16:creationId xmlns=""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Elemento grafico 16" descr="Ingranaggio singolo">
              <a:extLst>
                <a:ext uri="{FF2B5EF4-FFF2-40B4-BE49-F238E27FC236}">
                  <a16:creationId xmlns=""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Immagin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magin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61E253-DA65-4F01-A09A-BECA8AD889BD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>
            <a:extLst>
              <a:ext uri="{FF2B5EF4-FFF2-40B4-BE49-F238E27FC236}">
                <a16:creationId xmlns=""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Elemento grafico 18" descr="Ingranaggio singolo">
              <a:extLst>
                <a:ext uri="{FF2B5EF4-FFF2-40B4-BE49-F238E27FC236}">
                  <a16:creationId xmlns=""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Elemento grafico 19" descr="Ingranaggio singolo">
              <a:extLst>
                <a:ext uri="{FF2B5EF4-FFF2-40B4-BE49-F238E27FC236}">
                  <a16:creationId xmlns=""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Elemento grafico 20" descr="Ingranaggio singolo">
              <a:extLst>
                <a:ext uri="{FF2B5EF4-FFF2-40B4-BE49-F238E27FC236}">
                  <a16:creationId xmlns=""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Elemento grafico 21" descr="Ingranaggio singolo">
              <a:extLst>
                <a:ext uri="{FF2B5EF4-FFF2-40B4-BE49-F238E27FC236}">
                  <a16:creationId xmlns=""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Immagin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Immagin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ttangolo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 rtl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A717B7-2844-4B83-831D-6583702535F7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Casella di testo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sz="7200" noProof="0" dirty="0" smtClean="0">
                <a:solidFill>
                  <a:schemeClr val="tx1"/>
                </a:solidFill>
                <a:effectLst/>
              </a:rPr>
              <a:t>"</a:t>
            </a:r>
            <a:endParaRPr lang="it-IT" sz="7200" noProof="0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Casella di testo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7200" noProof="0" dirty="0" smtClean="0">
                <a:solidFill>
                  <a:schemeClr val="tx1"/>
                </a:solidFill>
                <a:effectLst/>
              </a:rPr>
              <a:t>"</a:t>
            </a:r>
            <a:endParaRPr lang="it-IT" sz="7200" noProof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=""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Elemento grafico 12" descr="Ingranaggio singolo">
              <a:extLst>
                <a:ext uri="{FF2B5EF4-FFF2-40B4-BE49-F238E27FC236}">
                  <a16:creationId xmlns=""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Elemento grafico 13" descr="Ingranaggio singolo">
              <a:extLst>
                <a:ext uri="{FF2B5EF4-FFF2-40B4-BE49-F238E27FC236}">
                  <a16:creationId xmlns=""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Elemento grafico 14" descr="Ingranaggio singolo">
              <a:extLst>
                <a:ext uri="{FF2B5EF4-FFF2-40B4-BE49-F238E27FC236}">
                  <a16:creationId xmlns=""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Elemento grafico 15" descr="Ingranaggio singolo">
              <a:extLst>
                <a:ext uri="{FF2B5EF4-FFF2-40B4-BE49-F238E27FC236}">
                  <a16:creationId xmlns=""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Elemento grafico 16" descr="Ingranaggio singolo">
              <a:extLst>
                <a:ext uri="{FF2B5EF4-FFF2-40B4-BE49-F238E27FC236}">
                  <a16:creationId xmlns=""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Immagin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ttangolo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 rtlCol="0"/>
          <a:lstStyle/>
          <a:p>
            <a:pPr rtl="0"/>
            <a:fld id="{3760E241-AE6A-447F-B7A9-11944C21EF67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o 22">
            <a:extLst>
              <a:ext uri="{FF2B5EF4-FFF2-40B4-BE49-F238E27FC236}">
                <a16:creationId xmlns=""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Elemento grafico 23" descr="Ingranaggio singolo">
              <a:extLst>
                <a:ext uri="{FF2B5EF4-FFF2-40B4-BE49-F238E27FC236}">
                  <a16:creationId xmlns=""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Elemento grafico 24" descr="Ingranaggio singolo">
              <a:extLst>
                <a:ext uri="{FF2B5EF4-FFF2-40B4-BE49-F238E27FC236}">
                  <a16:creationId xmlns=""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Elemento grafico 25" descr="Ingranaggio singolo">
              <a:extLst>
                <a:ext uri="{FF2B5EF4-FFF2-40B4-BE49-F238E27FC236}">
                  <a16:creationId xmlns=""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Elemento grafico 26" descr="Ingranaggio singolo">
              <a:extLst>
                <a:ext uri="{FF2B5EF4-FFF2-40B4-BE49-F238E27FC236}">
                  <a16:creationId xmlns=""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Immagin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Immagin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ttangolo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testo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F1FD26-3550-42A7-9F53-19D54A96220E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>
            <a:extLst>
              <a:ext uri="{FF2B5EF4-FFF2-40B4-BE49-F238E27FC236}">
                <a16:creationId xmlns=""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Elemento grafico 18" descr="Ingranaggio singolo">
              <a:extLst>
                <a:ext uri="{FF2B5EF4-FFF2-40B4-BE49-F238E27FC236}">
                  <a16:creationId xmlns=""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Elemento grafico 19" descr="Ingranaggio singolo">
              <a:extLst>
                <a:ext uri="{FF2B5EF4-FFF2-40B4-BE49-F238E27FC236}">
                  <a16:creationId xmlns=""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Elemento grafico 20" descr="Ingranaggio singolo">
              <a:extLst>
                <a:ext uri="{FF2B5EF4-FFF2-40B4-BE49-F238E27FC236}">
                  <a16:creationId xmlns=""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Elemento grafico 21" descr="Ingranaggio singolo">
              <a:extLst>
                <a:ext uri="{FF2B5EF4-FFF2-40B4-BE49-F238E27FC236}">
                  <a16:creationId xmlns=""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Elemento grafico 22" descr="Ingranaggio singolo">
              <a:extLst>
                <a:ext uri="{FF2B5EF4-FFF2-40B4-BE49-F238E27FC236}">
                  <a16:creationId xmlns=""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Immagin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Immagin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ttangolo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 rtlCol="0"/>
          <a:lstStyle/>
          <a:p>
            <a:pPr rtl="0"/>
            <a:fld id="{F114E3B7-2B7B-4268-B497-15F169A0F570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33" name="Connettore diritto 32">
            <a:extLst>
              <a:ext uri="{FF2B5EF4-FFF2-40B4-BE49-F238E27FC236}">
                <a16:creationId xmlns=""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olo 1">
            <a:extLst>
              <a:ext uri="{FF2B5EF4-FFF2-40B4-BE49-F238E27FC236}">
                <a16:creationId xmlns=""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it-IT" sz="2400" noProof="0" dirty="0"/>
          </a:p>
        </p:txBody>
      </p:sp>
      <p:cxnSp>
        <p:nvCxnSpPr>
          <p:cNvPr id="38" name="Connettore diritto 37">
            <a:extLst>
              <a:ext uri="{FF2B5EF4-FFF2-40B4-BE49-F238E27FC236}">
                <a16:creationId xmlns=""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olo 50">
            <a:extLst>
              <a:ext uri="{FF2B5EF4-FFF2-40B4-BE49-F238E27FC236}">
                <a16:creationId xmlns=""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6132" y="735087"/>
            <a:ext cx="3060802" cy="1080938"/>
          </a:xfrm>
        </p:spPr>
        <p:txBody>
          <a:bodyPr rtlCol="0" anchor="ctr" anchorCtr="0"/>
          <a:lstStyle>
            <a:lvl1pPr algn="ctr">
              <a:defRPr b="0"/>
            </a:lvl1pPr>
          </a:lstStyle>
          <a:p>
            <a:pPr lvl="0" rtl="0"/>
            <a:r>
              <a:rPr lang="it-IT" noProof="0" dirty="0" smtClean="0"/>
              <a:t>Fare clic per modificare gli stili del testo dello schema</a:t>
            </a:r>
            <a:endParaRPr lang="it-IT" noProof="0" dirty="0"/>
          </a:p>
        </p:txBody>
      </p:sp>
      <p:sp>
        <p:nvSpPr>
          <p:cNvPr id="53" name="Segnaposto testo 52">
            <a:extLst>
              <a:ext uri="{FF2B5EF4-FFF2-40B4-BE49-F238E27FC236}">
                <a16:creationId xmlns=""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55" name="Segnaposto testo 54">
            <a:extLst>
              <a:ext uri="{FF2B5EF4-FFF2-40B4-BE49-F238E27FC236}">
                <a16:creationId xmlns=""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57" name="Segnaposto contenuto 56">
            <a:extLst>
              <a:ext uri="{FF2B5EF4-FFF2-40B4-BE49-F238E27FC236}">
                <a16:creationId xmlns=""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8" name="Segnaposto contenuto 56">
            <a:extLst>
              <a:ext uri="{FF2B5EF4-FFF2-40B4-BE49-F238E27FC236}">
                <a16:creationId xmlns=""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9" name="Segnaposto contenuto 56">
            <a:extLst>
              <a:ext uri="{FF2B5EF4-FFF2-40B4-BE49-F238E27FC236}">
                <a16:creationId xmlns=""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3 immagini">
    <p:bg bwMode="black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>
            <a:extLst>
              <a:ext uri="{FF2B5EF4-FFF2-40B4-BE49-F238E27FC236}">
                <a16:creationId xmlns=""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Elemento grafico 28" descr="Ingranaggio singolo">
              <a:extLst>
                <a:ext uri="{FF2B5EF4-FFF2-40B4-BE49-F238E27FC236}">
                  <a16:creationId xmlns=""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Elemento grafico 30" descr="Ingranaggio singolo">
              <a:extLst>
                <a:ext uri="{FF2B5EF4-FFF2-40B4-BE49-F238E27FC236}">
                  <a16:creationId xmlns=""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Elemento grafico 31" descr="Ingranaggio singolo">
              <a:extLst>
                <a:ext uri="{FF2B5EF4-FFF2-40B4-BE49-F238E27FC236}">
                  <a16:creationId xmlns=""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Elemento grafico 32" descr="Ingranaggio singolo">
              <a:extLst>
                <a:ext uri="{FF2B5EF4-FFF2-40B4-BE49-F238E27FC236}">
                  <a16:creationId xmlns=""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Immagin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magin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ttangolo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olo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19" name="Segnaposto testo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20" name="Segnaposto immagine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21" name="Segnaposto testo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22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23" name="Segnaposto immagine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2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26" name="Segnaposto immagine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854470-723D-418C-9292-6E04F5F0D56C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più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=""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grpSp>
        <p:nvGrpSpPr>
          <p:cNvPr id="11" name="Gruppo 10">
            <a:extLst>
              <a:ext uri="{FF2B5EF4-FFF2-40B4-BE49-F238E27FC236}">
                <a16:creationId xmlns=""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Elemento grafico 11" descr="Ingranaggio singolo">
              <a:extLst>
                <a:ext uri="{FF2B5EF4-FFF2-40B4-BE49-F238E27FC236}">
                  <a16:creationId xmlns=""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Elemento grafico 12" descr="Ingranaggio singolo">
              <a:extLst>
                <a:ext uri="{FF2B5EF4-FFF2-40B4-BE49-F238E27FC236}">
                  <a16:creationId xmlns=""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Elemento grafico 13" descr="Ingranaggio singolo">
              <a:extLst>
                <a:ext uri="{FF2B5EF4-FFF2-40B4-BE49-F238E27FC236}">
                  <a16:creationId xmlns=""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Elemento grafico 18" descr="Ingranaggio singolo">
              <a:extLst>
                <a:ext uri="{FF2B5EF4-FFF2-40B4-BE49-F238E27FC236}">
                  <a16:creationId xmlns=""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Immagin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magin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ttangolo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292E34-2CE9-4B05-A5B5-F016C868AFA8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4" name="Segnaposto testo 7">
            <a:extLst>
              <a:ext uri="{FF2B5EF4-FFF2-40B4-BE49-F238E27FC236}">
                <a16:creationId xmlns=""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25" name="Segnaposto testo 7">
            <a:extLst>
              <a:ext uri="{FF2B5EF4-FFF2-40B4-BE49-F238E27FC236}">
                <a16:creationId xmlns=""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26" name="Segnaposto testo 7">
            <a:extLst>
              <a:ext uri="{FF2B5EF4-FFF2-40B4-BE49-F238E27FC236}">
                <a16:creationId xmlns=""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>
            <a:extLst>
              <a:ext uri="{FF2B5EF4-FFF2-40B4-BE49-F238E27FC236}">
                <a16:creationId xmlns=""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Elemento grafico 11" descr="Ingranaggio singolo">
              <a:extLst>
                <a:ext uri="{FF2B5EF4-FFF2-40B4-BE49-F238E27FC236}">
                  <a16:creationId xmlns=""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Elemento grafico 12" descr="Ingranaggio singolo">
              <a:extLst>
                <a:ext uri="{FF2B5EF4-FFF2-40B4-BE49-F238E27FC236}">
                  <a16:creationId xmlns=""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Elemento grafico 13" descr="Ingranaggio singolo">
              <a:extLst>
                <a:ext uri="{FF2B5EF4-FFF2-40B4-BE49-F238E27FC236}">
                  <a16:creationId xmlns=""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Elemento grafico 15" descr="Ingranaggio singolo">
              <a:extLst>
                <a:ext uri="{FF2B5EF4-FFF2-40B4-BE49-F238E27FC236}">
                  <a16:creationId xmlns=""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Elemento grafico 16" descr="Ingranaggio singolo">
              <a:extLst>
                <a:ext uri="{FF2B5EF4-FFF2-40B4-BE49-F238E27FC236}">
                  <a16:creationId xmlns=""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Immagin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Immagin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tangolo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89E8B8-2F0E-4CA5-A015-3232BD1B4AAB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=""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Elemento grafico 12" descr="Ingranaggio singolo">
              <a:extLst>
                <a:ext uri="{FF2B5EF4-FFF2-40B4-BE49-F238E27FC236}">
                  <a16:creationId xmlns=""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Elemento grafico 13" descr="Ingranaggio singolo">
              <a:extLst>
                <a:ext uri="{FF2B5EF4-FFF2-40B4-BE49-F238E27FC236}">
                  <a16:creationId xmlns=""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Elemento grafico 14" descr="Ingranaggio singolo">
              <a:extLst>
                <a:ext uri="{FF2B5EF4-FFF2-40B4-BE49-F238E27FC236}">
                  <a16:creationId xmlns=""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Elemento grafico 15" descr="Ingranaggio singolo">
              <a:extLst>
                <a:ext uri="{FF2B5EF4-FFF2-40B4-BE49-F238E27FC236}">
                  <a16:creationId xmlns=""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Immagin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magin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6A8EAE-9C5A-449C-AAD0-B7BF8C153140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=""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Elemento grafico 12" descr="Ingranaggio singolo">
              <a:extLst>
                <a:ext uri="{FF2B5EF4-FFF2-40B4-BE49-F238E27FC236}">
                  <a16:creationId xmlns=""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Elemento grafico 13" descr="Ingranaggio singolo">
              <a:extLst>
                <a:ext uri="{FF2B5EF4-FFF2-40B4-BE49-F238E27FC236}">
                  <a16:creationId xmlns=""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Elemento grafico 14" descr="Ingranaggio singolo">
              <a:extLst>
                <a:ext uri="{FF2B5EF4-FFF2-40B4-BE49-F238E27FC236}">
                  <a16:creationId xmlns=""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Elemento grafico 15" descr="Ingranaggio singolo">
              <a:extLst>
                <a:ext uri="{FF2B5EF4-FFF2-40B4-BE49-F238E27FC236}">
                  <a16:creationId xmlns=""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Elemento grafico 16" descr="Ingranaggio singolo">
              <a:extLst>
                <a:ext uri="{FF2B5EF4-FFF2-40B4-BE49-F238E27FC236}">
                  <a16:creationId xmlns=""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Immagin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rtlCol="0"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 rtlCol="0"/>
          <a:lstStyle/>
          <a:p>
            <a:pPr rtl="0"/>
            <a:fld id="{F7765507-ACD6-48B5-9E7F-CF9E4EB2715C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>
            <a:extLst>
              <a:ext uri="{FF2B5EF4-FFF2-40B4-BE49-F238E27FC236}">
                <a16:creationId xmlns=""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Elemento grafico 14" descr="Ingranaggio singolo">
              <a:extLst>
                <a:ext uri="{FF2B5EF4-FFF2-40B4-BE49-F238E27FC236}">
                  <a16:creationId xmlns=""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Elemento grafico 15" descr="Ingranaggio singolo">
              <a:extLst>
                <a:ext uri="{FF2B5EF4-FFF2-40B4-BE49-F238E27FC236}">
                  <a16:creationId xmlns=""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Elemento grafico 16" descr="Ingranaggio singolo">
              <a:extLst>
                <a:ext uri="{FF2B5EF4-FFF2-40B4-BE49-F238E27FC236}">
                  <a16:creationId xmlns=""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Elemento grafico 17" descr="Ingranaggio singolo">
              <a:extLst>
                <a:ext uri="{FF2B5EF4-FFF2-40B4-BE49-F238E27FC236}">
                  <a16:creationId xmlns=""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Elemento grafico 18" descr="Ingranaggio singolo">
              <a:extLst>
                <a:ext uri="{FF2B5EF4-FFF2-40B4-BE49-F238E27FC236}">
                  <a16:creationId xmlns=""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Immagin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Immagin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tangolo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C99C33-B434-4385-AFB2-F525EAE9ABBA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=""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Elemento grafico 12" descr="Ingranaggio singolo">
              <a:extLst>
                <a:ext uri="{FF2B5EF4-FFF2-40B4-BE49-F238E27FC236}">
                  <a16:creationId xmlns=""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Elemento grafico 13" descr="Ingranaggio singolo">
              <a:extLst>
                <a:ext uri="{FF2B5EF4-FFF2-40B4-BE49-F238E27FC236}">
                  <a16:creationId xmlns=""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Elemento grafico 14" descr="Ingranaggio singolo">
              <a:extLst>
                <a:ext uri="{FF2B5EF4-FFF2-40B4-BE49-F238E27FC236}">
                  <a16:creationId xmlns=""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Elemento grafico 15" descr="Ingranaggio singolo">
              <a:extLst>
                <a:ext uri="{FF2B5EF4-FFF2-40B4-BE49-F238E27FC236}">
                  <a16:creationId xmlns=""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Elemento grafico 16" descr="Ingranaggio singolo">
              <a:extLst>
                <a:ext uri="{FF2B5EF4-FFF2-40B4-BE49-F238E27FC236}">
                  <a16:creationId xmlns=""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Immagin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 rtlCol="0"/>
          <a:lstStyle/>
          <a:p>
            <a:pPr rtl="0"/>
            <a:fld id="{A6163819-89C3-486A-875E-A922E4F95DE4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8" name="Segnaposto contenuto 2">
            <a:extLst>
              <a:ext uri="{FF2B5EF4-FFF2-40B4-BE49-F238E27FC236}">
                <a16:creationId xmlns=""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=""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Elemento grafico 10" descr="Ingranaggio singolo">
              <a:extLst>
                <a:ext uri="{FF2B5EF4-FFF2-40B4-BE49-F238E27FC236}">
                  <a16:creationId xmlns=""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Elemento grafico 11" descr="Ingranaggio singolo">
              <a:extLst>
                <a:ext uri="{FF2B5EF4-FFF2-40B4-BE49-F238E27FC236}">
                  <a16:creationId xmlns=""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Elemento grafico 12" descr="Ingranaggio singolo">
              <a:extLst>
                <a:ext uri="{FF2B5EF4-FFF2-40B4-BE49-F238E27FC236}">
                  <a16:creationId xmlns=""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Elemento grafico 13" descr="Ingranaggio singolo">
              <a:extLst>
                <a:ext uri="{FF2B5EF4-FFF2-40B4-BE49-F238E27FC236}">
                  <a16:creationId xmlns=""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Elemento grafico 14" descr="Ingranaggio singolo">
              <a:extLst>
                <a:ext uri="{FF2B5EF4-FFF2-40B4-BE49-F238E27FC236}">
                  <a16:creationId xmlns=""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Immagin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Immagin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tangolo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6AE5A-04DB-4E08-88CF-2E14816F1606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Elemento grafico 7" descr="Ingranaggio singolo">
              <a:extLst>
                <a:ext uri="{FF2B5EF4-FFF2-40B4-BE49-F238E27FC236}">
                  <a16:creationId xmlns=""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Elemento grafico 8" descr="Ingranaggio singolo">
              <a:extLst>
                <a:ext uri="{FF2B5EF4-FFF2-40B4-BE49-F238E27FC236}">
                  <a16:creationId xmlns=""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Elemento grafico 9" descr="Ingranaggio singolo">
              <a:extLst>
                <a:ext uri="{FF2B5EF4-FFF2-40B4-BE49-F238E27FC236}">
                  <a16:creationId xmlns=""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Elemento grafico 10" descr="Ingranaggio singolo">
              <a:extLst>
                <a:ext uri="{FF2B5EF4-FFF2-40B4-BE49-F238E27FC236}">
                  <a16:creationId xmlns=""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Immagin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E230A9-5995-450D-82F1-38B6CD28D7BB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 smtClean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 smtClean="0"/>
              <a:t>Modifica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1EA1380-DA41-41A0-A231-B5C010CF1005}" type="datetime1">
              <a:rPr lang="it-IT" noProof="0" smtClean="0"/>
              <a:t>08/06/2025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3FA76C-C565-46B6-8652-D75785E2521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67" r:id="rId9"/>
    <p:sldLayoutId id="2147483668" r:id="rId10"/>
    <p:sldLayoutId id="2147483681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8" r:id="rId17"/>
    <p:sldLayoutId id="214748367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293" y="3920077"/>
            <a:ext cx="8494463" cy="840291"/>
          </a:xfrm>
        </p:spPr>
        <p:txBody>
          <a:bodyPr rtlCol="0" anchor="ctr" anchorCtr="0"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it-IT" sz="4800" dirty="0" smtClean="0"/>
              <a:t>BASIC SKILLS DEVELOPMENT</a:t>
            </a:r>
            <a:br>
              <a:rPr lang="it-IT" sz="4800" dirty="0" smtClean="0"/>
            </a:br>
            <a:r>
              <a:rPr lang="it-IT" dirty="0" smtClean="0"/>
              <a:t>FOR INCLUSION</a:t>
            </a:r>
            <a:br>
              <a:rPr lang="it-IT" dirty="0" smtClean="0"/>
            </a:br>
            <a:r>
              <a:rPr lang="it-IT" sz="1800" b="0" dirty="0">
                <a:solidFill>
                  <a:prstClr val="white"/>
                </a:solidFill>
                <a:latin typeface="Century Gothic" panose="020B0502020202020204"/>
                <a:ea typeface="+mn-ea"/>
                <a:cs typeface="+mn-cs"/>
              </a:rPr>
              <a:t>PNRR_2023-1-IT02-KA121-SCH-000126195_20250321_112516</a:t>
            </a:r>
            <a:br>
              <a:rPr lang="it-IT" sz="1800" b="0" dirty="0">
                <a:solidFill>
                  <a:prstClr val="white"/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it-IT" sz="1800" b="0" dirty="0" err="1">
                <a:solidFill>
                  <a:schemeClr val="bg1"/>
                </a:solidFill>
                <a:latin typeface="Century Gothic" panose="020B0502020202020204"/>
                <a:ea typeface="+mn-ea"/>
                <a:cs typeface="+mn-cs"/>
              </a:rPr>
              <a:t>Moreni</a:t>
            </a:r>
            <a:r>
              <a:rPr lang="it-IT" sz="1800" b="0" dirty="0">
                <a:solidFill>
                  <a:schemeClr val="bg1"/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it-IT" sz="1800" b="0" dirty="0" smtClean="0">
                <a:solidFill>
                  <a:schemeClr val="bg1"/>
                </a:solidFill>
                <a:latin typeface="Century Gothic" panose="020B0502020202020204"/>
                <a:ea typeface="+mn-ea"/>
                <a:cs typeface="+mn-cs"/>
              </a:rPr>
              <a:t>5th-10th </a:t>
            </a:r>
            <a:r>
              <a:rPr lang="it-IT" sz="1800" b="0" dirty="0">
                <a:solidFill>
                  <a:schemeClr val="bg1"/>
                </a:solidFill>
                <a:latin typeface="Century Gothic" panose="020B0502020202020204"/>
                <a:ea typeface="+mn-ea"/>
                <a:cs typeface="+mn-cs"/>
              </a:rPr>
              <a:t>April 2025</a:t>
            </a:r>
            <a:br>
              <a:rPr lang="it-IT" sz="1800" b="0" dirty="0">
                <a:solidFill>
                  <a:schemeClr val="bg1"/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AA173D3-8B7E-4F91-B862-AC30CB0D2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293" y="4694133"/>
            <a:ext cx="8493957" cy="1117687"/>
          </a:xfrm>
        </p:spPr>
        <p:txBody>
          <a:bodyPr rtlCol="0">
            <a:normAutofit/>
          </a:bodyPr>
          <a:lstStyle/>
          <a:p>
            <a:pPr rtl="0"/>
            <a:r>
              <a:rPr lang="it-IT" sz="2500" dirty="0" smtClean="0"/>
              <a:t>Simone Camillo </a:t>
            </a:r>
            <a:r>
              <a:rPr lang="it-IT" sz="2500" dirty="0" err="1" smtClean="0"/>
              <a:t>Dominianni</a:t>
            </a:r>
            <a:r>
              <a:rPr lang="it-IT" sz="2500" dirty="0" smtClean="0"/>
              <a:t> and </a:t>
            </a:r>
          </a:p>
          <a:p>
            <a:pPr rtl="0"/>
            <a:r>
              <a:rPr lang="it-IT" sz="2500" dirty="0" smtClean="0"/>
              <a:t>Andrea Francesco Montesano</a:t>
            </a:r>
            <a:endParaRPr lang="it-IT" sz="2500" dirty="0"/>
          </a:p>
        </p:txBody>
      </p:sp>
      <p:pic>
        <p:nvPicPr>
          <p:cNvPr id="9" name="Elemento grafico 8" descr="Libro">
            <a:extLst>
              <a:ext uri="{FF2B5EF4-FFF2-40B4-BE49-F238E27FC236}">
                <a16:creationId xmlns=""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031" y="5745584"/>
            <a:ext cx="5195969" cy="11124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5429" y="0"/>
            <a:ext cx="5846571" cy="86570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344" y="0"/>
            <a:ext cx="3534954" cy="88373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94648">
            <a:off x="-321295" y="-306060"/>
            <a:ext cx="3036071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645" y="753228"/>
            <a:ext cx="9613861" cy="1080938"/>
          </a:xfrm>
        </p:spPr>
        <p:txBody>
          <a:bodyPr rtlCol="0"/>
          <a:lstStyle/>
          <a:p>
            <a:pPr rtl="0"/>
            <a:r>
              <a:rPr lang="it-IT" dirty="0" smtClean="0"/>
              <a:t>WHAT INCLUSION IS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782" y="2350505"/>
            <a:ext cx="6208917" cy="4246807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n-US" dirty="0"/>
              <a:t>Inclusion is the process of creating an environment where everyone can improve </a:t>
            </a:r>
            <a:r>
              <a:rPr lang="en-US" dirty="0" smtClean="0"/>
              <a:t>skills </a:t>
            </a:r>
            <a:r>
              <a:rPr lang="en-US" dirty="0"/>
              <a:t>through cutting-edge methods. This is intended to look beyond the box and enable everyone to participate actively. These </a:t>
            </a:r>
            <a:r>
              <a:rPr lang="en-US" dirty="0" smtClean="0"/>
              <a:t>methods should be  consolidated keeping Europeanization</a:t>
            </a:r>
            <a:r>
              <a:rPr lang="en-US" dirty="0"/>
              <a:t>, </a:t>
            </a:r>
            <a:r>
              <a:rPr lang="en-US" dirty="0" smtClean="0"/>
              <a:t>Digitalization</a:t>
            </a:r>
            <a:r>
              <a:rPr lang="en-US" dirty="0"/>
              <a:t>, </a:t>
            </a:r>
            <a:r>
              <a:rPr lang="en-US" dirty="0" smtClean="0"/>
              <a:t>Sustainability in </a:t>
            </a:r>
            <a:r>
              <a:rPr lang="en-US" dirty="0"/>
              <a:t>mind. This </a:t>
            </a:r>
            <a:r>
              <a:rPr lang="en-US" dirty="0" smtClean="0"/>
              <a:t>approach changes </a:t>
            </a:r>
            <a:r>
              <a:rPr lang="en-US" dirty="0"/>
              <a:t>the focus from passive learning to the concrete development of personal skills.</a:t>
            </a:r>
            <a:endParaRPr lang="it-IT" dirty="0"/>
          </a:p>
        </p:txBody>
      </p:sp>
      <p:pic>
        <p:nvPicPr>
          <p:cNvPr id="2050" name="Picture 2" descr="Diversity, Equity e Inclusion: un tema fondamentale per il successo delle  organizzazioni - UNI - Ente Italiano di Norm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286" y="2641456"/>
            <a:ext cx="4808220" cy="3207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0520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5761" y="753228"/>
            <a:ext cx="9613861" cy="1080938"/>
          </a:xfrm>
        </p:spPr>
        <p:txBody>
          <a:bodyPr/>
          <a:lstStyle/>
          <a:p>
            <a:r>
              <a:rPr lang="it-IT" dirty="0" smtClean="0"/>
              <a:t>THE SKILLS WE ARE TALKING ABOUT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462142" y="2871151"/>
            <a:ext cx="6493638" cy="33147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Basic skills include digital literacy, informal problem solving, communication and cultural competence. C</a:t>
            </a:r>
            <a:r>
              <a:rPr lang="en-US" dirty="0" smtClean="0"/>
              <a:t>urricula should be intended as complete transversal programs in </a:t>
            </a:r>
            <a:r>
              <a:rPr lang="en-US" dirty="0"/>
              <a:t>everyday learning, </a:t>
            </a:r>
            <a:r>
              <a:rPr lang="en-US" dirty="0" smtClean="0"/>
              <a:t>so as to allow students to </a:t>
            </a:r>
            <a:r>
              <a:rPr lang="en-US" dirty="0"/>
              <a:t>evolve in a rich environment and therefore be able to keep up with </a:t>
            </a:r>
            <a:r>
              <a:rPr lang="en-US" dirty="0" smtClean="0"/>
              <a:t>them in a collaborative environment.</a:t>
            </a:r>
          </a:p>
          <a:p>
            <a:pPr marL="0" indent="0" algn="just">
              <a:buNone/>
            </a:pP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56" y="2637846"/>
            <a:ext cx="5116286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395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TO USE THESE SKILLS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9779" y="2413872"/>
            <a:ext cx="6883290" cy="444275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In order to make the most of these skills, they must </a:t>
            </a:r>
            <a:r>
              <a:rPr lang="en-US" dirty="0" smtClean="0"/>
              <a:t>be considered as a whole </a:t>
            </a:r>
            <a:r>
              <a:rPr lang="en-US" dirty="0"/>
              <a:t>on a daily basis. Educators </a:t>
            </a:r>
            <a:r>
              <a:rPr lang="en-US" dirty="0" smtClean="0"/>
              <a:t>and organizations </a:t>
            </a:r>
            <a:r>
              <a:rPr lang="en-US" dirty="0"/>
              <a:t>should plan learning practices</a:t>
            </a:r>
            <a:br>
              <a:rPr lang="en-US" dirty="0"/>
            </a:br>
            <a:r>
              <a:rPr lang="en-US" dirty="0"/>
              <a:t>that consolidate the necessary skills of the individual</a:t>
            </a:r>
            <a:br>
              <a:rPr lang="en-US" dirty="0"/>
            </a:br>
            <a:r>
              <a:rPr lang="en-US" dirty="0"/>
              <a:t>using new methods and digital tools.</a:t>
            </a:r>
            <a:br>
              <a:rPr lang="en-US" dirty="0"/>
            </a:br>
            <a:r>
              <a:rPr lang="en-US" dirty="0"/>
              <a:t>This criterion not only strengthens imagination and collaboration </a:t>
            </a:r>
            <a:r>
              <a:rPr lang="en-US" dirty="0" smtClean="0"/>
              <a:t>among students</a:t>
            </a:r>
            <a:r>
              <a:rPr lang="en-US" dirty="0"/>
              <a:t>, but</a:t>
            </a:r>
            <a:br>
              <a:rPr lang="en-US" dirty="0"/>
            </a:br>
            <a:r>
              <a:rPr lang="en-US" dirty="0"/>
              <a:t>also supports more complex educational purposes</a:t>
            </a:r>
            <a:br>
              <a:rPr lang="en-US" dirty="0"/>
            </a:br>
            <a:r>
              <a:rPr lang="en-US" dirty="0"/>
              <a:t>promoting European </a:t>
            </a:r>
            <a:r>
              <a:rPr lang="en-US" dirty="0" smtClean="0"/>
              <a:t>standards and sustainability. This </a:t>
            </a:r>
            <a:r>
              <a:rPr lang="en-US" dirty="0"/>
              <a:t>therefore </a:t>
            </a:r>
            <a:r>
              <a:rPr lang="en-US" dirty="0" smtClean="0"/>
              <a:t>allows </a:t>
            </a:r>
            <a:r>
              <a:rPr lang="en-US" dirty="0"/>
              <a:t>all students to adapt to the changes that the world </a:t>
            </a:r>
            <a:r>
              <a:rPr lang="en-US" dirty="0" smtClean="0"/>
              <a:t>faces day </a:t>
            </a:r>
            <a:r>
              <a:rPr lang="en-US" dirty="0"/>
              <a:t>by </a:t>
            </a:r>
            <a:r>
              <a:rPr lang="en-US" dirty="0" smtClean="0"/>
              <a:t>day.</a:t>
            </a:r>
            <a:endParaRPr lang="it-IT" dirty="0"/>
          </a:p>
        </p:txBody>
      </p:sp>
      <p:pic>
        <p:nvPicPr>
          <p:cNvPr id="4098" name="Picture 2" descr="https://www.lms.org/wp-content/uploads/5-ways-use-lms-soft-skills-feb-2018-blog-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79" y="2532816"/>
            <a:ext cx="3775165" cy="3775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95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THE BENEFITS OF INNOVATIVE SKILLS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617028" y="2467771"/>
            <a:ext cx="6237051" cy="35993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The use of innovative programs to</a:t>
            </a:r>
            <a:br>
              <a:rPr lang="en-US" dirty="0"/>
            </a:br>
            <a:r>
              <a:rPr lang="en-US" dirty="0"/>
              <a:t>strengthen </a:t>
            </a:r>
            <a:r>
              <a:rPr lang="en-US" dirty="0" smtClean="0"/>
              <a:t>individual </a:t>
            </a:r>
            <a:r>
              <a:rPr lang="en-US" dirty="0"/>
              <a:t>essential skills has several advantages. It </a:t>
            </a:r>
            <a:r>
              <a:rPr lang="en-US" dirty="0" smtClean="0"/>
              <a:t>is intended in </a:t>
            </a:r>
            <a:r>
              <a:rPr lang="en-US" dirty="0"/>
              <a:t>an inclusive environment that tolerates and "rewards" </a:t>
            </a:r>
            <a:r>
              <a:rPr lang="en-US" dirty="0" smtClean="0"/>
              <a:t>diversity and </a:t>
            </a:r>
            <a:r>
              <a:rPr lang="en-US" dirty="0"/>
              <a:t>maintains that the participation of each individual is fundamental. This strategy promotes progress in digitalization and</a:t>
            </a:r>
            <a:br>
              <a:rPr lang="en-US" dirty="0"/>
            </a:br>
            <a:r>
              <a:rPr lang="en-US" dirty="0"/>
              <a:t>sustainability within education, but also</a:t>
            </a:r>
            <a:br>
              <a:rPr lang="en-US" dirty="0"/>
            </a:br>
            <a:r>
              <a:rPr lang="en-US" dirty="0"/>
              <a:t>strengthens problem-solving abilities,</a:t>
            </a:r>
            <a:br>
              <a:rPr lang="en-US" dirty="0"/>
            </a:br>
            <a:r>
              <a:rPr lang="en-US" dirty="0"/>
              <a:t>significantly raising the level of learning and education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1" y="2181497"/>
            <a:ext cx="4491446" cy="44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4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DISADVANTAGES OF INNOVATIVE SKILLS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92171" y="2519753"/>
            <a:ext cx="5869886" cy="35993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and adding innovative methods in the advancement of </a:t>
            </a:r>
            <a:r>
              <a:rPr lang="en-US" dirty="0" smtClean="0"/>
              <a:t>basic skills has </a:t>
            </a:r>
            <a:r>
              <a:rPr lang="en-US" dirty="0"/>
              <a:t>some </a:t>
            </a:r>
            <a:r>
              <a:rPr lang="en-US" dirty="0" smtClean="0"/>
              <a:t>disadvantages too. </a:t>
            </a:r>
            <a:r>
              <a:rPr lang="en-US" dirty="0"/>
              <a:t>It requires a large amount of investment in cutting-edge technologies and spasmodic professional development. Resistance from some institutions is a second disadvantage that is aggravated by non-unitary access to digital tools. Having to deal with the needs of Europeanization, </a:t>
            </a:r>
            <a:r>
              <a:rPr lang="en-US" dirty="0" smtClean="0"/>
              <a:t>Inclusion</a:t>
            </a:r>
            <a:r>
              <a:rPr lang="en-US" dirty="0"/>
              <a:t>, </a:t>
            </a:r>
            <a:r>
              <a:rPr lang="en-US" dirty="0" smtClean="0"/>
              <a:t>Digitalization </a:t>
            </a:r>
            <a:r>
              <a:rPr lang="en-US" dirty="0"/>
              <a:t>and </a:t>
            </a:r>
            <a:r>
              <a:rPr lang="en-US" dirty="0" smtClean="0"/>
              <a:t>Sustainability </a:t>
            </a:r>
            <a:r>
              <a:rPr lang="en-US" dirty="0"/>
              <a:t>can lead to huge complex economic tasks.</a:t>
            </a:r>
            <a:endParaRPr lang="it-IT" dirty="0"/>
          </a:p>
        </p:txBody>
      </p:sp>
      <p:pic>
        <p:nvPicPr>
          <p:cNvPr id="5122" name="Picture 2" descr="Il ruolo delle Soft Skills nell'era dell'automazi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2569369"/>
            <a:ext cx="4700588" cy="3133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43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57040" y="2598130"/>
            <a:ext cx="7581121" cy="35993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In conclusion, modern learning and societal advancement rely on fresh, inclusive abilities. Enhancing fundamental competencies with a forward-thinking perspective builds an all-encompassing academic framework that embraces European integration, accessibility, technology, and environmental responsibility. This plan equips individuals for upcoming obstacles while fostering ongoing growth, fairness, and adaptability in a changing environment.</a:t>
            </a:r>
            <a:endParaRPr lang="it-IT" dirty="0"/>
          </a:p>
        </p:txBody>
      </p:sp>
      <p:pic>
        <p:nvPicPr>
          <p:cNvPr id="6146" name="Picture 2" descr="Le conclusioni della tesi di la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1" y="2957572"/>
            <a:ext cx="3665157" cy="24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9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367381" y="534202"/>
            <a:ext cx="6853621" cy="50292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sz="5200" dirty="0" smtClean="0"/>
          </a:p>
          <a:p>
            <a:pPr marL="0" indent="0">
              <a:buNone/>
            </a:pPr>
            <a:r>
              <a:rPr lang="it-IT" sz="5200" dirty="0" smtClean="0"/>
              <a:t>THANK YOU ALL!!!!!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3500" dirty="0" smtClean="0"/>
              <a:t>Andrea Francesco Montesano and Simone Camillo </a:t>
            </a:r>
            <a:r>
              <a:rPr lang="it-IT" sz="3500" dirty="0" err="1" smtClean="0"/>
              <a:t>Dominianni</a:t>
            </a:r>
            <a:endParaRPr lang="it-IT" sz="3500" dirty="0"/>
          </a:p>
          <a:p>
            <a:pPr marL="0" indent="0">
              <a:buNone/>
            </a:pPr>
            <a:endParaRPr lang="it-IT" sz="3500" dirty="0"/>
          </a:p>
        </p:txBody>
      </p:sp>
    </p:spTree>
    <p:extLst>
      <p:ext uri="{BB962C8B-B14F-4D97-AF65-F5344CB8AC3E}">
        <p14:creationId xmlns:p14="http://schemas.microsoft.com/office/powerpoint/2010/main" val="220270284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820_TF67421116.potx" id="{27FDEA1B-7B32-4123-BAF5-C929EF8872FC}" vid="{11DB9D5B-CD32-4EA3-8EF8-0B4CAE25A74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DDD245-D6FC-4A3B-8DDB-348DE94B95C6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dc4bcd6-49db-4c07-9060-8acfc67cef9f"/>
    <ds:schemaRef ds:uri="http://schemas.openxmlformats.org/package/2006/metadata/core-properties"/>
    <ds:schemaRef ds:uri="http://purl.org/dc/terms/"/>
    <ds:schemaRef ds:uri="http://schemas.microsoft.com/sharepoint/v3"/>
    <ds:schemaRef ds:uri="fb0879af-3eba-417a-a55a-ffe6dcd6ca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873FAD-10D7-4DE7-A029-14288C05F5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6F43F-4C69-4843-A937-9D003759F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0</TotalTime>
  <Words>413</Words>
  <Application>Microsoft Office PowerPoint</Application>
  <PresentationFormat>Widescreen</PresentationFormat>
  <Paragraphs>37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Segoe UI</vt:lpstr>
      <vt:lpstr>Trebuchet MS</vt:lpstr>
      <vt:lpstr>Berlino</vt:lpstr>
      <vt:lpstr>BASIC SKILLS DEVELOPMENT FOR INCLUSION PNRR_2023-1-IT02-KA121-SCH-000126195_20250321_112516 Moreni 5th-10th April 2025  </vt:lpstr>
      <vt:lpstr>WHAT INCLUSION IS </vt:lpstr>
      <vt:lpstr>THE SKILLS WE ARE TALKING ABOUT </vt:lpstr>
      <vt:lpstr>HOW TO USE THESE SKILLS</vt:lpstr>
      <vt:lpstr>THE BENEFITS OF INNOVATIVE SKILLS</vt:lpstr>
      <vt:lpstr>DISADVANTAGES OF INNOVATIVE SKILLS</vt:lpstr>
      <vt:lpstr>CONCLUSIONS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2025-03-25T10:05:29Z</dcterms:created>
  <dcterms:modified xsi:type="dcterms:W3CDTF">2025-06-08T16:31:47Z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