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8288000" cy="10287000"/>
  <p:notesSz cx="6858000" cy="9144000"/>
  <p:embeddedFontLst>
    <p:embeddedFont>
      <p:font typeface="Helvetica World" panose="020B0604020202020204" charset="-128"/>
      <p:regular r:id="rId10"/>
    </p:embeddedFont>
    <p:embeddedFont>
      <p:font typeface="Calibri" panose="020F0502020204030204" pitchFamily="34" charset="0"/>
      <p:regular r:id="rId11"/>
      <p:bold r:id="rId12"/>
      <p:italic r:id="rId13"/>
      <p:boldItalic r:id="rId14"/>
    </p:embeddedFont>
    <p:embeddedFont>
      <p:font typeface="Be Vietnam Medium" panose="020B0604020202020204" charset="0"/>
      <p:regular r:id="rId15"/>
    </p:embeddedFont>
    <p:embeddedFont>
      <p:font typeface="Montserrat Medium" panose="020B0604020202020204" charset="0"/>
      <p:regular r:id="rId16"/>
    </p:embeddedFont>
    <p:embeddedFont>
      <p:font typeface="Be Vietnam" panose="020B0604020202020204" charset="0"/>
      <p:regular r:id="rId17"/>
    </p:embeddedFont>
    <p:embeddedFont>
      <p:font typeface="HK Grotesk"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748"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rot="-5400000">
            <a:off x="-5899336" y="4584524"/>
            <a:ext cx="11608173" cy="1117952"/>
            <a:chOff x="0" y="0"/>
            <a:chExt cx="5254699" cy="506066"/>
          </a:xfrm>
        </p:grpSpPr>
        <p:sp>
          <p:nvSpPr>
            <p:cNvPr id="4" name="Freeform 4"/>
            <p:cNvSpPr/>
            <p:nvPr/>
          </p:nvSpPr>
          <p:spPr>
            <a:xfrm>
              <a:off x="0" y="0"/>
              <a:ext cx="5254699" cy="506066"/>
            </a:xfrm>
            <a:custGeom>
              <a:avLst/>
              <a:gdLst/>
              <a:ahLst/>
              <a:cxnLst/>
              <a:rect l="l" t="t" r="r" b="b"/>
              <a:pathLst>
                <a:path w="5254699" h="506066">
                  <a:moveTo>
                    <a:pt x="0" y="0"/>
                  </a:moveTo>
                  <a:lnTo>
                    <a:pt x="5254699" y="0"/>
                  </a:lnTo>
                  <a:lnTo>
                    <a:pt x="5254699" y="506066"/>
                  </a:lnTo>
                  <a:lnTo>
                    <a:pt x="0" y="506066"/>
                  </a:lnTo>
                  <a:close/>
                </a:path>
              </a:pathLst>
            </a:custGeom>
            <a:solidFill>
              <a:srgbClr val="EDD0D5"/>
            </a:solidFill>
          </p:spPr>
        </p:sp>
        <p:sp>
          <p:nvSpPr>
            <p:cNvPr id="5" name="TextBox 5"/>
            <p:cNvSpPr txBox="1"/>
            <p:nvPr/>
          </p:nvSpPr>
          <p:spPr>
            <a:xfrm>
              <a:off x="0" y="-19050"/>
              <a:ext cx="5254699" cy="525116"/>
            </a:xfrm>
            <a:prstGeom prst="rect">
              <a:avLst/>
            </a:prstGeom>
          </p:spPr>
          <p:txBody>
            <a:bodyPr lIns="29557" tIns="29557" rIns="29557" bIns="29557" rtlCol="0" anchor="ctr"/>
            <a:lstStyle/>
            <a:p>
              <a:pPr algn="ctr">
                <a:lnSpc>
                  <a:spcPts val="1547"/>
                </a:lnSpc>
                <a:spcBef>
                  <a:spcPct val="0"/>
                </a:spcBef>
              </a:pPr>
              <a:endParaRPr/>
            </a:p>
          </p:txBody>
        </p:sp>
      </p:grpSp>
      <p:grpSp>
        <p:nvGrpSpPr>
          <p:cNvPr id="6" name="Group 6"/>
          <p:cNvGrpSpPr/>
          <p:nvPr/>
        </p:nvGrpSpPr>
        <p:grpSpPr>
          <a:xfrm rot="-5400000">
            <a:off x="10356462" y="2827526"/>
            <a:ext cx="11608173" cy="5114921"/>
            <a:chOff x="0" y="0"/>
            <a:chExt cx="5254699" cy="2315383"/>
          </a:xfrm>
        </p:grpSpPr>
        <p:sp>
          <p:nvSpPr>
            <p:cNvPr id="7" name="Freeform 7"/>
            <p:cNvSpPr/>
            <p:nvPr/>
          </p:nvSpPr>
          <p:spPr>
            <a:xfrm>
              <a:off x="0" y="0"/>
              <a:ext cx="5254699" cy="2315383"/>
            </a:xfrm>
            <a:custGeom>
              <a:avLst/>
              <a:gdLst/>
              <a:ahLst/>
              <a:cxnLst/>
              <a:rect l="l" t="t" r="r" b="b"/>
              <a:pathLst>
                <a:path w="5254699" h="2315383">
                  <a:moveTo>
                    <a:pt x="0" y="0"/>
                  </a:moveTo>
                  <a:lnTo>
                    <a:pt x="5254699" y="0"/>
                  </a:lnTo>
                  <a:lnTo>
                    <a:pt x="5254699" y="2315383"/>
                  </a:lnTo>
                  <a:lnTo>
                    <a:pt x="0" y="2315383"/>
                  </a:lnTo>
                  <a:close/>
                </a:path>
              </a:pathLst>
            </a:custGeom>
            <a:solidFill>
              <a:srgbClr val="EDD0D5"/>
            </a:solidFill>
          </p:spPr>
        </p:sp>
        <p:sp>
          <p:nvSpPr>
            <p:cNvPr id="8" name="TextBox 8"/>
            <p:cNvSpPr txBox="1"/>
            <p:nvPr/>
          </p:nvSpPr>
          <p:spPr>
            <a:xfrm>
              <a:off x="0" y="-19050"/>
              <a:ext cx="5254699" cy="2334433"/>
            </a:xfrm>
            <a:prstGeom prst="rect">
              <a:avLst/>
            </a:prstGeom>
          </p:spPr>
          <p:txBody>
            <a:bodyPr lIns="29557" tIns="29557" rIns="29557" bIns="29557" rtlCol="0" anchor="ctr"/>
            <a:lstStyle/>
            <a:p>
              <a:pPr algn="ctr">
                <a:lnSpc>
                  <a:spcPts val="1547"/>
                </a:lnSpc>
                <a:spcBef>
                  <a:spcPct val="0"/>
                </a:spcBef>
              </a:pPr>
              <a:endParaRPr/>
            </a:p>
          </p:txBody>
        </p:sp>
      </p:grpSp>
      <p:grpSp>
        <p:nvGrpSpPr>
          <p:cNvPr id="9" name="Group 9"/>
          <p:cNvGrpSpPr>
            <a:grpSpLocks noChangeAspect="1"/>
          </p:cNvGrpSpPr>
          <p:nvPr/>
        </p:nvGrpSpPr>
        <p:grpSpPr>
          <a:xfrm>
            <a:off x="10294063" y="1159855"/>
            <a:ext cx="7993937" cy="7967291"/>
            <a:chOff x="0" y="0"/>
            <a:chExt cx="4572000" cy="4556760"/>
          </a:xfrm>
        </p:grpSpPr>
        <p:sp>
          <p:nvSpPr>
            <p:cNvPr id="10" name="Freeform 10"/>
            <p:cNvSpPr/>
            <p:nvPr/>
          </p:nvSpPr>
          <p:spPr>
            <a:xfrm>
              <a:off x="-127" y="889"/>
              <a:ext cx="4572381" cy="4554983"/>
            </a:xfrm>
            <a:custGeom>
              <a:avLst/>
              <a:gdLst/>
              <a:ahLst/>
              <a:cxnLst/>
              <a:rect l="l" t="t" r="r" b="b"/>
              <a:pathLst>
                <a:path w="4572381" h="4554983">
                  <a:moveTo>
                    <a:pt x="4572254" y="3402838"/>
                  </a:moveTo>
                  <a:cubicBezTo>
                    <a:pt x="4572381" y="4037711"/>
                    <a:pt x="4057523" y="4552696"/>
                    <a:pt x="3422015" y="4552823"/>
                  </a:cubicBezTo>
                  <a:lnTo>
                    <a:pt x="2493010" y="4552950"/>
                  </a:lnTo>
                  <a:lnTo>
                    <a:pt x="2493010" y="4554728"/>
                  </a:lnTo>
                  <a:lnTo>
                    <a:pt x="1149731" y="4554855"/>
                  </a:lnTo>
                  <a:cubicBezTo>
                    <a:pt x="515112" y="4554983"/>
                    <a:pt x="254" y="4039997"/>
                    <a:pt x="254" y="3405124"/>
                  </a:cubicBezTo>
                  <a:cubicBezTo>
                    <a:pt x="254" y="2859914"/>
                    <a:pt x="382397" y="2389759"/>
                    <a:pt x="915416" y="2278127"/>
                  </a:cubicBezTo>
                  <a:cubicBezTo>
                    <a:pt x="382397" y="2167509"/>
                    <a:pt x="127" y="1697355"/>
                    <a:pt x="0" y="1152144"/>
                  </a:cubicBezTo>
                  <a:cubicBezTo>
                    <a:pt x="0" y="517271"/>
                    <a:pt x="514731" y="2286"/>
                    <a:pt x="1149350" y="2159"/>
                  </a:cubicBezTo>
                  <a:lnTo>
                    <a:pt x="2079244" y="2032"/>
                  </a:lnTo>
                  <a:lnTo>
                    <a:pt x="2079244" y="254"/>
                  </a:lnTo>
                  <a:lnTo>
                    <a:pt x="3422523" y="127"/>
                  </a:lnTo>
                  <a:cubicBezTo>
                    <a:pt x="4057142" y="0"/>
                    <a:pt x="4572000" y="514985"/>
                    <a:pt x="4572000" y="1149858"/>
                  </a:cubicBezTo>
                  <a:cubicBezTo>
                    <a:pt x="4572000" y="1695069"/>
                    <a:pt x="4189857" y="2165223"/>
                    <a:pt x="3656838" y="2276856"/>
                  </a:cubicBezTo>
                  <a:cubicBezTo>
                    <a:pt x="4189857" y="2388489"/>
                    <a:pt x="4572127" y="2858516"/>
                    <a:pt x="4572254" y="3402838"/>
                  </a:cubicBezTo>
                  <a:close/>
                </a:path>
              </a:pathLst>
            </a:custGeom>
            <a:blipFill>
              <a:blip r:embed="rId3"/>
              <a:stretch>
                <a:fillRect t="-25194" b="-25194"/>
              </a:stretch>
            </a:blipFill>
          </p:spPr>
        </p:sp>
        <p:sp>
          <p:nvSpPr>
            <p:cNvPr id="11" name="Freeform 11"/>
            <p:cNvSpPr/>
            <p:nvPr/>
          </p:nvSpPr>
          <p:spPr>
            <a:xfrm>
              <a:off x="-127" y="1143"/>
              <a:ext cx="4572127" cy="4555617"/>
            </a:xfrm>
            <a:custGeom>
              <a:avLst/>
              <a:gdLst/>
              <a:ahLst/>
              <a:cxnLst/>
              <a:rect l="l" t="t" r="r" b="b"/>
              <a:pathLst>
                <a:path w="4572127" h="4555617">
                  <a:moveTo>
                    <a:pt x="4572127" y="4555617"/>
                  </a:moveTo>
                  <a:lnTo>
                    <a:pt x="0" y="4555617"/>
                  </a:lnTo>
                  <a:lnTo>
                    <a:pt x="0" y="0"/>
                  </a:lnTo>
                  <a:lnTo>
                    <a:pt x="4572127" y="0"/>
                  </a:lnTo>
                  <a:lnTo>
                    <a:pt x="4572127" y="4555617"/>
                  </a:lnTo>
                  <a:close/>
                </a:path>
              </a:pathLst>
            </a:custGeom>
            <a:blipFill>
              <a:blip r:embed="rId4"/>
              <a:stretch>
                <a:fillRect l="-6" r="-6"/>
              </a:stretch>
            </a:blipFill>
          </p:spPr>
        </p:sp>
      </p:grpSp>
      <p:sp>
        <p:nvSpPr>
          <p:cNvPr id="12" name="TextBox 12"/>
          <p:cNvSpPr txBox="1"/>
          <p:nvPr/>
        </p:nvSpPr>
        <p:spPr>
          <a:xfrm>
            <a:off x="1024517" y="2506112"/>
            <a:ext cx="9524709" cy="4347344"/>
          </a:xfrm>
          <a:prstGeom prst="rect">
            <a:avLst/>
          </a:prstGeom>
        </p:spPr>
        <p:txBody>
          <a:bodyPr lIns="0" tIns="0" rIns="0" bIns="0" rtlCol="0" anchor="t">
            <a:spAutoFit/>
          </a:bodyPr>
          <a:lstStyle/>
          <a:p>
            <a:pPr algn="l">
              <a:lnSpc>
                <a:spcPts val="11295"/>
              </a:lnSpc>
            </a:pPr>
            <a:r>
              <a:rPr lang="en-US" sz="7200" b="1" spc="-581" dirty="0">
                <a:solidFill>
                  <a:srgbClr val="FFFFFF"/>
                </a:solidFill>
                <a:latin typeface="Be Vietnam Medium"/>
                <a:ea typeface="Be Vietnam Medium"/>
                <a:cs typeface="Be Vietnam Medium"/>
                <a:sym typeface="Be Vietnam Medium"/>
              </a:rPr>
              <a:t>THE ROLE OF WOMEN AGAINST </a:t>
            </a:r>
            <a:r>
              <a:rPr lang="en-US" sz="7200" b="1" spc="-581" dirty="0" smtClean="0">
                <a:solidFill>
                  <a:srgbClr val="FFFFFF"/>
                </a:solidFill>
                <a:latin typeface="Be Vietnam Medium"/>
                <a:ea typeface="Be Vietnam Medium"/>
                <a:cs typeface="Be Vietnam Medium"/>
                <a:sym typeface="Be Vietnam Medium"/>
              </a:rPr>
              <a:t>TOTALITARIANISM</a:t>
            </a:r>
            <a:endParaRPr lang="en-US" sz="7200" b="1" spc="-581" dirty="0">
              <a:solidFill>
                <a:srgbClr val="FFFFFF"/>
              </a:solidFill>
              <a:latin typeface="Be Vietnam Medium"/>
              <a:ea typeface="Be Vietnam Medium"/>
              <a:cs typeface="Be Vietnam Medium"/>
              <a:sym typeface="Be Vietnam Medium"/>
            </a:endParaRPr>
          </a:p>
        </p:txBody>
      </p:sp>
      <p:sp>
        <p:nvSpPr>
          <p:cNvPr id="13" name="TextBox 13"/>
          <p:cNvSpPr txBox="1"/>
          <p:nvPr/>
        </p:nvSpPr>
        <p:spPr>
          <a:xfrm>
            <a:off x="609600" y="9639300"/>
            <a:ext cx="4512663" cy="276225"/>
          </a:xfrm>
          <a:prstGeom prst="rect">
            <a:avLst/>
          </a:prstGeom>
        </p:spPr>
        <p:txBody>
          <a:bodyPr lIns="0" tIns="0" rIns="0" bIns="0" rtlCol="0" anchor="t">
            <a:spAutoFit/>
          </a:bodyPr>
          <a:lstStyle/>
          <a:p>
            <a:pPr algn="l">
              <a:lnSpc>
                <a:spcPts val="2100"/>
              </a:lnSpc>
            </a:pPr>
            <a:r>
              <a:rPr lang="en-US" sz="2000" spc="-100" dirty="0">
                <a:solidFill>
                  <a:srgbClr val="FFFFFF"/>
                </a:solidFill>
                <a:latin typeface="Helvetica World"/>
                <a:ea typeface="Helvetica World"/>
                <a:cs typeface="Helvetica World"/>
                <a:sym typeface="Helvetica World"/>
              </a:rPr>
              <a:t>PRESENTED BY CHIARA DE FRANCHIS</a:t>
            </a:r>
          </a:p>
        </p:txBody>
      </p:sp>
      <p:pic>
        <p:nvPicPr>
          <p:cNvPr id="14" name="Immagine 13"/>
          <p:cNvPicPr>
            <a:picLocks noChangeAspect="1"/>
          </p:cNvPicPr>
          <p:nvPr/>
        </p:nvPicPr>
        <p:blipFill>
          <a:blip r:embed="rId5"/>
          <a:stretch>
            <a:fillRect/>
          </a:stretch>
        </p:blipFill>
        <p:spPr>
          <a:xfrm>
            <a:off x="914400" y="45744"/>
            <a:ext cx="2231329" cy="2231329"/>
          </a:xfrm>
          <a:prstGeom prst="rect">
            <a:avLst/>
          </a:prstGeom>
        </p:spPr>
      </p:pic>
      <p:pic>
        <p:nvPicPr>
          <p:cNvPr id="15" name="Immagine 14"/>
          <p:cNvPicPr>
            <a:picLocks noChangeAspect="1"/>
          </p:cNvPicPr>
          <p:nvPr/>
        </p:nvPicPr>
        <p:blipFill>
          <a:blip r:embed="rId6"/>
          <a:stretch>
            <a:fillRect/>
          </a:stretch>
        </p:blipFill>
        <p:spPr>
          <a:xfrm>
            <a:off x="13631586" y="9125593"/>
            <a:ext cx="5041829" cy="914479"/>
          </a:xfrm>
          <a:prstGeom prst="rect">
            <a:avLst/>
          </a:prstGeom>
        </p:spPr>
      </p:pic>
      <p:sp>
        <p:nvSpPr>
          <p:cNvPr id="16" name="CasellaDiTesto 15"/>
          <p:cNvSpPr txBox="1"/>
          <p:nvPr/>
        </p:nvSpPr>
        <p:spPr>
          <a:xfrm>
            <a:off x="13945907" y="211373"/>
            <a:ext cx="4800600" cy="369332"/>
          </a:xfrm>
          <a:prstGeom prst="rect">
            <a:avLst/>
          </a:prstGeom>
          <a:noFill/>
        </p:spPr>
        <p:txBody>
          <a:bodyPr wrap="square" rtlCol="0">
            <a:spAutoFit/>
          </a:bodyPr>
          <a:lstStyle/>
          <a:p>
            <a:r>
              <a:rPr lang="it-IT" dirty="0" smtClean="0"/>
              <a:t>Entry </a:t>
            </a:r>
            <a:r>
              <a:rPr lang="it-IT" dirty="0" err="1" smtClean="0"/>
              <a:t>mobility</a:t>
            </a:r>
            <a:r>
              <a:rPr lang="it-IT" dirty="0" smtClean="0"/>
              <a:t> 18th-22nd </a:t>
            </a:r>
            <a:r>
              <a:rPr lang="it-IT" dirty="0" err="1" smtClean="0"/>
              <a:t>November</a:t>
            </a:r>
            <a:r>
              <a:rPr lang="it-IT" dirty="0" smtClean="0"/>
              <a:t> 2024 </a:t>
            </a:r>
            <a:endParaRPr lang="it-IT"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D0D5"/>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863740" y="1367514"/>
            <a:ext cx="7280565" cy="7890786"/>
            <a:chOff x="0" y="0"/>
            <a:chExt cx="4218432" cy="4572000"/>
          </a:xfrm>
        </p:grpSpPr>
        <p:sp>
          <p:nvSpPr>
            <p:cNvPr id="3" name="Freeform 3"/>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2"/>
              <a:stretch>
                <a:fillRect l="-31179" r="-31179"/>
              </a:stretch>
            </a:blipFill>
          </p:spPr>
        </p:sp>
        <p:sp>
          <p:nvSpPr>
            <p:cNvPr id="4" name="Freeform 4"/>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3"/>
              <a:stretch>
                <a:fillRect t="-9" b="-9"/>
              </a:stretch>
            </a:blipFill>
          </p:spPr>
        </p:sp>
      </p:grpSp>
      <p:sp>
        <p:nvSpPr>
          <p:cNvPr id="5" name="TextBox 5"/>
          <p:cNvSpPr txBox="1"/>
          <p:nvPr/>
        </p:nvSpPr>
        <p:spPr>
          <a:xfrm>
            <a:off x="324726" y="353218"/>
            <a:ext cx="11657880" cy="2995295"/>
          </a:xfrm>
          <a:prstGeom prst="rect">
            <a:avLst/>
          </a:prstGeom>
        </p:spPr>
        <p:txBody>
          <a:bodyPr lIns="0" tIns="0" rIns="0" bIns="0" rtlCol="0" anchor="t">
            <a:spAutoFit/>
          </a:bodyPr>
          <a:lstStyle/>
          <a:p>
            <a:pPr algn="l">
              <a:lnSpc>
                <a:spcPts val="7839"/>
              </a:lnSpc>
            </a:pPr>
            <a:r>
              <a:rPr lang="en-US" sz="6999" spc="-370">
                <a:solidFill>
                  <a:srgbClr val="222222"/>
                </a:solidFill>
                <a:latin typeface="Be Vietnam"/>
                <a:ea typeface="Be Vietnam"/>
                <a:cs typeface="Be Vietnam"/>
                <a:sym typeface="Be Vietnam"/>
              </a:rPr>
              <a:t>1. KEY CHARACTERISTICS OF WOMEN’S RESISTANCE</a:t>
            </a:r>
          </a:p>
          <a:p>
            <a:pPr marL="0" lvl="0" indent="0" algn="l">
              <a:lnSpc>
                <a:spcPts val="7839"/>
              </a:lnSpc>
            </a:pPr>
            <a:endParaRPr lang="en-US" sz="6999" spc="-370">
              <a:solidFill>
                <a:srgbClr val="222222"/>
              </a:solidFill>
              <a:latin typeface="Be Vietnam"/>
              <a:ea typeface="Be Vietnam"/>
              <a:cs typeface="Be Vietnam"/>
              <a:sym typeface="Be Vietnam"/>
            </a:endParaRPr>
          </a:p>
        </p:txBody>
      </p:sp>
      <p:sp>
        <p:nvSpPr>
          <p:cNvPr id="6" name="TextBox 6"/>
          <p:cNvSpPr txBox="1"/>
          <p:nvPr/>
        </p:nvSpPr>
        <p:spPr>
          <a:xfrm>
            <a:off x="165764" y="3005021"/>
            <a:ext cx="10539015" cy="6253279"/>
          </a:xfrm>
          <a:prstGeom prst="rect">
            <a:avLst/>
          </a:prstGeom>
        </p:spPr>
        <p:txBody>
          <a:bodyPr lIns="0" tIns="0" rIns="0" bIns="0" rtlCol="0" anchor="t">
            <a:spAutoFit/>
          </a:bodyPr>
          <a:lstStyle/>
          <a:p>
            <a:pPr algn="just">
              <a:lnSpc>
                <a:spcPts val="4534"/>
              </a:lnSpc>
            </a:pPr>
            <a:r>
              <a:rPr lang="en-US" sz="2747" b="1">
                <a:solidFill>
                  <a:srgbClr val="000000"/>
                </a:solidFill>
                <a:latin typeface="Montserrat Medium"/>
                <a:ea typeface="Montserrat Medium"/>
                <a:cs typeface="Montserrat Medium"/>
                <a:sym typeface="Montserrat Medium"/>
              </a:rPr>
              <a:t>Nonviolent Protest: many women-led movements focus on nonviolent resistance, using tactics like peaceful marches, hunger strikes, and public demonstrations.</a:t>
            </a:r>
          </a:p>
          <a:p>
            <a:pPr algn="just">
              <a:lnSpc>
                <a:spcPts val="4534"/>
              </a:lnSpc>
            </a:pPr>
            <a:r>
              <a:rPr lang="en-US" sz="2747" b="1">
                <a:solidFill>
                  <a:srgbClr val="000000"/>
                </a:solidFill>
                <a:latin typeface="Montserrat Medium"/>
                <a:ea typeface="Montserrat Medium"/>
                <a:cs typeface="Montserrat Medium"/>
                <a:sym typeface="Montserrat Medium"/>
              </a:rPr>
              <a:t>Symbolism and Art: women frequently use literature, art, and symbolic attire to communicate their messages, often to circumvent censorship.</a:t>
            </a:r>
          </a:p>
          <a:p>
            <a:pPr algn="just">
              <a:lnSpc>
                <a:spcPts val="4534"/>
              </a:lnSpc>
            </a:pPr>
            <a:r>
              <a:rPr lang="en-US" sz="2747" b="1">
                <a:solidFill>
                  <a:srgbClr val="000000"/>
                </a:solidFill>
                <a:latin typeface="Montserrat Medium"/>
                <a:ea typeface="Montserrat Medium"/>
                <a:cs typeface="Montserrat Medium"/>
                <a:sym typeface="Montserrat Medium"/>
              </a:rPr>
              <a:t>Advocacy for Human Rights and Justice: women often lead or join movements that focus on universal rights and justice, striving to protect vulnerable populations affected by oppressive regimes.</a:t>
            </a:r>
          </a:p>
          <a:p>
            <a:pPr algn="l">
              <a:lnSpc>
                <a:spcPts val="4534"/>
              </a:lnSpc>
            </a:pPr>
            <a:endParaRPr lang="en-US" sz="2747" b="1">
              <a:solidFill>
                <a:srgbClr val="000000"/>
              </a:solidFill>
              <a:latin typeface="Montserrat Medium"/>
              <a:ea typeface="Montserrat Medium"/>
              <a:cs typeface="Montserrat Medium"/>
              <a:sym typeface="Montserrat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469593" y="4526640"/>
            <a:ext cx="17348814" cy="4874692"/>
          </a:xfrm>
          <a:prstGeom prst="rect">
            <a:avLst/>
          </a:prstGeom>
        </p:spPr>
        <p:txBody>
          <a:bodyPr lIns="0" tIns="0" rIns="0" bIns="0" rtlCol="0" anchor="t">
            <a:spAutoFit/>
          </a:bodyPr>
          <a:lstStyle/>
          <a:p>
            <a:pPr algn="just">
              <a:lnSpc>
                <a:spcPts val="4316"/>
              </a:lnSpc>
            </a:pPr>
            <a:r>
              <a:rPr lang="en-US" sz="3083" b="1">
                <a:solidFill>
                  <a:srgbClr val="FFFFFF"/>
                </a:solidFill>
                <a:latin typeface="Montserrat Medium"/>
                <a:ea typeface="Montserrat Medium"/>
                <a:cs typeface="Montserrat Medium"/>
                <a:sym typeface="Montserrat Medium"/>
              </a:rPr>
              <a:t>Spanish Civil War and Franco’s Dictatorship</a:t>
            </a:r>
          </a:p>
          <a:p>
            <a:pPr algn="just">
              <a:lnSpc>
                <a:spcPts val="4316"/>
              </a:lnSpc>
            </a:pPr>
            <a:r>
              <a:rPr lang="en-US" sz="3083" b="1">
                <a:solidFill>
                  <a:srgbClr val="FFFFFF"/>
                </a:solidFill>
                <a:latin typeface="Montserrat Medium"/>
                <a:ea typeface="Montserrat Medium"/>
                <a:cs typeface="Montserrat Medium"/>
                <a:sym typeface="Montserrat Medium"/>
              </a:rPr>
              <a:t>Las Trece Rosas (The Thirteen Roses): a group of young women executed by Franco’s regime for their involvement in the Republican resistance during the Spanish Civil War.</a:t>
            </a:r>
          </a:p>
          <a:p>
            <a:pPr algn="just">
              <a:lnSpc>
                <a:spcPts val="4316"/>
              </a:lnSpc>
            </a:pPr>
            <a:r>
              <a:rPr lang="en-US" sz="3083" b="1">
                <a:solidFill>
                  <a:srgbClr val="FFFFFF"/>
                </a:solidFill>
                <a:latin typeface="Montserrat Medium"/>
                <a:ea typeface="Montserrat Medium"/>
                <a:cs typeface="Montserrat Medium"/>
                <a:sym typeface="Montserrat Medium"/>
              </a:rPr>
              <a:t>Dolores Ibárruri (La Pasionaria): a communist leader and orator who was famous for her passionate speeches against fascism and for social justice.</a:t>
            </a:r>
          </a:p>
          <a:p>
            <a:pPr algn="just">
              <a:lnSpc>
                <a:spcPts val="4316"/>
              </a:lnSpc>
            </a:pPr>
            <a:r>
              <a:rPr lang="en-US" sz="3083" b="1">
                <a:solidFill>
                  <a:srgbClr val="FFFFFF"/>
                </a:solidFill>
                <a:latin typeface="Montserrat Medium"/>
                <a:ea typeface="Montserrat Medium"/>
                <a:cs typeface="Montserrat Medium"/>
                <a:sym typeface="Montserrat Medium"/>
              </a:rPr>
              <a:t>Impact: their courage inspired future generations to resist oppressive rule and remember the costs of authoritarianism.</a:t>
            </a:r>
          </a:p>
          <a:p>
            <a:pPr algn="l">
              <a:lnSpc>
                <a:spcPts val="4316"/>
              </a:lnSpc>
              <a:spcBef>
                <a:spcPct val="0"/>
              </a:spcBef>
            </a:pPr>
            <a:endParaRPr lang="en-US" sz="3083" b="1">
              <a:solidFill>
                <a:srgbClr val="FFFFFF"/>
              </a:solidFill>
              <a:latin typeface="Montserrat Medium"/>
              <a:ea typeface="Montserrat Medium"/>
              <a:cs typeface="Montserrat Medium"/>
              <a:sym typeface="Montserrat Medium"/>
            </a:endParaRPr>
          </a:p>
        </p:txBody>
      </p:sp>
      <p:grpSp>
        <p:nvGrpSpPr>
          <p:cNvPr id="4" name="Group 4"/>
          <p:cNvGrpSpPr/>
          <p:nvPr/>
        </p:nvGrpSpPr>
        <p:grpSpPr>
          <a:xfrm rot="-5400000">
            <a:off x="6736157" y="-8003868"/>
            <a:ext cx="4815686" cy="19502250"/>
            <a:chOff x="0" y="0"/>
            <a:chExt cx="2179928" cy="8828129"/>
          </a:xfrm>
        </p:grpSpPr>
        <p:sp>
          <p:nvSpPr>
            <p:cNvPr id="5" name="Freeform 5"/>
            <p:cNvSpPr/>
            <p:nvPr/>
          </p:nvSpPr>
          <p:spPr>
            <a:xfrm>
              <a:off x="0" y="0"/>
              <a:ext cx="2179928" cy="8828129"/>
            </a:xfrm>
            <a:custGeom>
              <a:avLst/>
              <a:gdLst/>
              <a:ahLst/>
              <a:cxnLst/>
              <a:rect l="l" t="t" r="r" b="b"/>
              <a:pathLst>
                <a:path w="2179928" h="8828129">
                  <a:moveTo>
                    <a:pt x="0" y="0"/>
                  </a:moveTo>
                  <a:lnTo>
                    <a:pt x="2179928" y="0"/>
                  </a:lnTo>
                  <a:lnTo>
                    <a:pt x="2179928" y="8828129"/>
                  </a:lnTo>
                  <a:lnTo>
                    <a:pt x="0" y="8828129"/>
                  </a:lnTo>
                  <a:close/>
                </a:path>
              </a:pathLst>
            </a:custGeom>
            <a:solidFill>
              <a:srgbClr val="EDD0D5"/>
            </a:solidFill>
          </p:spPr>
        </p:sp>
        <p:sp>
          <p:nvSpPr>
            <p:cNvPr id="6" name="TextBox 6"/>
            <p:cNvSpPr txBox="1"/>
            <p:nvPr/>
          </p:nvSpPr>
          <p:spPr>
            <a:xfrm>
              <a:off x="0" y="-19050"/>
              <a:ext cx="2179928" cy="8847179"/>
            </a:xfrm>
            <a:prstGeom prst="rect">
              <a:avLst/>
            </a:prstGeom>
          </p:spPr>
          <p:txBody>
            <a:bodyPr lIns="29557" tIns="29557" rIns="29557" bIns="29557" rtlCol="0" anchor="ctr"/>
            <a:lstStyle/>
            <a:p>
              <a:pPr algn="ctr">
                <a:lnSpc>
                  <a:spcPts val="1547"/>
                </a:lnSpc>
                <a:spcBef>
                  <a:spcPct val="0"/>
                </a:spcBef>
              </a:pPr>
              <a:endParaRPr/>
            </a:p>
          </p:txBody>
        </p:sp>
      </p:grpSp>
      <p:sp>
        <p:nvSpPr>
          <p:cNvPr id="7" name="TextBox 7"/>
          <p:cNvSpPr txBox="1"/>
          <p:nvPr/>
        </p:nvSpPr>
        <p:spPr>
          <a:xfrm>
            <a:off x="0" y="990600"/>
            <a:ext cx="17466267" cy="3308350"/>
          </a:xfrm>
          <a:prstGeom prst="rect">
            <a:avLst/>
          </a:prstGeom>
        </p:spPr>
        <p:txBody>
          <a:bodyPr lIns="0" tIns="0" rIns="0" bIns="0" rtlCol="0" anchor="t">
            <a:spAutoFit/>
          </a:bodyPr>
          <a:lstStyle/>
          <a:p>
            <a:pPr algn="ctr">
              <a:lnSpc>
                <a:spcPts val="8749"/>
              </a:lnSpc>
            </a:pPr>
            <a:r>
              <a:rPr lang="en-US" sz="6999" spc="-370">
                <a:solidFill>
                  <a:srgbClr val="323232"/>
                </a:solidFill>
                <a:latin typeface="Be Vietnam"/>
                <a:ea typeface="Be Vietnam"/>
                <a:cs typeface="Be Vietnam"/>
                <a:sym typeface="Be Vietnam"/>
              </a:rPr>
              <a:t>2. HISTORICAL EXAMPLES OF WOMEN’S RESISTANCE AGAINST TOTALITARIANISM</a:t>
            </a:r>
          </a:p>
          <a:p>
            <a:pPr marL="0" lvl="0" indent="0" algn="ctr">
              <a:lnSpc>
                <a:spcPts val="8749"/>
              </a:lnSpc>
              <a:spcBef>
                <a:spcPct val="0"/>
              </a:spcBef>
            </a:pPr>
            <a:endParaRPr lang="en-US" sz="6999" spc="-370">
              <a:solidFill>
                <a:srgbClr val="323232"/>
              </a:solidFill>
              <a:latin typeface="Be Vietnam"/>
              <a:ea typeface="Be Vietnam"/>
              <a:cs typeface="Be Vietnam"/>
              <a:sym typeface="Be Vietnam"/>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rot="-5400000">
            <a:off x="-5899336" y="4584524"/>
            <a:ext cx="11608173" cy="1117952"/>
            <a:chOff x="0" y="0"/>
            <a:chExt cx="5254699" cy="506066"/>
          </a:xfrm>
        </p:grpSpPr>
        <p:sp>
          <p:nvSpPr>
            <p:cNvPr id="4" name="Freeform 4"/>
            <p:cNvSpPr/>
            <p:nvPr/>
          </p:nvSpPr>
          <p:spPr>
            <a:xfrm>
              <a:off x="0" y="0"/>
              <a:ext cx="5254699" cy="506066"/>
            </a:xfrm>
            <a:custGeom>
              <a:avLst/>
              <a:gdLst/>
              <a:ahLst/>
              <a:cxnLst/>
              <a:rect l="l" t="t" r="r" b="b"/>
              <a:pathLst>
                <a:path w="5254699" h="506066">
                  <a:moveTo>
                    <a:pt x="0" y="0"/>
                  </a:moveTo>
                  <a:lnTo>
                    <a:pt x="5254699" y="0"/>
                  </a:lnTo>
                  <a:lnTo>
                    <a:pt x="5254699" y="506066"/>
                  </a:lnTo>
                  <a:lnTo>
                    <a:pt x="0" y="506066"/>
                  </a:lnTo>
                  <a:close/>
                </a:path>
              </a:pathLst>
            </a:custGeom>
            <a:solidFill>
              <a:srgbClr val="EDD0D5"/>
            </a:solidFill>
          </p:spPr>
        </p:sp>
        <p:sp>
          <p:nvSpPr>
            <p:cNvPr id="5" name="TextBox 5"/>
            <p:cNvSpPr txBox="1"/>
            <p:nvPr/>
          </p:nvSpPr>
          <p:spPr>
            <a:xfrm>
              <a:off x="0" y="-19050"/>
              <a:ext cx="5254699" cy="525116"/>
            </a:xfrm>
            <a:prstGeom prst="rect">
              <a:avLst/>
            </a:prstGeom>
          </p:spPr>
          <p:txBody>
            <a:bodyPr lIns="29557" tIns="29557" rIns="29557" bIns="29557" rtlCol="0" anchor="ctr"/>
            <a:lstStyle/>
            <a:p>
              <a:pPr algn="ctr">
                <a:lnSpc>
                  <a:spcPts val="1547"/>
                </a:lnSpc>
                <a:spcBef>
                  <a:spcPct val="0"/>
                </a:spcBef>
              </a:pPr>
              <a:endParaRPr/>
            </a:p>
          </p:txBody>
        </p:sp>
      </p:grpSp>
      <p:grpSp>
        <p:nvGrpSpPr>
          <p:cNvPr id="6" name="Group 6"/>
          <p:cNvGrpSpPr>
            <a:grpSpLocks noChangeAspect="1"/>
          </p:cNvGrpSpPr>
          <p:nvPr/>
        </p:nvGrpSpPr>
        <p:grpSpPr>
          <a:xfrm>
            <a:off x="10684782" y="-665524"/>
            <a:ext cx="8062925" cy="11618048"/>
            <a:chOff x="0" y="0"/>
            <a:chExt cx="3172968" cy="4572000"/>
          </a:xfrm>
        </p:grpSpPr>
        <p:sp>
          <p:nvSpPr>
            <p:cNvPr id="7" name="Freeform 7"/>
            <p:cNvSpPr/>
            <p:nvPr/>
          </p:nvSpPr>
          <p:spPr>
            <a:xfrm>
              <a:off x="2794" y="0"/>
              <a:ext cx="3167380" cy="4572000"/>
            </a:xfrm>
            <a:custGeom>
              <a:avLst/>
              <a:gdLst/>
              <a:ahLst/>
              <a:cxnLst/>
              <a:rect l="l" t="t" r="r" b="b"/>
              <a:pathLst>
                <a:path w="3167380" h="4572000">
                  <a:moveTo>
                    <a:pt x="3167380" y="0"/>
                  </a:moveTo>
                  <a:lnTo>
                    <a:pt x="3167380" y="4572000"/>
                  </a:lnTo>
                  <a:lnTo>
                    <a:pt x="0" y="4572000"/>
                  </a:lnTo>
                  <a:lnTo>
                    <a:pt x="0" y="0"/>
                  </a:lnTo>
                  <a:lnTo>
                    <a:pt x="3167380" y="0"/>
                  </a:lnTo>
                  <a:close/>
                </a:path>
              </a:pathLst>
            </a:custGeom>
            <a:blipFill>
              <a:blip r:embed="rId3"/>
              <a:stretch>
                <a:fillRect t="-1893" b="-1893"/>
              </a:stretch>
            </a:blipFill>
          </p:spPr>
        </p:sp>
        <p:sp>
          <p:nvSpPr>
            <p:cNvPr id="8" name="Freeform 8"/>
            <p:cNvSpPr/>
            <p:nvPr/>
          </p:nvSpPr>
          <p:spPr>
            <a:xfrm>
              <a:off x="2794" y="0"/>
              <a:ext cx="3167380" cy="4572000"/>
            </a:xfrm>
            <a:custGeom>
              <a:avLst/>
              <a:gdLst/>
              <a:ahLst/>
              <a:cxnLst/>
              <a:rect l="l" t="t" r="r" b="b"/>
              <a:pathLst>
                <a:path w="3167380" h="4572000">
                  <a:moveTo>
                    <a:pt x="3167380" y="0"/>
                  </a:moveTo>
                  <a:lnTo>
                    <a:pt x="3167380" y="4572000"/>
                  </a:lnTo>
                  <a:lnTo>
                    <a:pt x="0" y="4572000"/>
                  </a:lnTo>
                  <a:lnTo>
                    <a:pt x="0" y="0"/>
                  </a:lnTo>
                  <a:lnTo>
                    <a:pt x="3167380" y="0"/>
                  </a:lnTo>
                  <a:close/>
                </a:path>
              </a:pathLst>
            </a:custGeom>
            <a:blipFill>
              <a:blip r:embed="rId4"/>
              <a:stretch>
                <a:fillRect l="-160" r="-160"/>
              </a:stretch>
            </a:blipFill>
          </p:spPr>
        </p:sp>
      </p:grpSp>
      <p:sp>
        <p:nvSpPr>
          <p:cNvPr id="9" name="TextBox 9"/>
          <p:cNvSpPr txBox="1"/>
          <p:nvPr/>
        </p:nvSpPr>
        <p:spPr>
          <a:xfrm>
            <a:off x="606520" y="768302"/>
            <a:ext cx="10078261" cy="2025636"/>
          </a:xfrm>
          <a:prstGeom prst="rect">
            <a:avLst/>
          </a:prstGeom>
        </p:spPr>
        <p:txBody>
          <a:bodyPr lIns="0" tIns="0" rIns="0" bIns="0" rtlCol="0" anchor="t">
            <a:spAutoFit/>
          </a:bodyPr>
          <a:lstStyle/>
          <a:p>
            <a:pPr algn="l">
              <a:lnSpc>
                <a:spcPts val="5336"/>
              </a:lnSpc>
            </a:pPr>
            <a:r>
              <a:rPr lang="en-US" sz="4941" spc="-261">
                <a:solidFill>
                  <a:srgbClr val="FFFFFF"/>
                </a:solidFill>
                <a:latin typeface="Be Vietnam"/>
                <a:ea typeface="Be Vietnam"/>
                <a:cs typeface="Be Vietnam"/>
                <a:sym typeface="Be Vietnam"/>
              </a:rPr>
              <a:t>3. MODERN EXAMPLES OF WOMEN OPPOSING TOTALITARIANISM</a:t>
            </a:r>
          </a:p>
          <a:p>
            <a:pPr marL="0" lvl="0" indent="0" algn="l">
              <a:lnSpc>
                <a:spcPts val="5336"/>
              </a:lnSpc>
            </a:pPr>
            <a:endParaRPr lang="en-US" sz="4941" spc="-261">
              <a:solidFill>
                <a:srgbClr val="FFFFFF"/>
              </a:solidFill>
              <a:latin typeface="Be Vietnam"/>
              <a:ea typeface="Be Vietnam"/>
              <a:cs typeface="Be Vietnam"/>
              <a:sym typeface="Be Vietnam"/>
            </a:endParaRPr>
          </a:p>
        </p:txBody>
      </p:sp>
      <p:sp>
        <p:nvSpPr>
          <p:cNvPr id="10" name="TextBox 10"/>
          <p:cNvSpPr txBox="1"/>
          <p:nvPr/>
        </p:nvSpPr>
        <p:spPr>
          <a:xfrm>
            <a:off x="801612" y="2407592"/>
            <a:ext cx="8727996" cy="7397162"/>
          </a:xfrm>
          <a:prstGeom prst="rect">
            <a:avLst/>
          </a:prstGeom>
        </p:spPr>
        <p:txBody>
          <a:bodyPr lIns="0" tIns="0" rIns="0" bIns="0" rtlCol="0" anchor="t">
            <a:spAutoFit/>
          </a:bodyPr>
          <a:lstStyle/>
          <a:p>
            <a:pPr algn="just">
              <a:lnSpc>
                <a:spcPts val="4508"/>
              </a:lnSpc>
            </a:pPr>
            <a:r>
              <a:rPr lang="en-US" sz="2732" b="1">
                <a:solidFill>
                  <a:srgbClr val="FFFFFF"/>
                </a:solidFill>
                <a:latin typeface="Montserrat Medium"/>
                <a:ea typeface="Montserrat Medium"/>
                <a:cs typeface="Montserrat Medium"/>
                <a:sym typeface="Montserrat Medium"/>
              </a:rPr>
              <a:t>Latin America: the Mothers of the Plaza de Mayo in Argentina</a:t>
            </a:r>
          </a:p>
          <a:p>
            <a:pPr algn="just">
              <a:lnSpc>
                <a:spcPts val="4508"/>
              </a:lnSpc>
            </a:pPr>
            <a:r>
              <a:rPr lang="en-US" sz="2732" b="1">
                <a:solidFill>
                  <a:srgbClr val="FFFFFF"/>
                </a:solidFill>
                <a:latin typeface="Montserrat Medium"/>
                <a:ea typeface="Montserrat Medium"/>
                <a:cs typeface="Montserrat Medium"/>
                <a:sym typeface="Montserrat Medium"/>
              </a:rPr>
              <a:t>Background: during Argentina’s military dictatorship (1976–1983), many political dissidents “disappeared.”</a:t>
            </a:r>
          </a:p>
          <a:p>
            <a:pPr algn="just">
              <a:lnSpc>
                <a:spcPts val="4508"/>
              </a:lnSpc>
            </a:pPr>
            <a:r>
              <a:rPr lang="en-US" sz="2732" b="1">
                <a:solidFill>
                  <a:srgbClr val="FFFFFF"/>
                </a:solidFill>
                <a:latin typeface="Montserrat Medium"/>
                <a:ea typeface="Montserrat Medium"/>
                <a:cs typeface="Montserrat Medium"/>
                <a:sym typeface="Montserrat Medium"/>
              </a:rPr>
              <a:t>Action: the Mothers of the Plaza de Mayo protested every week, demanding information about their missing children and drawing global attention to the regime’s human rights abuses.</a:t>
            </a:r>
          </a:p>
          <a:p>
            <a:pPr algn="just">
              <a:lnSpc>
                <a:spcPts val="4508"/>
              </a:lnSpc>
            </a:pPr>
            <a:r>
              <a:rPr lang="en-US" sz="2732" b="1">
                <a:solidFill>
                  <a:srgbClr val="FFFFFF"/>
                </a:solidFill>
                <a:latin typeface="Montserrat Medium"/>
                <a:ea typeface="Montserrat Medium"/>
                <a:cs typeface="Montserrat Medium"/>
                <a:sym typeface="Montserrat Medium"/>
              </a:rPr>
              <a:t>Impact: their movement inspired international human rights advocacy and showed the power of collective maternal protest.</a:t>
            </a:r>
          </a:p>
          <a:p>
            <a:pPr algn="l">
              <a:lnSpc>
                <a:spcPts val="4508"/>
              </a:lnSpc>
            </a:pPr>
            <a:endParaRPr lang="en-US" sz="2732" b="1">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D0D5"/>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1198107"/>
            <a:ext cx="7280565" cy="7890786"/>
            <a:chOff x="0" y="0"/>
            <a:chExt cx="4218432" cy="4572000"/>
          </a:xfrm>
        </p:grpSpPr>
        <p:sp>
          <p:nvSpPr>
            <p:cNvPr id="3" name="Freeform 3"/>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2"/>
              <a:stretch>
                <a:fillRect l="-22249" r="-22249"/>
              </a:stretch>
            </a:blipFill>
          </p:spPr>
        </p:sp>
        <p:sp>
          <p:nvSpPr>
            <p:cNvPr id="4" name="Freeform 4"/>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3"/>
              <a:stretch>
                <a:fillRect t="-9" b="-9"/>
              </a:stretch>
            </a:blipFill>
          </p:spPr>
        </p:sp>
      </p:grpSp>
      <p:sp>
        <p:nvSpPr>
          <p:cNvPr id="5" name="TextBox 5"/>
          <p:cNvSpPr txBox="1"/>
          <p:nvPr/>
        </p:nvSpPr>
        <p:spPr>
          <a:xfrm>
            <a:off x="8407244" y="745671"/>
            <a:ext cx="9144000" cy="2046888"/>
          </a:xfrm>
          <a:prstGeom prst="rect">
            <a:avLst/>
          </a:prstGeom>
        </p:spPr>
        <p:txBody>
          <a:bodyPr lIns="0" tIns="0" rIns="0" bIns="0" rtlCol="0" anchor="t">
            <a:spAutoFit/>
          </a:bodyPr>
          <a:lstStyle/>
          <a:p>
            <a:pPr algn="l">
              <a:lnSpc>
                <a:spcPts val="5361"/>
              </a:lnSpc>
            </a:pPr>
            <a:r>
              <a:rPr lang="en-US" sz="4662" spc="-247">
                <a:solidFill>
                  <a:srgbClr val="222222"/>
                </a:solidFill>
                <a:latin typeface="Be Vietnam"/>
                <a:ea typeface="Be Vietnam"/>
                <a:cs typeface="Be Vietnam"/>
                <a:sym typeface="Be Vietnam"/>
              </a:rPr>
              <a:t>4. WOMEN IN CONTEMPORARY ANTI-TOTALITARIAN MOVEMENTS</a:t>
            </a:r>
          </a:p>
          <a:p>
            <a:pPr marL="0" lvl="0" indent="0" algn="l">
              <a:lnSpc>
                <a:spcPts val="5361"/>
              </a:lnSpc>
            </a:pPr>
            <a:endParaRPr lang="en-US" sz="4662" spc="-247">
              <a:solidFill>
                <a:srgbClr val="222222"/>
              </a:solidFill>
              <a:latin typeface="Be Vietnam"/>
              <a:ea typeface="Be Vietnam"/>
              <a:cs typeface="Be Vietnam"/>
              <a:sym typeface="Be Vietnam"/>
            </a:endParaRPr>
          </a:p>
        </p:txBody>
      </p:sp>
      <p:sp>
        <p:nvSpPr>
          <p:cNvPr id="6" name="TextBox 6"/>
          <p:cNvSpPr txBox="1"/>
          <p:nvPr/>
        </p:nvSpPr>
        <p:spPr>
          <a:xfrm>
            <a:off x="8407244" y="1835010"/>
            <a:ext cx="9589987" cy="7494460"/>
          </a:xfrm>
          <a:prstGeom prst="rect">
            <a:avLst/>
          </a:prstGeom>
        </p:spPr>
        <p:txBody>
          <a:bodyPr lIns="0" tIns="0" rIns="0" bIns="0" rtlCol="0" anchor="t">
            <a:spAutoFit/>
          </a:bodyPr>
          <a:lstStyle/>
          <a:p>
            <a:pPr algn="just">
              <a:lnSpc>
                <a:spcPts val="3756"/>
              </a:lnSpc>
            </a:pPr>
            <a:endParaRPr/>
          </a:p>
          <a:p>
            <a:pPr algn="just">
              <a:lnSpc>
                <a:spcPts val="3756"/>
              </a:lnSpc>
            </a:pPr>
            <a:r>
              <a:rPr lang="en-US" sz="2276" b="1">
                <a:solidFill>
                  <a:srgbClr val="000000"/>
                </a:solidFill>
                <a:latin typeface="Montserrat Medium"/>
                <a:ea typeface="Montserrat Medium"/>
                <a:cs typeface="Montserrat Medium"/>
                <a:sym typeface="Montserrat Medium"/>
              </a:rPr>
              <a:t>Iran: women’s Rights Movement and Anti-Regime Protests</a:t>
            </a:r>
          </a:p>
          <a:p>
            <a:pPr algn="just">
              <a:lnSpc>
                <a:spcPts val="3756"/>
              </a:lnSpc>
            </a:pPr>
            <a:r>
              <a:rPr lang="en-US" sz="2276" b="1">
                <a:solidFill>
                  <a:srgbClr val="000000"/>
                </a:solidFill>
                <a:latin typeface="Montserrat Medium"/>
                <a:ea typeface="Montserrat Medium"/>
                <a:cs typeface="Montserrat Medium"/>
                <a:sym typeface="Montserrat Medium"/>
              </a:rPr>
              <a:t>Women have long protested against the strict social and political controls imposed by the Iranian regime, especially over dress codes and personal freedoms.</a:t>
            </a:r>
          </a:p>
          <a:p>
            <a:pPr algn="just">
              <a:lnSpc>
                <a:spcPts val="3756"/>
              </a:lnSpc>
            </a:pPr>
            <a:r>
              <a:rPr lang="en-US" sz="2276" b="1">
                <a:solidFill>
                  <a:srgbClr val="000000"/>
                </a:solidFill>
                <a:latin typeface="Montserrat Medium"/>
                <a:ea typeface="Montserrat Medium"/>
                <a:cs typeface="Montserrat Medium"/>
                <a:sym typeface="Montserrat Medium"/>
              </a:rPr>
              <a:t>Recent Protests: in 2022, the death of Mahsa Amini led to widespread protests, with women at the forefront calling for justice and an end to authoritarian policies. Two weeks ago the young woman, identified as Ahu Daryaei, was arrested on Saturday after walking in her underwear inside the Islamic Azad University in the capital Tehran, an incident that social media had linked to the requirement to wear a headscarf.</a:t>
            </a:r>
          </a:p>
          <a:p>
            <a:pPr algn="just">
              <a:lnSpc>
                <a:spcPts val="3756"/>
              </a:lnSpc>
            </a:pPr>
            <a:r>
              <a:rPr lang="en-US" sz="2276" b="1">
                <a:solidFill>
                  <a:srgbClr val="000000"/>
                </a:solidFill>
                <a:latin typeface="Montserrat Medium"/>
                <a:ea typeface="Montserrat Medium"/>
                <a:cs typeface="Montserrat Medium"/>
                <a:sym typeface="Montserrat Medium"/>
              </a:rPr>
              <a:t>Impact: the movement has sparked a new wave of global solidarity and awareness regarding women’s rights and anti-authoritarian resistance in Iran.</a:t>
            </a:r>
          </a:p>
          <a:p>
            <a:pPr algn="just">
              <a:lnSpc>
                <a:spcPts val="3756"/>
              </a:lnSpc>
            </a:pPr>
            <a:endParaRPr lang="en-US" sz="2276" b="1">
              <a:solidFill>
                <a:srgbClr val="000000"/>
              </a:solidFill>
              <a:latin typeface="Montserrat Medium"/>
              <a:ea typeface="Montserrat Medium"/>
              <a:cs typeface="Montserrat Medium"/>
              <a:sym typeface="Montserrat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rot="-5400000">
            <a:off x="-5899336" y="4584524"/>
            <a:ext cx="11608173" cy="1117952"/>
            <a:chOff x="0" y="0"/>
            <a:chExt cx="5254699" cy="506066"/>
          </a:xfrm>
        </p:grpSpPr>
        <p:sp>
          <p:nvSpPr>
            <p:cNvPr id="4" name="Freeform 4"/>
            <p:cNvSpPr/>
            <p:nvPr/>
          </p:nvSpPr>
          <p:spPr>
            <a:xfrm>
              <a:off x="0" y="0"/>
              <a:ext cx="5254699" cy="506066"/>
            </a:xfrm>
            <a:custGeom>
              <a:avLst/>
              <a:gdLst/>
              <a:ahLst/>
              <a:cxnLst/>
              <a:rect l="l" t="t" r="r" b="b"/>
              <a:pathLst>
                <a:path w="5254699" h="506066">
                  <a:moveTo>
                    <a:pt x="0" y="0"/>
                  </a:moveTo>
                  <a:lnTo>
                    <a:pt x="5254699" y="0"/>
                  </a:lnTo>
                  <a:lnTo>
                    <a:pt x="5254699" y="506066"/>
                  </a:lnTo>
                  <a:lnTo>
                    <a:pt x="0" y="506066"/>
                  </a:lnTo>
                  <a:close/>
                </a:path>
              </a:pathLst>
            </a:custGeom>
            <a:solidFill>
              <a:srgbClr val="EDD0D5"/>
            </a:solidFill>
          </p:spPr>
        </p:sp>
        <p:sp>
          <p:nvSpPr>
            <p:cNvPr id="5" name="TextBox 5"/>
            <p:cNvSpPr txBox="1"/>
            <p:nvPr/>
          </p:nvSpPr>
          <p:spPr>
            <a:xfrm>
              <a:off x="0" y="-19050"/>
              <a:ext cx="5254699" cy="525116"/>
            </a:xfrm>
            <a:prstGeom prst="rect">
              <a:avLst/>
            </a:prstGeom>
          </p:spPr>
          <p:txBody>
            <a:bodyPr lIns="29557" tIns="29557" rIns="29557" bIns="29557" rtlCol="0" anchor="ctr"/>
            <a:lstStyle/>
            <a:p>
              <a:pPr algn="ctr">
                <a:lnSpc>
                  <a:spcPts val="1547"/>
                </a:lnSpc>
                <a:spcBef>
                  <a:spcPct val="0"/>
                </a:spcBef>
              </a:pPr>
              <a:endParaRPr/>
            </a:p>
          </p:txBody>
        </p:sp>
      </p:grpSp>
      <p:grpSp>
        <p:nvGrpSpPr>
          <p:cNvPr id="6" name="Group 6"/>
          <p:cNvGrpSpPr>
            <a:grpSpLocks noChangeAspect="1"/>
          </p:cNvGrpSpPr>
          <p:nvPr/>
        </p:nvGrpSpPr>
        <p:grpSpPr>
          <a:xfrm>
            <a:off x="10684782" y="-665524"/>
            <a:ext cx="8062925" cy="11618048"/>
            <a:chOff x="0" y="0"/>
            <a:chExt cx="3172968" cy="4572000"/>
          </a:xfrm>
        </p:grpSpPr>
        <p:sp>
          <p:nvSpPr>
            <p:cNvPr id="7" name="Freeform 7"/>
            <p:cNvSpPr/>
            <p:nvPr/>
          </p:nvSpPr>
          <p:spPr>
            <a:xfrm>
              <a:off x="2794" y="0"/>
              <a:ext cx="3167380" cy="4572000"/>
            </a:xfrm>
            <a:custGeom>
              <a:avLst/>
              <a:gdLst/>
              <a:ahLst/>
              <a:cxnLst/>
              <a:rect l="l" t="t" r="r" b="b"/>
              <a:pathLst>
                <a:path w="3167380" h="4572000">
                  <a:moveTo>
                    <a:pt x="3167380" y="0"/>
                  </a:moveTo>
                  <a:lnTo>
                    <a:pt x="3167380" y="4572000"/>
                  </a:lnTo>
                  <a:lnTo>
                    <a:pt x="0" y="4572000"/>
                  </a:lnTo>
                  <a:lnTo>
                    <a:pt x="0" y="0"/>
                  </a:lnTo>
                  <a:lnTo>
                    <a:pt x="3167380" y="0"/>
                  </a:lnTo>
                  <a:close/>
                </a:path>
              </a:pathLst>
            </a:custGeom>
            <a:blipFill>
              <a:blip r:embed="rId3"/>
              <a:stretch>
                <a:fillRect l="-58124" r="-58124"/>
              </a:stretch>
            </a:blipFill>
          </p:spPr>
        </p:sp>
        <p:sp>
          <p:nvSpPr>
            <p:cNvPr id="8" name="Freeform 8"/>
            <p:cNvSpPr/>
            <p:nvPr/>
          </p:nvSpPr>
          <p:spPr>
            <a:xfrm>
              <a:off x="2794" y="0"/>
              <a:ext cx="3167380" cy="4572000"/>
            </a:xfrm>
            <a:custGeom>
              <a:avLst/>
              <a:gdLst/>
              <a:ahLst/>
              <a:cxnLst/>
              <a:rect l="l" t="t" r="r" b="b"/>
              <a:pathLst>
                <a:path w="3167380" h="4572000">
                  <a:moveTo>
                    <a:pt x="3167380" y="0"/>
                  </a:moveTo>
                  <a:lnTo>
                    <a:pt x="3167380" y="4572000"/>
                  </a:lnTo>
                  <a:lnTo>
                    <a:pt x="0" y="4572000"/>
                  </a:lnTo>
                  <a:lnTo>
                    <a:pt x="0" y="0"/>
                  </a:lnTo>
                  <a:lnTo>
                    <a:pt x="3167380" y="0"/>
                  </a:lnTo>
                  <a:close/>
                </a:path>
              </a:pathLst>
            </a:custGeom>
            <a:blipFill>
              <a:blip r:embed="rId4"/>
              <a:stretch>
                <a:fillRect l="-160" r="-160"/>
              </a:stretch>
            </a:blipFill>
          </p:spPr>
        </p:sp>
      </p:grpSp>
      <p:sp>
        <p:nvSpPr>
          <p:cNvPr id="9" name="TextBox 9"/>
          <p:cNvSpPr txBox="1"/>
          <p:nvPr/>
        </p:nvSpPr>
        <p:spPr>
          <a:xfrm>
            <a:off x="840975" y="813330"/>
            <a:ext cx="9466558" cy="2602727"/>
          </a:xfrm>
          <a:prstGeom prst="rect">
            <a:avLst/>
          </a:prstGeom>
        </p:spPr>
        <p:txBody>
          <a:bodyPr lIns="0" tIns="0" rIns="0" bIns="0" rtlCol="0" anchor="t">
            <a:spAutoFit/>
          </a:bodyPr>
          <a:lstStyle/>
          <a:p>
            <a:pPr algn="l">
              <a:lnSpc>
                <a:spcPts val="5124"/>
              </a:lnSpc>
            </a:pPr>
            <a:r>
              <a:rPr lang="en-US" sz="4789" spc="-253">
                <a:solidFill>
                  <a:srgbClr val="FFFFFF"/>
                </a:solidFill>
                <a:latin typeface="Be Vietnam"/>
                <a:ea typeface="Be Vietnam"/>
                <a:cs typeface="Be Vietnam"/>
                <a:sym typeface="Be Vietnam"/>
              </a:rPr>
              <a:t>5. COMMON CHALLENGES FACED BY WOMEN RESISTING TOTALITARIANISM</a:t>
            </a:r>
          </a:p>
          <a:p>
            <a:pPr marL="0" lvl="0" indent="0" algn="l">
              <a:lnSpc>
                <a:spcPts val="5124"/>
              </a:lnSpc>
            </a:pPr>
            <a:endParaRPr lang="en-US" sz="4789" spc="-253">
              <a:solidFill>
                <a:srgbClr val="FFFFFF"/>
              </a:solidFill>
              <a:latin typeface="Be Vietnam"/>
              <a:ea typeface="Be Vietnam"/>
              <a:cs typeface="Be Vietnam"/>
              <a:sym typeface="Be Vietnam"/>
            </a:endParaRPr>
          </a:p>
        </p:txBody>
      </p:sp>
      <p:sp>
        <p:nvSpPr>
          <p:cNvPr id="10" name="TextBox 10"/>
          <p:cNvSpPr txBox="1"/>
          <p:nvPr/>
        </p:nvSpPr>
        <p:spPr>
          <a:xfrm>
            <a:off x="840975" y="3273181"/>
            <a:ext cx="9466558" cy="6445860"/>
          </a:xfrm>
          <a:prstGeom prst="rect">
            <a:avLst/>
          </a:prstGeom>
        </p:spPr>
        <p:txBody>
          <a:bodyPr lIns="0" tIns="0" rIns="0" bIns="0" rtlCol="0" anchor="t">
            <a:spAutoFit/>
          </a:bodyPr>
          <a:lstStyle/>
          <a:p>
            <a:pPr algn="l">
              <a:lnSpc>
                <a:spcPts val="5102"/>
              </a:lnSpc>
            </a:pPr>
            <a:r>
              <a:rPr lang="en-US" sz="3092" b="1">
                <a:solidFill>
                  <a:srgbClr val="FFFFFF"/>
                </a:solidFill>
                <a:latin typeface="Montserrat Medium"/>
                <a:ea typeface="Montserrat Medium"/>
                <a:cs typeface="Montserrat Medium"/>
                <a:sym typeface="Montserrat Medium"/>
              </a:rPr>
              <a:t>Repression and Censorship: women activists often face imprisonment, harassment, and violence.</a:t>
            </a:r>
          </a:p>
          <a:p>
            <a:pPr algn="l">
              <a:lnSpc>
                <a:spcPts val="5102"/>
              </a:lnSpc>
            </a:pPr>
            <a:r>
              <a:rPr lang="en-US" sz="3092" b="1">
                <a:solidFill>
                  <a:srgbClr val="FFFFFF"/>
                </a:solidFill>
                <a:latin typeface="Montserrat Medium"/>
                <a:ea typeface="Montserrat Medium"/>
                <a:cs typeface="Montserrat Medium"/>
                <a:sym typeface="Montserrat Medium"/>
              </a:rPr>
              <a:t>Gender Discrimination: totalitarian regimes frequently marginalize or attempt to silence women, who are seen as doubly “subversive.”</a:t>
            </a:r>
          </a:p>
          <a:p>
            <a:pPr algn="l">
              <a:lnSpc>
                <a:spcPts val="5102"/>
              </a:lnSpc>
            </a:pPr>
            <a:r>
              <a:rPr lang="en-US" sz="3092" b="1">
                <a:solidFill>
                  <a:srgbClr val="FFFFFF"/>
                </a:solidFill>
                <a:latin typeface="Montserrat Medium"/>
                <a:ea typeface="Montserrat Medium"/>
                <a:cs typeface="Montserrat Medium"/>
                <a:sym typeface="Montserrat Medium"/>
              </a:rPr>
              <a:t>Sacrifice and Resilience: many women risk their lives, families, and livelihoods in their fight for freedom.</a:t>
            </a:r>
          </a:p>
          <a:p>
            <a:pPr algn="l">
              <a:lnSpc>
                <a:spcPts val="5102"/>
              </a:lnSpc>
            </a:pPr>
            <a:endParaRPr lang="en-US" sz="3092" b="1">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D0D5"/>
        </a:solidFill>
        <a:effectLst/>
      </p:bgPr>
    </p:bg>
    <p:spTree>
      <p:nvGrpSpPr>
        <p:cNvPr id="1" name=""/>
        <p:cNvGrpSpPr/>
        <p:nvPr/>
      </p:nvGrpSpPr>
      <p:grpSpPr>
        <a:xfrm>
          <a:off x="0" y="0"/>
          <a:ext cx="0" cy="0"/>
          <a:chOff x="0" y="0"/>
          <a:chExt cx="0" cy="0"/>
        </a:xfrm>
      </p:grpSpPr>
      <p:sp>
        <p:nvSpPr>
          <p:cNvPr id="2" name="AutoShape 2"/>
          <p:cNvSpPr/>
          <p:nvPr/>
        </p:nvSpPr>
        <p:spPr>
          <a:xfrm flipV="1">
            <a:off x="16158045" y="-1248965"/>
            <a:ext cx="0" cy="13424066"/>
          </a:xfrm>
          <a:prstGeom prst="line">
            <a:avLst/>
          </a:prstGeom>
          <a:ln w="28575" cap="flat">
            <a:solidFill>
              <a:srgbClr val="323232"/>
            </a:solidFill>
            <a:prstDash val="solid"/>
            <a:headEnd type="none" w="sm" len="sm"/>
            <a:tailEnd type="none" w="sm" len="sm"/>
          </a:ln>
        </p:spPr>
      </p:sp>
      <p:grpSp>
        <p:nvGrpSpPr>
          <p:cNvPr id="3" name="Group 3"/>
          <p:cNvGrpSpPr/>
          <p:nvPr/>
        </p:nvGrpSpPr>
        <p:grpSpPr>
          <a:xfrm>
            <a:off x="15921304" y="1634018"/>
            <a:ext cx="502056" cy="50205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23232"/>
            </a:solidFill>
          </p:spPr>
        </p:sp>
        <p:sp>
          <p:nvSpPr>
            <p:cNvPr id="5" name="TextBox 5"/>
            <p:cNvSpPr txBox="1"/>
            <p:nvPr/>
          </p:nvSpPr>
          <p:spPr>
            <a:xfrm>
              <a:off x="139700" y="158750"/>
              <a:ext cx="533400" cy="514350"/>
            </a:xfrm>
            <a:prstGeom prst="rect">
              <a:avLst/>
            </a:prstGeom>
          </p:spPr>
          <p:txBody>
            <a:bodyPr lIns="50800" tIns="50800" rIns="50800" bIns="50800" rtlCol="0" anchor="ctr"/>
            <a:lstStyle/>
            <a:p>
              <a:pPr algn="ctr">
                <a:lnSpc>
                  <a:spcPts val="2266"/>
                </a:lnSpc>
              </a:pPr>
              <a:endParaRPr/>
            </a:p>
          </p:txBody>
        </p:sp>
      </p:grpSp>
      <p:grpSp>
        <p:nvGrpSpPr>
          <p:cNvPr id="6" name="Group 6"/>
          <p:cNvGrpSpPr/>
          <p:nvPr/>
        </p:nvGrpSpPr>
        <p:grpSpPr>
          <a:xfrm>
            <a:off x="15921304" y="4054944"/>
            <a:ext cx="502056" cy="50205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23232"/>
            </a:solidFill>
          </p:spPr>
        </p:sp>
        <p:sp>
          <p:nvSpPr>
            <p:cNvPr id="8" name="TextBox 8"/>
            <p:cNvSpPr txBox="1"/>
            <p:nvPr/>
          </p:nvSpPr>
          <p:spPr>
            <a:xfrm>
              <a:off x="139700" y="158750"/>
              <a:ext cx="533400" cy="514350"/>
            </a:xfrm>
            <a:prstGeom prst="rect">
              <a:avLst/>
            </a:prstGeom>
          </p:spPr>
          <p:txBody>
            <a:bodyPr lIns="50800" tIns="50800" rIns="50800" bIns="50800" rtlCol="0" anchor="ctr"/>
            <a:lstStyle/>
            <a:p>
              <a:pPr algn="ctr">
                <a:lnSpc>
                  <a:spcPts val="2266"/>
                </a:lnSpc>
              </a:pPr>
              <a:endParaRPr/>
            </a:p>
          </p:txBody>
        </p:sp>
      </p:grpSp>
      <p:grpSp>
        <p:nvGrpSpPr>
          <p:cNvPr id="9" name="Group 9"/>
          <p:cNvGrpSpPr/>
          <p:nvPr/>
        </p:nvGrpSpPr>
        <p:grpSpPr>
          <a:xfrm>
            <a:off x="15921304" y="6599695"/>
            <a:ext cx="502056" cy="50205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23232"/>
            </a:solidFill>
          </p:spPr>
        </p:sp>
        <p:sp>
          <p:nvSpPr>
            <p:cNvPr id="11" name="TextBox 11"/>
            <p:cNvSpPr txBox="1"/>
            <p:nvPr/>
          </p:nvSpPr>
          <p:spPr>
            <a:xfrm>
              <a:off x="139700" y="158750"/>
              <a:ext cx="533400" cy="514350"/>
            </a:xfrm>
            <a:prstGeom prst="rect">
              <a:avLst/>
            </a:prstGeom>
          </p:spPr>
          <p:txBody>
            <a:bodyPr lIns="50800" tIns="50800" rIns="50800" bIns="50800" rtlCol="0" anchor="ctr"/>
            <a:lstStyle/>
            <a:p>
              <a:pPr algn="ctr">
                <a:lnSpc>
                  <a:spcPts val="2266"/>
                </a:lnSpc>
              </a:pPr>
              <a:endParaRPr/>
            </a:p>
          </p:txBody>
        </p:sp>
      </p:grpSp>
      <p:sp>
        <p:nvSpPr>
          <p:cNvPr id="12" name="TextBox 12"/>
          <p:cNvSpPr txBox="1"/>
          <p:nvPr/>
        </p:nvSpPr>
        <p:spPr>
          <a:xfrm>
            <a:off x="207049" y="567855"/>
            <a:ext cx="8115300" cy="2084070"/>
          </a:xfrm>
          <a:prstGeom prst="rect">
            <a:avLst/>
          </a:prstGeom>
        </p:spPr>
        <p:txBody>
          <a:bodyPr lIns="0" tIns="0" rIns="0" bIns="0" rtlCol="0" anchor="t">
            <a:spAutoFit/>
          </a:bodyPr>
          <a:lstStyle/>
          <a:p>
            <a:pPr algn="l">
              <a:lnSpc>
                <a:spcPts val="8189"/>
              </a:lnSpc>
            </a:pPr>
            <a:r>
              <a:rPr lang="en-US" sz="6999" spc="-370">
                <a:solidFill>
                  <a:srgbClr val="222222"/>
                </a:solidFill>
                <a:latin typeface="Be Vietnam"/>
                <a:ea typeface="Be Vietnam"/>
                <a:cs typeface="Be Vietnam"/>
                <a:sym typeface="Be Vietnam"/>
              </a:rPr>
              <a:t>6. CONCLUSION</a:t>
            </a:r>
          </a:p>
          <a:p>
            <a:pPr marL="0" lvl="0" indent="0" algn="l">
              <a:lnSpc>
                <a:spcPts val="8189"/>
              </a:lnSpc>
            </a:pPr>
            <a:endParaRPr lang="en-US" sz="6999" spc="-370">
              <a:solidFill>
                <a:srgbClr val="222222"/>
              </a:solidFill>
              <a:latin typeface="Be Vietnam"/>
              <a:ea typeface="Be Vietnam"/>
              <a:cs typeface="Be Vietnam"/>
              <a:sym typeface="Be Vietnam"/>
            </a:endParaRPr>
          </a:p>
        </p:txBody>
      </p:sp>
      <p:sp>
        <p:nvSpPr>
          <p:cNvPr id="13" name="TextBox 13"/>
          <p:cNvSpPr txBox="1"/>
          <p:nvPr/>
        </p:nvSpPr>
        <p:spPr>
          <a:xfrm>
            <a:off x="500197" y="2733855"/>
            <a:ext cx="15644303" cy="5934267"/>
          </a:xfrm>
          <a:prstGeom prst="rect">
            <a:avLst/>
          </a:prstGeom>
        </p:spPr>
        <p:txBody>
          <a:bodyPr lIns="0" tIns="0" rIns="0" bIns="0" rtlCol="0" anchor="t">
            <a:spAutoFit/>
          </a:bodyPr>
          <a:lstStyle/>
          <a:p>
            <a:pPr algn="l">
              <a:lnSpc>
                <a:spcPts val="3907"/>
              </a:lnSpc>
            </a:pPr>
            <a:r>
              <a:rPr lang="en-US" sz="2368" b="1">
                <a:solidFill>
                  <a:srgbClr val="000000"/>
                </a:solidFill>
                <a:latin typeface="Montserrat Medium"/>
                <a:ea typeface="Montserrat Medium"/>
                <a:cs typeface="Montserrat Medium"/>
                <a:sym typeface="Montserrat Medium"/>
              </a:rPr>
              <a:t>Women’s resistance against totalitarianism highlights their critical role in advocating for freedom, equality, and justice. Whether through organized protests, underground movements, art, or literature, women have shown resilience and courage in the face of extreme oppression. Their stories inspire continued struggles for democracy and human rights worldwide.</a:t>
            </a:r>
          </a:p>
          <a:p>
            <a:pPr algn="l">
              <a:lnSpc>
                <a:spcPts val="3907"/>
              </a:lnSpc>
            </a:pPr>
            <a:endParaRPr lang="en-US" sz="2368" b="1">
              <a:solidFill>
                <a:srgbClr val="000000"/>
              </a:solidFill>
              <a:latin typeface="Montserrat Medium"/>
              <a:ea typeface="Montserrat Medium"/>
              <a:cs typeface="Montserrat Medium"/>
              <a:sym typeface="Montserrat Medium"/>
            </a:endParaRPr>
          </a:p>
          <a:p>
            <a:pPr algn="l">
              <a:lnSpc>
                <a:spcPts val="3907"/>
              </a:lnSpc>
            </a:pPr>
            <a:r>
              <a:rPr lang="en-US" sz="2368" b="1">
                <a:solidFill>
                  <a:srgbClr val="000000"/>
                </a:solidFill>
                <a:latin typeface="Montserrat Medium"/>
                <a:ea typeface="Montserrat Medium"/>
                <a:cs typeface="Montserrat Medium"/>
                <a:sym typeface="Montserrat Medium"/>
              </a:rPr>
              <a:t>Key Takeaway: Women’s resistance is not only about opposing authoritarianism but also about reshaping societies to be more just, inclusive, and democratic.</a:t>
            </a:r>
          </a:p>
          <a:p>
            <a:pPr algn="l">
              <a:lnSpc>
                <a:spcPts val="3907"/>
              </a:lnSpc>
            </a:pPr>
            <a:endParaRPr lang="en-US" sz="2368" b="1">
              <a:solidFill>
                <a:srgbClr val="000000"/>
              </a:solidFill>
              <a:latin typeface="Montserrat Medium"/>
              <a:ea typeface="Montserrat Medium"/>
              <a:cs typeface="Montserrat Medium"/>
              <a:sym typeface="Montserrat Medium"/>
            </a:endParaRPr>
          </a:p>
          <a:p>
            <a:pPr algn="l">
              <a:lnSpc>
                <a:spcPts val="3907"/>
              </a:lnSpc>
            </a:pPr>
            <a:r>
              <a:rPr lang="en-US" sz="2368" b="1">
                <a:solidFill>
                  <a:srgbClr val="000000"/>
                </a:solidFill>
                <a:latin typeface="Montserrat Medium"/>
                <a:ea typeface="Montserrat Medium"/>
                <a:cs typeface="Montserrat Medium"/>
                <a:sym typeface="Montserrat Medium"/>
              </a:rPr>
              <a:t>This outline should provide a solid foundation for a presentation on the role of women in resisting totalitarian regimes. Feel free to include impactful quotes, images, and short videos to illustrate the bravery and influence of these women.</a:t>
            </a:r>
          </a:p>
          <a:p>
            <a:pPr algn="l">
              <a:lnSpc>
                <a:spcPts val="3907"/>
              </a:lnSpc>
            </a:pPr>
            <a:endParaRPr lang="en-US" sz="2368" b="1">
              <a:solidFill>
                <a:srgbClr val="000000"/>
              </a:solidFill>
              <a:latin typeface="Montserrat Medium"/>
              <a:ea typeface="Montserrat Medium"/>
              <a:cs typeface="Montserrat Medium"/>
              <a:sym typeface="Montserrat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rot="-5400000">
            <a:off x="-5899336" y="4584524"/>
            <a:ext cx="11608173" cy="1117952"/>
            <a:chOff x="0" y="0"/>
            <a:chExt cx="5254699" cy="506066"/>
          </a:xfrm>
        </p:grpSpPr>
        <p:sp>
          <p:nvSpPr>
            <p:cNvPr id="4" name="Freeform 4"/>
            <p:cNvSpPr/>
            <p:nvPr/>
          </p:nvSpPr>
          <p:spPr>
            <a:xfrm>
              <a:off x="0" y="0"/>
              <a:ext cx="5254699" cy="506066"/>
            </a:xfrm>
            <a:custGeom>
              <a:avLst/>
              <a:gdLst/>
              <a:ahLst/>
              <a:cxnLst/>
              <a:rect l="l" t="t" r="r" b="b"/>
              <a:pathLst>
                <a:path w="5254699" h="506066">
                  <a:moveTo>
                    <a:pt x="0" y="0"/>
                  </a:moveTo>
                  <a:lnTo>
                    <a:pt x="5254699" y="0"/>
                  </a:lnTo>
                  <a:lnTo>
                    <a:pt x="5254699" y="506066"/>
                  </a:lnTo>
                  <a:lnTo>
                    <a:pt x="0" y="506066"/>
                  </a:lnTo>
                  <a:close/>
                </a:path>
              </a:pathLst>
            </a:custGeom>
            <a:solidFill>
              <a:srgbClr val="EDD0D5"/>
            </a:solidFill>
          </p:spPr>
        </p:sp>
        <p:sp>
          <p:nvSpPr>
            <p:cNvPr id="5" name="TextBox 5"/>
            <p:cNvSpPr txBox="1"/>
            <p:nvPr/>
          </p:nvSpPr>
          <p:spPr>
            <a:xfrm>
              <a:off x="0" y="-19050"/>
              <a:ext cx="5254699" cy="525116"/>
            </a:xfrm>
            <a:prstGeom prst="rect">
              <a:avLst/>
            </a:prstGeom>
          </p:spPr>
          <p:txBody>
            <a:bodyPr lIns="29557" tIns="29557" rIns="29557" bIns="29557" rtlCol="0" anchor="ctr"/>
            <a:lstStyle/>
            <a:p>
              <a:pPr algn="ctr">
                <a:lnSpc>
                  <a:spcPts val="1547"/>
                </a:lnSpc>
                <a:spcBef>
                  <a:spcPct val="0"/>
                </a:spcBef>
              </a:pPr>
              <a:endParaRPr/>
            </a:p>
          </p:txBody>
        </p:sp>
      </p:grpSp>
      <p:grpSp>
        <p:nvGrpSpPr>
          <p:cNvPr id="6" name="Group 6"/>
          <p:cNvGrpSpPr/>
          <p:nvPr/>
        </p:nvGrpSpPr>
        <p:grpSpPr>
          <a:xfrm rot="-5400000">
            <a:off x="10384960" y="2586040"/>
            <a:ext cx="11608173" cy="5114921"/>
            <a:chOff x="0" y="0"/>
            <a:chExt cx="5254699" cy="2315383"/>
          </a:xfrm>
        </p:grpSpPr>
        <p:sp>
          <p:nvSpPr>
            <p:cNvPr id="7" name="Freeform 7"/>
            <p:cNvSpPr/>
            <p:nvPr/>
          </p:nvSpPr>
          <p:spPr>
            <a:xfrm>
              <a:off x="0" y="0"/>
              <a:ext cx="5254699" cy="2315383"/>
            </a:xfrm>
            <a:custGeom>
              <a:avLst/>
              <a:gdLst/>
              <a:ahLst/>
              <a:cxnLst/>
              <a:rect l="l" t="t" r="r" b="b"/>
              <a:pathLst>
                <a:path w="5254699" h="2315383">
                  <a:moveTo>
                    <a:pt x="0" y="0"/>
                  </a:moveTo>
                  <a:lnTo>
                    <a:pt x="5254699" y="0"/>
                  </a:lnTo>
                  <a:lnTo>
                    <a:pt x="5254699" y="2315383"/>
                  </a:lnTo>
                  <a:lnTo>
                    <a:pt x="0" y="2315383"/>
                  </a:lnTo>
                  <a:close/>
                </a:path>
              </a:pathLst>
            </a:custGeom>
            <a:solidFill>
              <a:srgbClr val="EDD0D5"/>
            </a:solidFill>
          </p:spPr>
        </p:sp>
        <p:sp>
          <p:nvSpPr>
            <p:cNvPr id="8" name="TextBox 8"/>
            <p:cNvSpPr txBox="1"/>
            <p:nvPr/>
          </p:nvSpPr>
          <p:spPr>
            <a:xfrm>
              <a:off x="0" y="-19050"/>
              <a:ext cx="5254699" cy="2334433"/>
            </a:xfrm>
            <a:prstGeom prst="rect">
              <a:avLst/>
            </a:prstGeom>
          </p:spPr>
          <p:txBody>
            <a:bodyPr lIns="29557" tIns="29557" rIns="29557" bIns="29557" rtlCol="0" anchor="ctr"/>
            <a:lstStyle/>
            <a:p>
              <a:pPr algn="ctr">
                <a:lnSpc>
                  <a:spcPts val="1547"/>
                </a:lnSpc>
                <a:spcBef>
                  <a:spcPct val="0"/>
                </a:spcBef>
              </a:pPr>
              <a:endParaRPr/>
            </a:p>
          </p:txBody>
        </p:sp>
      </p:grpSp>
      <p:grpSp>
        <p:nvGrpSpPr>
          <p:cNvPr id="9" name="Group 9"/>
          <p:cNvGrpSpPr>
            <a:grpSpLocks noChangeAspect="1"/>
          </p:cNvGrpSpPr>
          <p:nvPr/>
        </p:nvGrpSpPr>
        <p:grpSpPr>
          <a:xfrm>
            <a:off x="9634618" y="1159855"/>
            <a:ext cx="7993937" cy="7967291"/>
            <a:chOff x="0" y="0"/>
            <a:chExt cx="4572000" cy="4556760"/>
          </a:xfrm>
        </p:grpSpPr>
        <p:sp>
          <p:nvSpPr>
            <p:cNvPr id="10" name="Freeform 10"/>
            <p:cNvSpPr/>
            <p:nvPr/>
          </p:nvSpPr>
          <p:spPr>
            <a:xfrm>
              <a:off x="-127" y="889"/>
              <a:ext cx="4572381" cy="4554983"/>
            </a:xfrm>
            <a:custGeom>
              <a:avLst/>
              <a:gdLst/>
              <a:ahLst/>
              <a:cxnLst/>
              <a:rect l="l" t="t" r="r" b="b"/>
              <a:pathLst>
                <a:path w="4572381" h="4554983">
                  <a:moveTo>
                    <a:pt x="4572254" y="3402838"/>
                  </a:moveTo>
                  <a:cubicBezTo>
                    <a:pt x="4572381" y="4037711"/>
                    <a:pt x="4057523" y="4552696"/>
                    <a:pt x="3422015" y="4552823"/>
                  </a:cubicBezTo>
                  <a:lnTo>
                    <a:pt x="2493010" y="4552950"/>
                  </a:lnTo>
                  <a:lnTo>
                    <a:pt x="2493010" y="4554728"/>
                  </a:lnTo>
                  <a:lnTo>
                    <a:pt x="1149731" y="4554855"/>
                  </a:lnTo>
                  <a:cubicBezTo>
                    <a:pt x="515112" y="4554983"/>
                    <a:pt x="254" y="4039997"/>
                    <a:pt x="254" y="3405124"/>
                  </a:cubicBezTo>
                  <a:cubicBezTo>
                    <a:pt x="254" y="2859914"/>
                    <a:pt x="382397" y="2389759"/>
                    <a:pt x="915416" y="2278127"/>
                  </a:cubicBezTo>
                  <a:cubicBezTo>
                    <a:pt x="382397" y="2167509"/>
                    <a:pt x="127" y="1697355"/>
                    <a:pt x="0" y="1152144"/>
                  </a:cubicBezTo>
                  <a:cubicBezTo>
                    <a:pt x="0" y="517271"/>
                    <a:pt x="514731" y="2286"/>
                    <a:pt x="1149350" y="2159"/>
                  </a:cubicBezTo>
                  <a:lnTo>
                    <a:pt x="2079244" y="2032"/>
                  </a:lnTo>
                  <a:lnTo>
                    <a:pt x="2079244" y="254"/>
                  </a:lnTo>
                  <a:lnTo>
                    <a:pt x="3422523" y="127"/>
                  </a:lnTo>
                  <a:cubicBezTo>
                    <a:pt x="4057142" y="0"/>
                    <a:pt x="4572000" y="514985"/>
                    <a:pt x="4572000" y="1149858"/>
                  </a:cubicBezTo>
                  <a:cubicBezTo>
                    <a:pt x="4572000" y="1695069"/>
                    <a:pt x="4189857" y="2165223"/>
                    <a:pt x="3656838" y="2276856"/>
                  </a:cubicBezTo>
                  <a:cubicBezTo>
                    <a:pt x="4189857" y="2388489"/>
                    <a:pt x="4572127" y="2858516"/>
                    <a:pt x="4572254" y="3402838"/>
                  </a:cubicBezTo>
                  <a:close/>
                </a:path>
              </a:pathLst>
            </a:custGeom>
            <a:blipFill>
              <a:blip r:embed="rId3"/>
              <a:stretch>
                <a:fillRect l="-24619" r="-24619"/>
              </a:stretch>
            </a:blipFill>
          </p:spPr>
        </p:sp>
        <p:sp>
          <p:nvSpPr>
            <p:cNvPr id="11" name="Freeform 11"/>
            <p:cNvSpPr/>
            <p:nvPr/>
          </p:nvSpPr>
          <p:spPr>
            <a:xfrm>
              <a:off x="-127" y="1143"/>
              <a:ext cx="4572127" cy="4555617"/>
            </a:xfrm>
            <a:custGeom>
              <a:avLst/>
              <a:gdLst/>
              <a:ahLst/>
              <a:cxnLst/>
              <a:rect l="l" t="t" r="r" b="b"/>
              <a:pathLst>
                <a:path w="4572127" h="4555617">
                  <a:moveTo>
                    <a:pt x="4572127" y="4555617"/>
                  </a:moveTo>
                  <a:lnTo>
                    <a:pt x="0" y="4555617"/>
                  </a:lnTo>
                  <a:lnTo>
                    <a:pt x="0" y="0"/>
                  </a:lnTo>
                  <a:lnTo>
                    <a:pt x="4572127" y="0"/>
                  </a:lnTo>
                  <a:lnTo>
                    <a:pt x="4572127" y="4555617"/>
                  </a:lnTo>
                  <a:close/>
                </a:path>
              </a:pathLst>
            </a:custGeom>
            <a:blipFill>
              <a:blip r:embed="rId4"/>
              <a:stretch>
                <a:fillRect l="-6" r="-6"/>
              </a:stretch>
            </a:blipFill>
          </p:spPr>
        </p:sp>
      </p:grpSp>
      <p:sp>
        <p:nvSpPr>
          <p:cNvPr id="12" name="TextBox 12"/>
          <p:cNvSpPr txBox="1"/>
          <p:nvPr/>
        </p:nvSpPr>
        <p:spPr>
          <a:xfrm>
            <a:off x="1274208" y="2967885"/>
            <a:ext cx="7426432" cy="4410058"/>
          </a:xfrm>
          <a:prstGeom prst="rect">
            <a:avLst/>
          </a:prstGeom>
        </p:spPr>
        <p:txBody>
          <a:bodyPr lIns="0" tIns="0" rIns="0" bIns="0" rtlCol="0" anchor="t">
            <a:spAutoFit/>
          </a:bodyPr>
          <a:lstStyle/>
          <a:p>
            <a:pPr algn="l">
              <a:lnSpc>
                <a:spcPts val="11399"/>
              </a:lnSpc>
            </a:pPr>
            <a:r>
              <a:rPr lang="en-US" sz="11999" b="1" spc="-635">
                <a:solidFill>
                  <a:srgbClr val="FFFFFF"/>
                </a:solidFill>
                <a:latin typeface="Be Vietnam Medium"/>
                <a:ea typeface="Be Vietnam Medium"/>
                <a:cs typeface="Be Vietnam Medium"/>
                <a:sym typeface="Be Vietnam Medium"/>
              </a:rPr>
              <a:t>THANK YOU </a:t>
            </a:r>
            <a:r>
              <a:rPr lang="en-US" sz="11999" b="1" spc="-635" smtClean="0">
                <a:solidFill>
                  <a:srgbClr val="FFFFFF"/>
                </a:solidFill>
                <a:latin typeface="Be Vietnam Medium"/>
                <a:ea typeface="Be Vietnam Medium"/>
                <a:cs typeface="Be Vietnam Medium"/>
                <a:sym typeface="Be Vietnam Medium"/>
              </a:rPr>
              <a:t> VERY </a:t>
            </a:r>
            <a:r>
              <a:rPr lang="en-US" sz="11999" b="1" spc="-635">
                <a:solidFill>
                  <a:srgbClr val="FFFFFF"/>
                </a:solidFill>
                <a:latin typeface="Be Vietnam Medium"/>
                <a:ea typeface="Be Vietnam Medium"/>
                <a:cs typeface="Be Vietnam Medium"/>
                <a:sym typeface="Be Vietnam Medium"/>
              </a:rPr>
              <a:t>MUCH!</a:t>
            </a:r>
          </a:p>
        </p:txBody>
      </p:sp>
      <p:sp>
        <p:nvSpPr>
          <p:cNvPr id="13" name="TextBox 14">
            <a:extLst>
              <a:ext uri="{FF2B5EF4-FFF2-40B4-BE49-F238E27FC236}">
                <a16:creationId xmlns:a16="http://schemas.microsoft.com/office/drawing/2014/main" xmlns="" id="{1BCF93EF-3579-C7D0-8873-1B1F91FDD78A}"/>
              </a:ext>
            </a:extLst>
          </p:cNvPr>
          <p:cNvSpPr txBox="1"/>
          <p:nvPr/>
        </p:nvSpPr>
        <p:spPr>
          <a:xfrm>
            <a:off x="13753145" y="9258300"/>
            <a:ext cx="4871801" cy="738664"/>
          </a:xfrm>
          <a:prstGeom prst="rect">
            <a:avLst/>
          </a:prstGeom>
        </p:spPr>
        <p:txBody>
          <a:bodyPr wrap="square" lIns="0" tIns="0" rIns="0" bIns="0" rtlCol="0" anchor="t">
            <a:spAutoFit/>
          </a:bodyPr>
          <a:lstStyle/>
          <a:p>
            <a:pPr algn="just"/>
            <a:r>
              <a:rPr lang="en-US" sz="1200" dirty="0">
                <a:solidFill>
                  <a:srgbClr val="6F32B9"/>
                </a:solidFill>
                <a:latin typeface="HK Grotesk"/>
                <a:ea typeface="Roboto"/>
                <a:cs typeface="Roboto"/>
                <a:sym typeface="HK Grotesk"/>
              </a:rPr>
              <a:t>"This project has been funded with support from the European Commission. This publication reflects the views only of the author, and the Commission cannot be held responsible for any use which may be made of the information contained therein".</a:t>
            </a:r>
            <a:endParaRPr lang="en-US" sz="1200" dirty="0">
              <a:solidFill>
                <a:srgbClr val="000000"/>
              </a:solidFill>
              <a:latin typeface="HK Grotesk"/>
              <a:ea typeface="Roboto"/>
              <a:cs typeface="Roboto"/>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653</Words>
  <Application>Microsoft Office PowerPoint</Application>
  <PresentationFormat>Personalizzato</PresentationFormat>
  <Paragraphs>35</Paragraphs>
  <Slides>8</Slides>
  <Notes>0</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8</vt:i4>
      </vt:variant>
    </vt:vector>
  </HeadingPairs>
  <TitlesOfParts>
    <vt:vector size="17" baseType="lpstr">
      <vt:lpstr>Helvetica World</vt:lpstr>
      <vt:lpstr>Calibri</vt:lpstr>
      <vt:lpstr>Be Vietnam Medium</vt:lpstr>
      <vt:lpstr>Arial</vt:lpstr>
      <vt:lpstr>Roboto</vt:lpstr>
      <vt:lpstr>Montserrat Medium</vt:lpstr>
      <vt:lpstr>Be Vietnam</vt:lpstr>
      <vt:lpstr>HK Grotesk</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women</dc:title>
  <cp:lastModifiedBy>Account Microsoft</cp:lastModifiedBy>
  <cp:revision>4</cp:revision>
  <dcterms:created xsi:type="dcterms:W3CDTF">2006-08-16T00:00:00Z</dcterms:created>
  <dcterms:modified xsi:type="dcterms:W3CDTF">2025-06-08T17:07:32Z</dcterms:modified>
  <dc:identifier>DAGVx62hyL0</dc:identifier>
</cp:coreProperties>
</file>