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748" y="4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93757651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8874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4de1b5bc7675efb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4de1b5bc7675efb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6459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4de1b5bc7675efb3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4de1b5bc7675efb3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2893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4de1b5bc7675efb3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4de1b5bc7675efb3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2970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4de1b5bc7675efb3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4de1b5bc7675efb3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1494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4de1b5bc7675efb3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4de1b5bc7675efb3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2731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4de1b5bc7675efb3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4de1b5bc7675efb3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1410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4de1b5bc7675efb3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4de1b5bc7675efb3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0560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13">
            <a:alphaModFix amt="18000"/>
            <a:lum/>
          </a:blip>
          <a:srcRect/>
          <a:stretch>
            <a:fillRect l="-1000" r="-1000"/>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67150" y="0"/>
            <a:ext cx="9311150" cy="5143500"/>
          </a:xfrm>
          <a:prstGeom prst="rect">
            <a:avLst/>
          </a:prstGeom>
          <a:noFill/>
          <a:ln>
            <a:noFill/>
          </a:ln>
        </p:spPr>
      </p:pic>
      <p:sp>
        <p:nvSpPr>
          <p:cNvPr id="55" name="Google Shape;55;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it" b="1" dirty="0" smtClean="0">
                <a:solidFill>
                  <a:schemeClr val="lt1"/>
                </a:solidFill>
                <a:highlight>
                  <a:schemeClr val="accent1"/>
                </a:highlight>
              </a:rPr>
              <a:t>MUSIC FOR INCLUSION</a:t>
            </a:r>
            <a:endParaRPr b="1" dirty="0">
              <a:solidFill>
                <a:schemeClr val="lt1"/>
              </a:solidFill>
              <a:highlight>
                <a:schemeClr val="accent1"/>
              </a:highlight>
            </a:endParaRPr>
          </a:p>
        </p:txBody>
      </p:sp>
      <p:sp>
        <p:nvSpPr>
          <p:cNvPr id="56" name="Google Shape;56;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it">
                <a:solidFill>
                  <a:schemeClr val="lt1"/>
                </a:solidFill>
                <a:highlight>
                  <a:schemeClr val="accent1"/>
                </a:highlight>
              </a:rPr>
              <a:t>presented by Andrea Brutto</a:t>
            </a:r>
            <a:endParaRPr>
              <a:solidFill>
                <a:schemeClr val="lt1"/>
              </a:solidFill>
              <a:highlight>
                <a:schemeClr val="accent1"/>
              </a:highlight>
            </a:endParaRPr>
          </a:p>
        </p:txBody>
      </p:sp>
      <p:pic>
        <p:nvPicPr>
          <p:cNvPr id="3" name="Immagine 2"/>
          <p:cNvPicPr>
            <a:picLocks noChangeAspect="1"/>
          </p:cNvPicPr>
          <p:nvPr/>
        </p:nvPicPr>
        <p:blipFill>
          <a:blip r:embed="rId4"/>
          <a:stretch>
            <a:fillRect/>
          </a:stretch>
        </p:blipFill>
        <p:spPr>
          <a:xfrm>
            <a:off x="-167150" y="0"/>
            <a:ext cx="3057584" cy="659479"/>
          </a:xfrm>
          <a:prstGeom prst="rect">
            <a:avLst/>
          </a:prstGeom>
        </p:spPr>
      </p:pic>
      <p:pic>
        <p:nvPicPr>
          <p:cNvPr id="5" name="Immagine 4"/>
          <p:cNvPicPr>
            <a:picLocks noChangeAspect="1"/>
          </p:cNvPicPr>
          <p:nvPr/>
        </p:nvPicPr>
        <p:blipFill>
          <a:blip r:embed="rId5"/>
          <a:stretch>
            <a:fillRect/>
          </a:stretch>
        </p:blipFill>
        <p:spPr>
          <a:xfrm>
            <a:off x="3640419" y="3729105"/>
            <a:ext cx="1414395" cy="1414395"/>
          </a:xfrm>
          <a:prstGeom prst="rect">
            <a:avLst/>
          </a:prstGeom>
        </p:spPr>
      </p:pic>
      <p:pic>
        <p:nvPicPr>
          <p:cNvPr id="6" name="Immagine 5"/>
          <p:cNvPicPr>
            <a:picLocks noChangeAspect="1"/>
          </p:cNvPicPr>
          <p:nvPr/>
        </p:nvPicPr>
        <p:blipFill>
          <a:blip r:embed="rId6"/>
          <a:stretch>
            <a:fillRect/>
          </a:stretch>
        </p:blipFill>
        <p:spPr>
          <a:xfrm>
            <a:off x="6912671" y="2912171"/>
            <a:ext cx="2231329" cy="2231329"/>
          </a:xfrm>
          <a:prstGeom prst="rect">
            <a:avLst/>
          </a:prstGeom>
        </p:spPr>
      </p:pic>
      <p:sp>
        <p:nvSpPr>
          <p:cNvPr id="2" name="CasellaDiTesto 1"/>
          <p:cNvSpPr txBox="1"/>
          <p:nvPr/>
        </p:nvSpPr>
        <p:spPr>
          <a:xfrm>
            <a:off x="224725" y="744575"/>
            <a:ext cx="2169763" cy="523220"/>
          </a:xfrm>
          <a:prstGeom prst="rect">
            <a:avLst/>
          </a:prstGeom>
          <a:solidFill>
            <a:schemeClr val="bg1"/>
          </a:solidFill>
        </p:spPr>
        <p:txBody>
          <a:bodyPr wrap="square" rtlCol="0">
            <a:spAutoFit/>
          </a:bodyPr>
          <a:lstStyle/>
          <a:p>
            <a:r>
              <a:rPr lang="it-IT" dirty="0" smtClean="0"/>
              <a:t>Entry </a:t>
            </a:r>
            <a:r>
              <a:rPr lang="it-IT" dirty="0" err="1" smtClean="0"/>
              <a:t>mobility</a:t>
            </a:r>
            <a:r>
              <a:rPr lang="it-IT" smtClean="0"/>
              <a:t> 18th-22th </a:t>
            </a:r>
            <a:r>
              <a:rPr lang="it-IT" dirty="0" err="1" smtClean="0"/>
              <a:t>November</a:t>
            </a:r>
            <a:r>
              <a:rPr lang="it-IT" dirty="0" smtClean="0"/>
              <a:t> 2024</a:t>
            </a:r>
            <a:endParaRPr lang="it-IT"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224990" y="200876"/>
            <a:ext cx="2808000" cy="755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it"/>
              <a:t>Music as a means of inclusion</a:t>
            </a:r>
            <a:endParaRPr/>
          </a:p>
        </p:txBody>
      </p:sp>
      <p:sp>
        <p:nvSpPr>
          <p:cNvPr id="62" name="Google Shape;62;p14"/>
          <p:cNvSpPr txBox="1">
            <a:spLocks noGrp="1"/>
          </p:cNvSpPr>
          <p:nvPr>
            <p:ph type="body" idx="1"/>
          </p:nvPr>
        </p:nvSpPr>
        <p:spPr>
          <a:xfrm>
            <a:off x="2284128" y="3659833"/>
            <a:ext cx="4904948" cy="1857295"/>
          </a:xfrm>
          <a:prstGeom prst="rect">
            <a:avLst/>
          </a:prstGeom>
        </p:spPr>
        <p:txBody>
          <a:bodyPr spcFirstLastPara="1" wrap="square" lIns="91425" tIns="91425" rIns="91425" bIns="91425" anchor="t" anchorCtr="0">
            <a:normAutofit/>
          </a:bodyPr>
          <a:lstStyle/>
          <a:p>
            <a:pPr marL="0" lvl="0" indent="0" algn="just" rtl="0">
              <a:spcBef>
                <a:spcPts val="0"/>
              </a:spcBef>
              <a:spcAft>
                <a:spcPts val="1200"/>
              </a:spcAft>
              <a:buNone/>
            </a:pPr>
            <a:r>
              <a:rPr lang="it" b="1" dirty="0"/>
              <a:t>Music has an extraordinary power to promote inclusion, with the ability to break down social and cultural barriers. Furthermore, it can offer opportunities for learning and active participation. This makes it a valuable tool in the educational, social and cultural fields.</a:t>
            </a:r>
            <a:endParaRPr b="1" dirty="0"/>
          </a:p>
        </p:txBody>
      </p:sp>
      <p:pic>
        <p:nvPicPr>
          <p:cNvPr id="63" name="Google Shape;63;p14"/>
          <p:cNvPicPr preferRelativeResize="0"/>
          <p:nvPr/>
        </p:nvPicPr>
        <p:blipFill rotWithShape="1">
          <a:blip r:embed="rId3">
            <a:alphaModFix/>
          </a:blip>
          <a:srcRect b="9360"/>
          <a:stretch/>
        </p:blipFill>
        <p:spPr>
          <a:xfrm>
            <a:off x="3119700" y="1098988"/>
            <a:ext cx="2808000" cy="2706788"/>
          </a:xfrm>
          <a:prstGeom prst="rect">
            <a:avLst/>
          </a:prstGeom>
          <a:noFill/>
          <a:ln>
            <a:noFill/>
          </a:ln>
          <a:effectLst>
            <a:softEdge rad="889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it"/>
              <a:t>Music in history</a:t>
            </a:r>
            <a:endParaRPr/>
          </a:p>
        </p:txBody>
      </p:sp>
      <p:sp>
        <p:nvSpPr>
          <p:cNvPr id="69" name="Google Shape;69;p15"/>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fontScale="92500" lnSpcReduction="10000"/>
          </a:bodyPr>
          <a:lstStyle/>
          <a:p>
            <a:pPr marL="0" lvl="0" indent="0" algn="just" rtl="0">
              <a:spcBef>
                <a:spcPts val="0"/>
              </a:spcBef>
              <a:spcAft>
                <a:spcPts val="1200"/>
              </a:spcAft>
              <a:buNone/>
            </a:pPr>
            <a:r>
              <a:rPr lang="it" dirty="0"/>
              <a:t>Since the origins of civilization, music has represented a universal language capable of uniting, exciting and transmitting values. In ancient times, the Greeks and Romans considered it a sacred art linked to philosophy. With the Middle Ages, music was linked to the Church with its Gregorian chants. The Renaissance marked a turning point, developing a greater attention to form and composition. The Baroque era saw the birth of great composers such as Bach, Vivaldi and Händel. In the 20th century, music freed itself from the constraints of the past, giving rise to musical genres such as jazz, rock and electronic.</a:t>
            </a:r>
            <a:endParaRPr dirty="0"/>
          </a:p>
        </p:txBody>
      </p:sp>
      <p:pic>
        <p:nvPicPr>
          <p:cNvPr id="70" name="Google Shape;70;p15"/>
          <p:cNvPicPr preferRelativeResize="0"/>
          <p:nvPr/>
        </p:nvPicPr>
        <p:blipFill>
          <a:blip r:embed="rId3">
            <a:alphaModFix/>
          </a:blip>
          <a:stretch>
            <a:fillRect/>
          </a:stretch>
        </p:blipFill>
        <p:spPr>
          <a:xfrm>
            <a:off x="4077178" y="1028296"/>
            <a:ext cx="4362510" cy="31793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943057"/>
            <a:ext cx="2808000" cy="755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it" dirty="0"/>
              <a:t>The Role of Music in Education and Society</a:t>
            </a:r>
            <a:endParaRPr dirty="0"/>
          </a:p>
        </p:txBody>
      </p:sp>
      <p:sp>
        <p:nvSpPr>
          <p:cNvPr id="76" name="Google Shape;76;p16"/>
          <p:cNvSpPr txBox="1">
            <a:spLocks noGrp="1"/>
          </p:cNvSpPr>
          <p:nvPr>
            <p:ph type="body" idx="1"/>
          </p:nvPr>
        </p:nvSpPr>
        <p:spPr>
          <a:xfrm>
            <a:off x="2164734" y="3926907"/>
            <a:ext cx="5395418" cy="3179400"/>
          </a:xfrm>
          <a:prstGeom prst="rect">
            <a:avLst/>
          </a:prstGeom>
        </p:spPr>
        <p:txBody>
          <a:bodyPr spcFirstLastPara="1" wrap="square" lIns="91425" tIns="91425" rIns="91425" bIns="91425" anchor="t" anchorCtr="0">
            <a:normAutofit/>
          </a:bodyPr>
          <a:lstStyle/>
          <a:p>
            <a:pPr marL="0" lvl="0" indent="0" algn="just" rtl="0">
              <a:spcBef>
                <a:spcPts val="0"/>
              </a:spcBef>
              <a:spcAft>
                <a:spcPts val="1200"/>
              </a:spcAft>
              <a:buNone/>
            </a:pPr>
            <a:r>
              <a:rPr lang="it" b="1" dirty="0"/>
              <a:t>Music in education is not limited to learning notes and rhythms, but extends to enhancing social, cognitive and emotional skills. In addition, it plays a vital role in society in promoting cultural diversity and providing an opportunity to share one's musical experiences and traditions.</a:t>
            </a:r>
            <a:endParaRPr b="1" dirty="0"/>
          </a:p>
        </p:txBody>
      </p:sp>
      <p:pic>
        <p:nvPicPr>
          <p:cNvPr id="77" name="Google Shape;77;p16"/>
          <p:cNvPicPr preferRelativeResize="0"/>
          <p:nvPr/>
        </p:nvPicPr>
        <p:blipFill>
          <a:blip r:embed="rId3">
            <a:alphaModFix/>
          </a:blip>
          <a:stretch>
            <a:fillRect/>
          </a:stretch>
        </p:blipFill>
        <p:spPr>
          <a:xfrm>
            <a:off x="2164734" y="807849"/>
            <a:ext cx="4779976" cy="3179400"/>
          </a:xfrm>
          <a:prstGeom prst="rect">
            <a:avLst/>
          </a:prstGeom>
          <a:noFill/>
          <a:ln>
            <a:noFill/>
          </a:ln>
          <a:effectLst>
            <a:softEdge rad="3429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650" y="359975"/>
            <a:ext cx="3156000" cy="9516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it" dirty="0"/>
              <a:t>Music and therapy. New reality of education</a:t>
            </a:r>
            <a:endParaRPr dirty="0"/>
          </a:p>
        </p:txBody>
      </p:sp>
      <p:sp>
        <p:nvSpPr>
          <p:cNvPr id="83" name="Google Shape;83;p17"/>
          <p:cNvSpPr txBox="1">
            <a:spLocks noGrp="1"/>
          </p:cNvSpPr>
          <p:nvPr>
            <p:ph type="body" idx="1"/>
          </p:nvPr>
        </p:nvSpPr>
        <p:spPr>
          <a:xfrm>
            <a:off x="840375" y="3947401"/>
            <a:ext cx="7578412" cy="3179400"/>
          </a:xfrm>
          <a:prstGeom prst="rect">
            <a:avLst/>
          </a:prstGeom>
        </p:spPr>
        <p:txBody>
          <a:bodyPr spcFirstLastPara="1" wrap="square" lIns="91425" tIns="91425" rIns="91425" bIns="91425" anchor="t" anchorCtr="0">
            <a:normAutofit/>
          </a:bodyPr>
          <a:lstStyle/>
          <a:p>
            <a:pPr marL="0" lvl="0" indent="0" algn="just" rtl="0">
              <a:spcBef>
                <a:spcPts val="0"/>
              </a:spcBef>
              <a:spcAft>
                <a:spcPts val="1200"/>
              </a:spcAft>
              <a:buNone/>
            </a:pPr>
            <a:r>
              <a:rPr lang="it" b="1" dirty="0"/>
              <a:t>Music should promote the linguistic, social, emotional, cognitive and physical development of students. In addition, music lessons can be a welcoming and inclusive space, especially for disadvantaged students. In terms of therapy, music teaching can offer therapeutic benefits to students with learning difficulties, obviously adapted to the specific needs of each student</a:t>
            </a:r>
            <a:endParaRPr b="1" dirty="0"/>
          </a:p>
        </p:txBody>
      </p:sp>
      <p:pic>
        <p:nvPicPr>
          <p:cNvPr id="84" name="Google Shape;84;p17"/>
          <p:cNvPicPr preferRelativeResize="0"/>
          <p:nvPr/>
        </p:nvPicPr>
        <p:blipFill>
          <a:blip r:embed="rId3">
            <a:alphaModFix/>
          </a:blip>
          <a:stretch>
            <a:fillRect/>
          </a:stretch>
        </p:blipFill>
        <p:spPr>
          <a:xfrm>
            <a:off x="2773855" y="616498"/>
            <a:ext cx="3556000" cy="3556000"/>
          </a:xfrm>
          <a:prstGeom prst="rect">
            <a:avLst/>
          </a:prstGeom>
          <a:noFill/>
          <a:ln>
            <a:noFill/>
          </a:ln>
          <a:effectLst>
            <a:softEdge rad="1524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311700" y="141098"/>
            <a:ext cx="2808000" cy="75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it" dirty="0"/>
              <a:t>Music </a:t>
            </a:r>
            <a:r>
              <a:rPr lang="it" dirty="0" smtClean="0"/>
              <a:t>at </a:t>
            </a:r>
            <a:r>
              <a:rPr lang="it" dirty="0"/>
              <a:t>school</a:t>
            </a:r>
            <a:endParaRPr dirty="0"/>
          </a:p>
        </p:txBody>
      </p:sp>
      <p:sp>
        <p:nvSpPr>
          <p:cNvPr id="90" name="Google Shape;90;p18"/>
          <p:cNvSpPr txBox="1">
            <a:spLocks noGrp="1"/>
          </p:cNvSpPr>
          <p:nvPr>
            <p:ph type="body" idx="1"/>
          </p:nvPr>
        </p:nvSpPr>
        <p:spPr>
          <a:xfrm>
            <a:off x="2116851" y="3975145"/>
            <a:ext cx="5497893" cy="3179400"/>
          </a:xfrm>
          <a:prstGeom prst="rect">
            <a:avLst/>
          </a:prstGeom>
        </p:spPr>
        <p:txBody>
          <a:bodyPr spcFirstLastPara="1" wrap="square" lIns="91425" tIns="91425" rIns="91425" bIns="91425" anchor="t" anchorCtr="0">
            <a:normAutofit/>
          </a:bodyPr>
          <a:lstStyle/>
          <a:p>
            <a:pPr marL="0" lvl="0" indent="0" algn="just" rtl="0">
              <a:spcBef>
                <a:spcPts val="0"/>
              </a:spcBef>
              <a:spcAft>
                <a:spcPts val="1200"/>
              </a:spcAft>
              <a:buNone/>
            </a:pPr>
            <a:r>
              <a:rPr lang="it" b="1" dirty="0"/>
              <a:t>Music is one of the most powerful tools for the effective implementation of inclusion at school. Using music at school allows you to explore your emotions, discover your inner dimension and therefore develop and refine your affectivity. It allows you to experience a multisensory approach that supports the activation of different learning processes</a:t>
            </a:r>
            <a:endParaRPr b="1" dirty="0"/>
          </a:p>
        </p:txBody>
      </p:sp>
      <p:pic>
        <p:nvPicPr>
          <p:cNvPr id="91" name="Google Shape;91;p18"/>
          <p:cNvPicPr preferRelativeResize="0"/>
          <p:nvPr/>
        </p:nvPicPr>
        <p:blipFill>
          <a:blip r:embed="rId3">
            <a:alphaModFix/>
          </a:blip>
          <a:stretch>
            <a:fillRect/>
          </a:stretch>
        </p:blipFill>
        <p:spPr>
          <a:xfrm>
            <a:off x="2872409" y="933450"/>
            <a:ext cx="3386989" cy="3179400"/>
          </a:xfrm>
          <a:prstGeom prst="rect">
            <a:avLst/>
          </a:prstGeom>
          <a:noFill/>
          <a:ln>
            <a:noFill/>
          </a:ln>
          <a:effectLst>
            <a:softEdge rad="1397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it"/>
              <a:t>Music helps disability</a:t>
            </a:r>
            <a:endParaRPr/>
          </a:p>
        </p:txBody>
      </p:sp>
      <p:sp>
        <p:nvSpPr>
          <p:cNvPr id="97" name="Google Shape;97;p19"/>
          <p:cNvSpPr txBox="1">
            <a:spLocks noGrp="1"/>
          </p:cNvSpPr>
          <p:nvPr>
            <p:ph type="body" idx="1"/>
          </p:nvPr>
        </p:nvSpPr>
        <p:spPr>
          <a:xfrm>
            <a:off x="2093203" y="3905250"/>
            <a:ext cx="5340238" cy="3179400"/>
          </a:xfrm>
          <a:prstGeom prst="rect">
            <a:avLst/>
          </a:prstGeom>
        </p:spPr>
        <p:txBody>
          <a:bodyPr spcFirstLastPara="1" wrap="square" lIns="91425" tIns="91425" rIns="91425" bIns="91425" anchor="t" anchorCtr="0">
            <a:normAutofit/>
          </a:bodyPr>
          <a:lstStyle/>
          <a:p>
            <a:pPr marL="0" lvl="0" indent="0" algn="just" rtl="0">
              <a:spcBef>
                <a:spcPts val="0"/>
              </a:spcBef>
              <a:spcAft>
                <a:spcPts val="1200"/>
              </a:spcAft>
              <a:buNone/>
            </a:pPr>
            <a:r>
              <a:rPr lang="it" b="1" dirty="0"/>
              <a:t>The disabled person who has difficulty using the conventional communication system can find in music a means to interact with others, express their emotions and needs. Disabled people can express themselves freely through music but at the same time guided exercises allow them </a:t>
            </a:r>
            <a:r>
              <a:rPr lang="it" b="1"/>
              <a:t>to </a:t>
            </a:r>
            <a:r>
              <a:rPr lang="it" b="1" smtClean="0"/>
              <a:t>self-manage.</a:t>
            </a:r>
            <a:endParaRPr b="1" dirty="0"/>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1275" y="1238250"/>
            <a:ext cx="3981450" cy="2667000"/>
          </a:xfrm>
          <a:prstGeom prst="rect">
            <a:avLst/>
          </a:prstGeom>
          <a:effectLst>
            <a:softEdge rad="1397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20"/>
          <p:cNvPicPr preferRelativeResize="0"/>
          <p:nvPr/>
        </p:nvPicPr>
        <p:blipFill>
          <a:blip r:embed="rId3">
            <a:alphaModFix/>
          </a:blip>
          <a:stretch>
            <a:fillRect/>
          </a:stretch>
        </p:blipFill>
        <p:spPr>
          <a:xfrm>
            <a:off x="-152400" y="0"/>
            <a:ext cx="9296402" cy="5143500"/>
          </a:xfrm>
          <a:prstGeom prst="rect">
            <a:avLst/>
          </a:prstGeom>
          <a:noFill/>
          <a:ln>
            <a:noFill/>
          </a:ln>
        </p:spPr>
      </p:pic>
      <p:sp>
        <p:nvSpPr>
          <p:cNvPr id="104" name="Google Shape;104;p20"/>
          <p:cNvSpPr txBox="1"/>
          <p:nvPr/>
        </p:nvSpPr>
        <p:spPr>
          <a:xfrm>
            <a:off x="-8" y="2203908"/>
            <a:ext cx="9144000" cy="646300"/>
          </a:xfrm>
          <a:prstGeom prst="rect">
            <a:avLst/>
          </a:prstGeom>
          <a:noFill/>
          <a:ln w="15240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it" sz="3000" b="1" dirty="0" smtClean="0">
                <a:solidFill>
                  <a:schemeClr val="lt1"/>
                </a:solidFill>
                <a:highlight>
                  <a:schemeClr val="dk2"/>
                </a:highlight>
              </a:rPr>
              <a:t>Thank </a:t>
            </a:r>
            <a:r>
              <a:rPr lang="it" sz="3000" b="1" dirty="0">
                <a:solidFill>
                  <a:schemeClr val="lt1"/>
                </a:solidFill>
                <a:highlight>
                  <a:schemeClr val="dk2"/>
                </a:highlight>
              </a:rPr>
              <a:t>you for your attention.</a:t>
            </a:r>
            <a:endParaRPr sz="3000" b="1" dirty="0">
              <a:solidFill>
                <a:schemeClr val="lt1"/>
              </a:solidFill>
              <a:highlight>
                <a:schemeClr val="dk2"/>
              </a:highlight>
            </a:endParaRPr>
          </a:p>
        </p:txBody>
      </p:sp>
      <p:pic>
        <p:nvPicPr>
          <p:cNvPr id="2" name="Immagine 1"/>
          <p:cNvPicPr>
            <a:picLocks noChangeAspect="1"/>
          </p:cNvPicPr>
          <p:nvPr/>
        </p:nvPicPr>
        <p:blipFill>
          <a:blip r:embed="rId4"/>
          <a:stretch>
            <a:fillRect/>
          </a:stretch>
        </p:blipFill>
        <p:spPr>
          <a:xfrm>
            <a:off x="2951972" y="4480289"/>
            <a:ext cx="2983879" cy="768999"/>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425</Words>
  <Application>Microsoft Office PowerPoint</Application>
  <PresentationFormat>Presentazione su schermo (16:9)</PresentationFormat>
  <Paragraphs>16</Paragraphs>
  <Slides>8</Slides>
  <Notes>8</Notes>
  <HiddenSlides>0</HiddenSlides>
  <MMClips>0</MMClips>
  <ScaleCrop>false</ScaleCrop>
  <HeadingPairs>
    <vt:vector size="6" baseType="variant">
      <vt:variant>
        <vt:lpstr>Caratteri utilizzati</vt:lpstr>
      </vt:variant>
      <vt:variant>
        <vt:i4>1</vt:i4>
      </vt:variant>
      <vt:variant>
        <vt:lpstr>Tema</vt:lpstr>
      </vt:variant>
      <vt:variant>
        <vt:i4>1</vt:i4>
      </vt:variant>
      <vt:variant>
        <vt:lpstr>Titoli diapositive</vt:lpstr>
      </vt:variant>
      <vt:variant>
        <vt:i4>8</vt:i4>
      </vt:variant>
    </vt:vector>
  </HeadingPairs>
  <TitlesOfParts>
    <vt:vector size="10" baseType="lpstr">
      <vt:lpstr>Arial</vt:lpstr>
      <vt:lpstr>Simple Light</vt:lpstr>
      <vt:lpstr>MUSIC FOR INCLUSION</vt:lpstr>
      <vt:lpstr>Music as a means of inclusion</vt:lpstr>
      <vt:lpstr>Music in history</vt:lpstr>
      <vt:lpstr>The Role of Music in Education and Society</vt:lpstr>
      <vt:lpstr>Music and therapy. New reality of education</vt:lpstr>
      <vt:lpstr>Music at school</vt:lpstr>
      <vt:lpstr>Music helps disability</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MUSIC FOR INCLUSION</dc:title>
  <dc:creator>ITT MALAFARINA</dc:creator>
  <cp:lastModifiedBy>Account Microsoft</cp:lastModifiedBy>
  <cp:revision>5</cp:revision>
  <dcterms:modified xsi:type="dcterms:W3CDTF">2025-06-08T17:09:31Z</dcterms:modified>
</cp:coreProperties>
</file>