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8" r:id="rId5"/>
    <p:sldId id="260" r:id="rId6"/>
    <p:sldId id="261" r:id="rId7"/>
    <p:sldId id="262" r:id="rId8"/>
    <p:sldId id="263" r:id="rId9"/>
    <p:sldId id="269"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Lora Bold" panose="020B0604020202020204" charset="0"/>
      <p:regular r:id="rId18"/>
      <p:bold r:id="rId19"/>
    </p:embeddedFont>
    <p:embeddedFont>
      <p:font typeface="Poppins" panose="020B0604020202020204" charset="0"/>
      <p:regular r:id="rId20"/>
      <p:bold r:id="rId21"/>
      <p:italic r:id="rId22"/>
      <p:boldItalic r:id="rId23"/>
    </p:embeddedFont>
    <p:embeddedFont>
      <p:font typeface="Poppins Medium" panose="020B0604020202020204" charset="0"/>
      <p:regular r:id="rId24"/>
      <p:italic r:id="rId25"/>
    </p:embeddedFont>
    <p:embeddedFont>
      <p:font typeface="Poppins Bold" panose="020B0604020202020204" charset="0"/>
      <p:regular r:id="rId26"/>
      <p:bold r:id="rId27"/>
    </p:embeddedFont>
    <p:embeddedFont>
      <p:font typeface="HK Grotesk Bold" panose="020B0604020202020204" charset="0"/>
      <p:regular r:id="rId28"/>
    </p:embeddedFont>
    <p:embeddedFont>
      <p:font typeface="HK Grotesk"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4E9"/>
    <a:srgbClr val="E6AEFF"/>
    <a:srgbClr val="3F1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2BD14-31C3-0543-F941-D28460490A45}" v="51" dt="2024-11-03T20:39:46.306"/>
    <p1510:client id="{6D3BD848-674F-9577-3696-04F543B0A29E}" v="327" dt="2024-11-03T18:20:17.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74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057A"/>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264" r="-3636" b="-16486"/>
            </a:stretch>
          </a:blipFill>
        </p:spPr>
      </p:sp>
      <p:grpSp>
        <p:nvGrpSpPr>
          <p:cNvPr id="4" name="Group 4"/>
          <p:cNvGrpSpPr/>
          <p:nvPr/>
        </p:nvGrpSpPr>
        <p:grpSpPr>
          <a:xfrm>
            <a:off x="-19075" y="0"/>
            <a:ext cx="12197220" cy="10287000"/>
            <a:chOff x="0" y="0"/>
            <a:chExt cx="4816593" cy="2709333"/>
          </a:xfrm>
        </p:grpSpPr>
        <p:sp>
          <p:nvSpPr>
            <p:cNvPr id="5" name="Freeform 5"/>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A057A">
                <a:alpha val="54902"/>
              </a:srgbClr>
            </a:solidFill>
          </p:spPr>
        </p:sp>
        <p:sp>
          <p:nvSpPr>
            <p:cNvPr id="6" name="TextBox 6"/>
            <p:cNvSpPr txBox="1"/>
            <p:nvPr/>
          </p:nvSpPr>
          <p:spPr>
            <a:xfrm>
              <a:off x="0" y="76200"/>
              <a:ext cx="4816593" cy="2633133"/>
            </a:xfrm>
            <a:prstGeom prst="rect">
              <a:avLst/>
            </a:prstGeom>
          </p:spPr>
          <p:txBody>
            <a:bodyPr lIns="50800" tIns="50800" rIns="50800" bIns="50800" rtlCol="0" anchor="ctr"/>
            <a:lstStyle/>
            <a:p>
              <a:pPr marL="0" lvl="0" indent="0" algn="l">
                <a:lnSpc>
                  <a:spcPts val="3960"/>
                </a:lnSpc>
                <a:spcBef>
                  <a:spcPct val="0"/>
                </a:spcBef>
              </a:pPr>
              <a:endParaRPr/>
            </a:p>
          </p:txBody>
        </p:sp>
      </p:grpSp>
      <p:grpSp>
        <p:nvGrpSpPr>
          <p:cNvPr id="10" name="Group 10"/>
          <p:cNvGrpSpPr/>
          <p:nvPr/>
        </p:nvGrpSpPr>
        <p:grpSpPr>
          <a:xfrm>
            <a:off x="2169146" y="7406843"/>
            <a:ext cx="6071069" cy="923569"/>
            <a:chOff x="0" y="0"/>
            <a:chExt cx="1598965" cy="243245"/>
          </a:xfrm>
        </p:grpSpPr>
        <p:sp>
          <p:nvSpPr>
            <p:cNvPr id="11" name="Freeform 11"/>
            <p:cNvSpPr/>
            <p:nvPr/>
          </p:nvSpPr>
          <p:spPr>
            <a:xfrm>
              <a:off x="0" y="0"/>
              <a:ext cx="1598965" cy="243245"/>
            </a:xfrm>
            <a:custGeom>
              <a:avLst/>
              <a:gdLst/>
              <a:ahLst/>
              <a:cxnLst/>
              <a:rect l="l" t="t" r="r" b="b"/>
              <a:pathLst>
                <a:path w="1598965" h="243245">
                  <a:moveTo>
                    <a:pt x="66311" y="0"/>
                  </a:moveTo>
                  <a:lnTo>
                    <a:pt x="1532654" y="0"/>
                  </a:lnTo>
                  <a:cubicBezTo>
                    <a:pt x="1550240" y="0"/>
                    <a:pt x="1567107" y="6986"/>
                    <a:pt x="1579543" y="19422"/>
                  </a:cubicBezTo>
                  <a:cubicBezTo>
                    <a:pt x="1591978" y="31858"/>
                    <a:pt x="1598965" y="48724"/>
                    <a:pt x="1598965" y="66311"/>
                  </a:cubicBezTo>
                  <a:lnTo>
                    <a:pt x="1598965" y="176933"/>
                  </a:lnTo>
                  <a:cubicBezTo>
                    <a:pt x="1598965" y="194520"/>
                    <a:pt x="1591978" y="211387"/>
                    <a:pt x="1579543" y="223822"/>
                  </a:cubicBezTo>
                  <a:cubicBezTo>
                    <a:pt x="1567107" y="236258"/>
                    <a:pt x="1550240" y="243245"/>
                    <a:pt x="1532654" y="243245"/>
                  </a:cubicBezTo>
                  <a:lnTo>
                    <a:pt x="66311" y="243245"/>
                  </a:lnTo>
                  <a:cubicBezTo>
                    <a:pt x="48724" y="243245"/>
                    <a:pt x="31858" y="236258"/>
                    <a:pt x="19422" y="223822"/>
                  </a:cubicBezTo>
                  <a:cubicBezTo>
                    <a:pt x="6986" y="211387"/>
                    <a:pt x="0" y="194520"/>
                    <a:pt x="0" y="176933"/>
                  </a:cubicBezTo>
                  <a:lnTo>
                    <a:pt x="0" y="66311"/>
                  </a:lnTo>
                  <a:cubicBezTo>
                    <a:pt x="0" y="48724"/>
                    <a:pt x="6986" y="31858"/>
                    <a:pt x="19422" y="19422"/>
                  </a:cubicBezTo>
                  <a:cubicBezTo>
                    <a:pt x="31858" y="6986"/>
                    <a:pt x="48724" y="0"/>
                    <a:pt x="66311" y="0"/>
                  </a:cubicBezTo>
                  <a:close/>
                </a:path>
              </a:pathLst>
            </a:custGeom>
            <a:solidFill>
              <a:srgbClr val="E6AEFF"/>
            </a:solidFill>
            <a:ln cap="rnd">
              <a:noFill/>
              <a:prstDash val="solid"/>
              <a:round/>
            </a:ln>
          </p:spPr>
        </p:sp>
        <p:sp>
          <p:nvSpPr>
            <p:cNvPr id="12" name="TextBox 12"/>
            <p:cNvSpPr txBox="1"/>
            <p:nvPr/>
          </p:nvSpPr>
          <p:spPr>
            <a:xfrm>
              <a:off x="0" y="-38100"/>
              <a:ext cx="1598965" cy="281345"/>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2172950" y="0"/>
            <a:ext cx="3628257" cy="10287000"/>
          </a:xfrm>
          <a:custGeom>
            <a:avLst/>
            <a:gdLst/>
            <a:ahLst/>
            <a:cxnLst/>
            <a:rect l="l" t="t" r="r" b="b"/>
            <a:pathLst>
              <a:path w="3628257" h="10287000">
                <a:moveTo>
                  <a:pt x="0" y="0"/>
                </a:moveTo>
                <a:lnTo>
                  <a:pt x="3628257" y="0"/>
                </a:lnTo>
                <a:lnTo>
                  <a:pt x="3628257" y="10287000"/>
                </a:lnTo>
                <a:lnTo>
                  <a:pt x="0" y="10287000"/>
                </a:lnTo>
                <a:lnTo>
                  <a:pt x="0" y="0"/>
                </a:lnTo>
                <a:close/>
              </a:path>
            </a:pathLst>
          </a:custGeom>
          <a:blipFill>
            <a:blip r:embed="rId3">
              <a:alphaModFix amt="55000"/>
              <a:extLst>
                <a:ext uri="{96DAC541-7B7A-43D3-8B79-37D633B846F1}">
                  <asvg:svgBlip xmlns="" xmlns:asvg="http://schemas.microsoft.com/office/drawing/2016/SVG/main" r:embed="rId4"/>
                </a:ext>
              </a:extLst>
            </a:blip>
            <a:stretch>
              <a:fillRect l="-183524"/>
            </a:stretch>
          </a:blipFill>
          <a:ln cap="sq">
            <a:noFill/>
            <a:prstDash val="solid"/>
            <a:miter/>
          </a:ln>
        </p:spPr>
      </p:sp>
      <p:sp>
        <p:nvSpPr>
          <p:cNvPr id="14" name="TextBox 14"/>
          <p:cNvSpPr txBox="1"/>
          <p:nvPr/>
        </p:nvSpPr>
        <p:spPr>
          <a:xfrm>
            <a:off x="2230870" y="2832216"/>
            <a:ext cx="9258109" cy="1925578"/>
          </a:xfrm>
          <a:prstGeom prst="rect">
            <a:avLst/>
          </a:prstGeom>
        </p:spPr>
        <p:txBody>
          <a:bodyPr lIns="0" tIns="0" rIns="0" bIns="0" rtlCol="0" anchor="t">
            <a:spAutoFit/>
          </a:bodyPr>
          <a:lstStyle/>
          <a:p>
            <a:pPr algn="l">
              <a:lnSpc>
                <a:spcPts val="7128"/>
              </a:lnSpc>
            </a:pPr>
            <a:r>
              <a:rPr lang="en-US" sz="7200" b="1" spc="230">
                <a:solidFill>
                  <a:srgbClr val="E9DBFB"/>
                </a:solidFill>
                <a:latin typeface="Poppins Bold"/>
                <a:ea typeface="Poppins Bold"/>
                <a:cs typeface="Poppins Bold"/>
                <a:sym typeface="Poppins Bold"/>
              </a:rPr>
              <a:t>ARTIFICIAL INTELLIGENCE</a:t>
            </a:r>
          </a:p>
        </p:txBody>
      </p:sp>
      <p:sp>
        <p:nvSpPr>
          <p:cNvPr id="15" name="TextBox 15"/>
          <p:cNvSpPr txBox="1"/>
          <p:nvPr/>
        </p:nvSpPr>
        <p:spPr>
          <a:xfrm>
            <a:off x="2230870" y="4805419"/>
            <a:ext cx="9319834" cy="2455169"/>
          </a:xfrm>
          <a:prstGeom prst="rect">
            <a:avLst/>
          </a:prstGeom>
        </p:spPr>
        <p:txBody>
          <a:bodyPr lIns="0" tIns="0" rIns="0" bIns="0" rtlCol="0" anchor="t">
            <a:spAutoFit/>
          </a:bodyPr>
          <a:lstStyle/>
          <a:p>
            <a:pPr algn="l">
              <a:lnSpc>
                <a:spcPts val="9108"/>
              </a:lnSpc>
            </a:pPr>
            <a:r>
              <a:rPr lang="en-US" sz="9200" spc="294">
                <a:solidFill>
                  <a:srgbClr val="E9DBFB"/>
                </a:solidFill>
                <a:latin typeface="Poppins"/>
                <a:ea typeface="Poppins"/>
                <a:cs typeface="Poppins"/>
                <a:sym typeface="Poppins"/>
              </a:rPr>
              <a:t>IN </a:t>
            </a:r>
            <a:r>
              <a:rPr lang="en-US" sz="9200" b="1" spc="294">
                <a:solidFill>
                  <a:srgbClr val="E9DBFB"/>
                </a:solidFill>
                <a:latin typeface="Poppins Bold"/>
                <a:ea typeface="Poppins Bold"/>
                <a:cs typeface="Poppins Bold"/>
                <a:sym typeface="Poppins Bold"/>
              </a:rPr>
              <a:t>MUSIC</a:t>
            </a:r>
            <a:r>
              <a:rPr lang="en-US" sz="9200" spc="294">
                <a:solidFill>
                  <a:srgbClr val="E9DBFB"/>
                </a:solidFill>
                <a:latin typeface="Poppins"/>
                <a:ea typeface="Poppins"/>
                <a:cs typeface="Poppins"/>
                <a:sym typeface="Poppins"/>
              </a:rPr>
              <a:t> PRODUCTION</a:t>
            </a:r>
          </a:p>
        </p:txBody>
      </p:sp>
      <p:sp>
        <p:nvSpPr>
          <p:cNvPr id="16" name="TextBox 16"/>
          <p:cNvSpPr txBox="1"/>
          <p:nvPr/>
        </p:nvSpPr>
        <p:spPr>
          <a:xfrm>
            <a:off x="2519344" y="7553397"/>
            <a:ext cx="5496674" cy="660437"/>
          </a:xfrm>
          <a:prstGeom prst="rect">
            <a:avLst/>
          </a:prstGeom>
        </p:spPr>
        <p:txBody>
          <a:bodyPr wrap="square" lIns="0" tIns="0" rIns="0" bIns="0" rtlCol="0" anchor="t">
            <a:spAutoFit/>
          </a:bodyPr>
          <a:lstStyle/>
          <a:p>
            <a:pPr algn="l">
              <a:lnSpc>
                <a:spcPts val="4950"/>
              </a:lnSpc>
            </a:pPr>
            <a:r>
              <a:rPr lang="en-US" sz="5000" spc="160">
                <a:solidFill>
                  <a:srgbClr val="490A95"/>
                </a:solidFill>
                <a:latin typeface="Poppins"/>
                <a:ea typeface="Poppins"/>
                <a:cs typeface="Poppins"/>
                <a:sym typeface="Poppins"/>
              </a:rPr>
              <a:t>PROS AND CONS</a:t>
            </a:r>
          </a:p>
        </p:txBody>
      </p:sp>
      <p:sp>
        <p:nvSpPr>
          <p:cNvPr id="17" name="TextBox 17"/>
          <p:cNvSpPr txBox="1"/>
          <p:nvPr/>
        </p:nvSpPr>
        <p:spPr>
          <a:xfrm>
            <a:off x="2230870" y="1954010"/>
            <a:ext cx="9258109" cy="563881"/>
          </a:xfrm>
          <a:prstGeom prst="rect">
            <a:avLst/>
          </a:prstGeom>
        </p:spPr>
        <p:txBody>
          <a:bodyPr lIns="0" tIns="0" rIns="0" bIns="0" rtlCol="0" anchor="t">
            <a:spAutoFit/>
          </a:bodyPr>
          <a:lstStyle/>
          <a:p>
            <a:pPr algn="l">
              <a:lnSpc>
                <a:spcPts val="3960"/>
              </a:lnSpc>
            </a:pPr>
            <a:r>
              <a:rPr lang="en-US" sz="4000" spc="128">
                <a:solidFill>
                  <a:srgbClr val="E6AEFF"/>
                </a:solidFill>
                <a:latin typeface="Poppins"/>
                <a:ea typeface="Poppins"/>
                <a:cs typeface="Poppins"/>
                <a:sym typeface="Poppins"/>
              </a:rPr>
              <a:t>Ginevra Origlia, Luca Natali</a:t>
            </a:r>
          </a:p>
        </p:txBody>
      </p:sp>
      <p:pic>
        <p:nvPicPr>
          <p:cNvPr id="18" name="Immagine 17" descr="Immagine che contiene testo, compact disk&#10;&#10;Descrizione generata automaticamente">
            <a:extLst>
              <a:ext uri="{FF2B5EF4-FFF2-40B4-BE49-F238E27FC236}">
                <a16:creationId xmlns="" xmlns:a16="http://schemas.microsoft.com/office/drawing/2014/main" id="{09F66969-04D2-B886-FC61-489A76F6769C}"/>
              </a:ext>
            </a:extLst>
          </p:cNvPr>
          <p:cNvPicPr>
            <a:picLocks noChangeAspect="1"/>
          </p:cNvPicPr>
          <p:nvPr/>
        </p:nvPicPr>
        <p:blipFill>
          <a:blip r:embed="rId5"/>
          <a:stretch>
            <a:fillRect/>
          </a:stretch>
        </p:blipFill>
        <p:spPr>
          <a:xfrm>
            <a:off x="15547494" y="7413735"/>
            <a:ext cx="2228850" cy="2228850"/>
          </a:xfrm>
          <a:prstGeom prst="ellipse">
            <a:avLst/>
          </a:prstGeom>
        </p:spPr>
      </p:pic>
      <p:grpSp>
        <p:nvGrpSpPr>
          <p:cNvPr id="22" name="Group 10">
            <a:extLst>
              <a:ext uri="{FF2B5EF4-FFF2-40B4-BE49-F238E27FC236}">
                <a16:creationId xmlns="" xmlns:a16="http://schemas.microsoft.com/office/drawing/2014/main" id="{A78234A0-8E5A-1B20-FB62-C1B5E6B30076}"/>
              </a:ext>
            </a:extLst>
          </p:cNvPr>
          <p:cNvGrpSpPr/>
          <p:nvPr/>
        </p:nvGrpSpPr>
        <p:grpSpPr>
          <a:xfrm>
            <a:off x="12174309" y="607729"/>
            <a:ext cx="6118041" cy="1898080"/>
            <a:chOff x="0" y="-38100"/>
            <a:chExt cx="1598965" cy="281345"/>
          </a:xfrm>
        </p:grpSpPr>
        <p:sp>
          <p:nvSpPr>
            <p:cNvPr id="23" name="Freeform 11">
              <a:extLst>
                <a:ext uri="{FF2B5EF4-FFF2-40B4-BE49-F238E27FC236}">
                  <a16:creationId xmlns="" xmlns:a16="http://schemas.microsoft.com/office/drawing/2014/main" id="{30DAE5CF-86F5-11E2-2F8A-B801392E07A2}"/>
                </a:ext>
              </a:extLst>
            </p:cNvPr>
            <p:cNvSpPr/>
            <p:nvPr/>
          </p:nvSpPr>
          <p:spPr>
            <a:xfrm>
              <a:off x="0" y="0"/>
              <a:ext cx="1598965" cy="243245"/>
            </a:xfrm>
            <a:prstGeom prst="rect">
              <a:avLst/>
            </a:prstGeom>
            <a:solidFill>
              <a:srgbClr val="E6AEFF"/>
            </a:solidFill>
            <a:ln cap="rnd">
              <a:noFill/>
              <a:prstDash val="solid"/>
              <a:round/>
            </a:ln>
          </p:spPr>
        </p:sp>
        <p:sp>
          <p:nvSpPr>
            <p:cNvPr id="24" name="TextBox 12">
              <a:extLst>
                <a:ext uri="{FF2B5EF4-FFF2-40B4-BE49-F238E27FC236}">
                  <a16:creationId xmlns="" xmlns:a16="http://schemas.microsoft.com/office/drawing/2014/main" id="{46F0E51E-085B-A970-3281-AF54ADFEA383}"/>
                </a:ext>
              </a:extLst>
            </p:cNvPr>
            <p:cNvSpPr txBox="1"/>
            <p:nvPr/>
          </p:nvSpPr>
          <p:spPr>
            <a:xfrm>
              <a:off x="0" y="-38100"/>
              <a:ext cx="1598965" cy="281345"/>
            </a:xfrm>
            <a:prstGeom prst="rect">
              <a:avLst/>
            </a:prstGeom>
          </p:spPr>
          <p:txBody>
            <a:bodyPr lIns="50800" tIns="50800" rIns="50800" bIns="50800" rtlCol="0" anchor="ctr"/>
            <a:lstStyle/>
            <a:p>
              <a:pPr algn="ctr">
                <a:lnSpc>
                  <a:spcPts val="2659"/>
                </a:lnSpc>
              </a:pPr>
              <a:endParaRPr/>
            </a:p>
          </p:txBody>
        </p:sp>
      </p:grpSp>
      <p:pic>
        <p:nvPicPr>
          <p:cNvPr id="20" name="Immagine 19" descr="Immagine che contiene testo, Carattere, Elementi grafici, grafica&#10;&#10;Descrizione generata automaticamente">
            <a:extLst>
              <a:ext uri="{FF2B5EF4-FFF2-40B4-BE49-F238E27FC236}">
                <a16:creationId xmlns="" xmlns:a16="http://schemas.microsoft.com/office/drawing/2014/main" id="{DF882696-7EB3-F8BF-0332-2C2FDDBE9B7D}"/>
              </a:ext>
            </a:extLst>
          </p:cNvPr>
          <p:cNvPicPr>
            <a:picLocks noChangeAspect="1"/>
          </p:cNvPicPr>
          <p:nvPr/>
        </p:nvPicPr>
        <p:blipFill>
          <a:blip r:embed="rId6"/>
          <a:stretch>
            <a:fillRect/>
          </a:stretch>
        </p:blipFill>
        <p:spPr>
          <a:xfrm>
            <a:off x="12729575" y="1179682"/>
            <a:ext cx="5041726" cy="915073"/>
          </a:xfrm>
          <a:prstGeom prst="rect">
            <a:avLst/>
          </a:prstGeom>
        </p:spPr>
      </p:pic>
      <p:cxnSp>
        <p:nvCxnSpPr>
          <p:cNvPr id="25" name="Connettore 2 24">
            <a:extLst>
              <a:ext uri="{FF2B5EF4-FFF2-40B4-BE49-F238E27FC236}">
                <a16:creationId xmlns="" xmlns:a16="http://schemas.microsoft.com/office/drawing/2014/main" id="{02A93133-80B0-0610-8C8C-FC3A317A9158}"/>
              </a:ext>
            </a:extLst>
          </p:cNvPr>
          <p:cNvCxnSpPr/>
          <p:nvPr/>
        </p:nvCxnSpPr>
        <p:spPr>
          <a:xfrm>
            <a:off x="1550377" y="1946029"/>
            <a:ext cx="35168" cy="6380284"/>
          </a:xfrm>
          <a:prstGeom prst="straightConnector1">
            <a:avLst/>
          </a:prstGeom>
          <a:ln w="57150">
            <a:solidFill>
              <a:srgbClr val="E6AEFF"/>
            </a:solidFill>
          </a:ln>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7"/>
          <a:stretch>
            <a:fillRect/>
          </a:stretch>
        </p:blipFill>
        <p:spPr>
          <a:xfrm>
            <a:off x="0" y="-267850"/>
            <a:ext cx="6120914" cy="1896020"/>
          </a:xfrm>
          <a:prstGeom prst="rect">
            <a:avLst/>
          </a:prstGeom>
        </p:spPr>
      </p:pic>
      <p:sp>
        <p:nvSpPr>
          <p:cNvPr id="7" name="CasellaDiTesto 6"/>
          <p:cNvSpPr txBox="1"/>
          <p:nvPr/>
        </p:nvSpPr>
        <p:spPr>
          <a:xfrm>
            <a:off x="1447800" y="370979"/>
            <a:ext cx="3756880" cy="646331"/>
          </a:xfrm>
          <a:prstGeom prst="rect">
            <a:avLst/>
          </a:prstGeom>
          <a:noFill/>
        </p:spPr>
        <p:txBody>
          <a:bodyPr wrap="square" rtlCol="0">
            <a:spAutoFit/>
          </a:bodyPr>
          <a:lstStyle/>
          <a:p>
            <a:r>
              <a:rPr lang="it-IT" dirty="0" smtClean="0"/>
              <a:t>Entry </a:t>
            </a:r>
            <a:r>
              <a:rPr lang="it-IT" dirty="0" err="1" smtClean="0"/>
              <a:t>mobility</a:t>
            </a:r>
            <a:endParaRPr lang="it-IT" dirty="0" smtClean="0"/>
          </a:p>
          <a:p>
            <a:r>
              <a:rPr lang="it-IT" dirty="0" smtClean="0"/>
              <a:t>18th-22nd </a:t>
            </a:r>
            <a:r>
              <a:rPr lang="it-IT" dirty="0" err="1" smtClean="0"/>
              <a:t>November</a:t>
            </a:r>
            <a:r>
              <a:rPr lang="it-IT" dirty="0" smtClean="0"/>
              <a:t> 2024</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32B9"/>
        </a:solidFill>
        <a:effectLst/>
      </p:bgPr>
    </p:bg>
    <p:spTree>
      <p:nvGrpSpPr>
        <p:cNvPr id="1" name=""/>
        <p:cNvGrpSpPr/>
        <p:nvPr/>
      </p:nvGrpSpPr>
      <p:grpSpPr>
        <a:xfrm>
          <a:off x="0" y="0"/>
          <a:ext cx="0" cy="0"/>
          <a:chOff x="0" y="0"/>
          <a:chExt cx="0" cy="0"/>
        </a:xfrm>
      </p:grpSpPr>
      <p:grpSp>
        <p:nvGrpSpPr>
          <p:cNvPr id="2" name="Group 2"/>
          <p:cNvGrpSpPr/>
          <p:nvPr/>
        </p:nvGrpSpPr>
        <p:grpSpPr>
          <a:xfrm rot="13500000">
            <a:off x="-4789304" y="3989660"/>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BD6BE2">
                <a:alpha val="56863"/>
              </a:srgbClr>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grpSp>
        <p:nvGrpSpPr>
          <p:cNvPr id="9" name="Group 9"/>
          <p:cNvGrpSpPr/>
          <p:nvPr/>
        </p:nvGrpSpPr>
        <p:grpSpPr>
          <a:xfrm>
            <a:off x="1387167" y="1523017"/>
            <a:ext cx="4381822" cy="998898"/>
            <a:chOff x="0" y="0"/>
            <a:chExt cx="5842429" cy="1331864"/>
          </a:xfrm>
        </p:grpSpPr>
        <p:sp>
          <p:nvSpPr>
            <p:cNvPr id="10" name="Freeform 10"/>
            <p:cNvSpPr/>
            <p:nvPr/>
          </p:nvSpPr>
          <p:spPr>
            <a:xfrm>
              <a:off x="0" y="31808"/>
              <a:ext cx="1300056" cy="1300056"/>
            </a:xfrm>
            <a:custGeom>
              <a:avLst/>
              <a:gdLst/>
              <a:ahLst/>
              <a:cxnLst/>
              <a:rect l="l" t="t" r="r" b="b"/>
              <a:pathLst>
                <a:path w="1300056" h="1300056">
                  <a:moveTo>
                    <a:pt x="0" y="0"/>
                  </a:moveTo>
                  <a:lnTo>
                    <a:pt x="1300056" y="0"/>
                  </a:lnTo>
                  <a:lnTo>
                    <a:pt x="1300056" y="1300056"/>
                  </a:lnTo>
                  <a:lnTo>
                    <a:pt x="0" y="13000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TextBox 11"/>
            <p:cNvSpPr txBox="1"/>
            <p:nvPr/>
          </p:nvSpPr>
          <p:spPr>
            <a:xfrm>
              <a:off x="1723231" y="514138"/>
              <a:ext cx="4119198" cy="817726"/>
            </a:xfrm>
            <a:prstGeom prst="rect">
              <a:avLst/>
            </a:prstGeom>
          </p:spPr>
          <p:txBody>
            <a:bodyPr lIns="0" tIns="0" rIns="0" bIns="0" rtlCol="0" anchor="t">
              <a:spAutoFit/>
            </a:bodyPr>
            <a:lstStyle/>
            <a:p>
              <a:pPr marL="0" lvl="0" indent="0" algn="l">
                <a:lnSpc>
                  <a:spcPts val="4286"/>
                </a:lnSpc>
                <a:spcBef>
                  <a:spcPct val="0"/>
                </a:spcBef>
              </a:pPr>
              <a:r>
                <a:rPr lang="en-US" sz="4329" b="1" spc="138">
                  <a:solidFill>
                    <a:srgbClr val="E6AEFF"/>
                  </a:solidFill>
                  <a:latin typeface="Poppins Bold"/>
                  <a:ea typeface="Poppins Bold"/>
                  <a:cs typeface="Poppins Bold"/>
                  <a:sym typeface="Poppins Bold"/>
                </a:rPr>
                <a:t>CONS</a:t>
              </a:r>
            </a:p>
          </p:txBody>
        </p:sp>
        <p:sp>
          <p:nvSpPr>
            <p:cNvPr id="12" name="TextBox 12"/>
            <p:cNvSpPr txBox="1"/>
            <p:nvPr/>
          </p:nvSpPr>
          <p:spPr>
            <a:xfrm>
              <a:off x="1723231" y="38100"/>
              <a:ext cx="4119198" cy="541078"/>
            </a:xfrm>
            <a:prstGeom prst="rect">
              <a:avLst/>
            </a:prstGeom>
          </p:spPr>
          <p:txBody>
            <a:bodyPr lIns="0" tIns="0" rIns="0" bIns="0" rtlCol="0" anchor="t">
              <a:spAutoFit/>
            </a:bodyPr>
            <a:lstStyle/>
            <a:p>
              <a:pPr marL="0" lvl="0" indent="0" algn="l">
                <a:lnSpc>
                  <a:spcPts val="2857"/>
                </a:lnSpc>
                <a:spcBef>
                  <a:spcPct val="0"/>
                </a:spcBef>
              </a:pPr>
              <a:r>
                <a:rPr lang="en-US" sz="2886" b="1" spc="92">
                  <a:solidFill>
                    <a:srgbClr val="E9DBFB"/>
                  </a:solidFill>
                  <a:latin typeface="Poppins Bold"/>
                  <a:ea typeface="Poppins Bold"/>
                  <a:cs typeface="Poppins Bold"/>
                  <a:sym typeface="Poppins Bold"/>
                </a:rPr>
                <a:t>AI in music</a:t>
              </a:r>
            </a:p>
          </p:txBody>
        </p:sp>
      </p:grpSp>
      <p:sp>
        <p:nvSpPr>
          <p:cNvPr id="13" name="Freeform 13"/>
          <p:cNvSpPr/>
          <p:nvPr/>
        </p:nvSpPr>
        <p:spPr>
          <a:xfrm>
            <a:off x="1387167" y="3643391"/>
            <a:ext cx="4857952" cy="5446669"/>
          </a:xfrm>
          <a:custGeom>
            <a:avLst/>
            <a:gdLst/>
            <a:ahLst/>
            <a:cxnLst/>
            <a:rect l="l" t="t" r="r" b="b"/>
            <a:pathLst>
              <a:path w="4857952" h="5446669">
                <a:moveTo>
                  <a:pt x="0" y="0"/>
                </a:moveTo>
                <a:lnTo>
                  <a:pt x="4857952" y="0"/>
                </a:lnTo>
                <a:lnTo>
                  <a:pt x="4857952" y="5446669"/>
                </a:lnTo>
                <a:lnTo>
                  <a:pt x="0" y="5446669"/>
                </a:lnTo>
                <a:lnTo>
                  <a:pt x="0" y="0"/>
                </a:lnTo>
                <a:close/>
              </a:path>
            </a:pathLst>
          </a:custGeom>
          <a:blipFill>
            <a:blip r:embed="rId4"/>
            <a:stretch>
              <a:fillRect t="-3810" b="-3810"/>
            </a:stretch>
          </a:blipFill>
        </p:spPr>
      </p:sp>
      <p:grpSp>
        <p:nvGrpSpPr>
          <p:cNvPr id="17" name="Gruppo 16">
            <a:extLst>
              <a:ext uri="{FF2B5EF4-FFF2-40B4-BE49-F238E27FC236}">
                <a16:creationId xmlns="" xmlns:a16="http://schemas.microsoft.com/office/drawing/2014/main" id="{9F296387-D7A7-972D-77BE-59945112D806}"/>
              </a:ext>
            </a:extLst>
          </p:cNvPr>
          <p:cNvGrpSpPr/>
          <p:nvPr/>
        </p:nvGrpSpPr>
        <p:grpSpPr>
          <a:xfrm>
            <a:off x="6523390" y="2042130"/>
            <a:ext cx="12114611" cy="7980500"/>
            <a:chOff x="6523390" y="2042130"/>
            <a:chExt cx="12114611" cy="7980500"/>
          </a:xfrm>
        </p:grpSpPr>
        <p:sp>
          <p:nvSpPr>
            <p:cNvPr id="5" name="Freeform 5"/>
            <p:cNvSpPr/>
            <p:nvPr/>
          </p:nvSpPr>
          <p:spPr>
            <a:xfrm rot="16200000">
              <a:off x="8590446"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5">
                <a:alphaModFix amt="30000"/>
              </a:blip>
              <a:stretch>
                <a:fillRect/>
              </a:stretch>
            </a:blipFill>
          </p:spPr>
        </p:sp>
        <p:grpSp>
          <p:nvGrpSpPr>
            <p:cNvPr id="6" name="Group 6"/>
            <p:cNvGrpSpPr/>
            <p:nvPr/>
          </p:nvGrpSpPr>
          <p:grpSpPr>
            <a:xfrm>
              <a:off x="7590801" y="3690473"/>
              <a:ext cx="9314772" cy="5399587"/>
              <a:chOff x="0" y="0"/>
              <a:chExt cx="2453273" cy="1422114"/>
            </a:xfrm>
          </p:grpSpPr>
          <p:sp>
            <p:nvSpPr>
              <p:cNvPr id="7" name="Freeform 7"/>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E9DBFB"/>
              </a:solidFill>
            </p:spPr>
          </p:sp>
          <p:sp>
            <p:nvSpPr>
              <p:cNvPr id="8" name="TextBox 8"/>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4" name="TextBox 14"/>
            <p:cNvSpPr txBox="1"/>
            <p:nvPr/>
          </p:nvSpPr>
          <p:spPr>
            <a:xfrm>
              <a:off x="9368787" y="5741796"/>
              <a:ext cx="6423819" cy="2773003"/>
            </a:xfrm>
            <a:prstGeom prst="rect">
              <a:avLst/>
            </a:prstGeom>
          </p:spPr>
          <p:txBody>
            <a:bodyPr lIns="0" tIns="0" rIns="0" bIns="0" rtlCol="0" anchor="t">
              <a:spAutoFit/>
            </a:bodyPr>
            <a:lstStyle/>
            <a:p>
              <a:pPr marL="0" lvl="0" indent="0" algn="just">
                <a:lnSpc>
                  <a:spcPts val="2664"/>
                </a:lnSpc>
                <a:spcBef>
                  <a:spcPct val="0"/>
                </a:spcBef>
              </a:pPr>
              <a:r>
                <a:rPr lang="en-US" sz="2400">
                  <a:solidFill>
                    <a:srgbClr val="6F32B9"/>
                  </a:solidFill>
                  <a:latin typeface="HK Grotesk"/>
                  <a:ea typeface="HK Grotesk"/>
                  <a:cs typeface="HK Grotesk"/>
                  <a:sym typeface="HK Grotesk"/>
                </a:rPr>
                <a:t>AI-generated music typically relies on existing data to create new songs, which may </a:t>
              </a:r>
              <a:r>
                <a:rPr lang="en-US" sz="2400" b="1">
                  <a:solidFill>
                    <a:srgbClr val="6F32B9"/>
                  </a:solidFill>
                  <a:latin typeface="HK Grotesk Bold"/>
                  <a:ea typeface="HK Grotesk Bold"/>
                  <a:cs typeface="HK Grotesk Bold"/>
                  <a:sym typeface="HK Grotesk Bold"/>
                </a:rPr>
                <a:t>limit originality</a:t>
              </a:r>
              <a:r>
                <a:rPr lang="en-US" sz="2400">
                  <a:solidFill>
                    <a:srgbClr val="6F32B9"/>
                  </a:solidFill>
                  <a:latin typeface="HK Grotesk"/>
                  <a:ea typeface="HK Grotesk"/>
                  <a:cs typeface="HK Grotesk"/>
                  <a:sym typeface="HK Grotesk"/>
                </a:rPr>
                <a:t>. Since AI analyses patterns and structures from pre-existing music, there’s a probability that it will recycle trends and produce music that sounds overly similar to what already exists, reducing opportunities for innovative, unconventional music.</a:t>
              </a:r>
              <a:endParaRPr lang="it-IT"/>
            </a:p>
          </p:txBody>
        </p:sp>
        <p:sp>
          <p:nvSpPr>
            <p:cNvPr id="15" name="TextBox 15"/>
            <p:cNvSpPr txBox="1"/>
            <p:nvPr/>
          </p:nvSpPr>
          <p:spPr>
            <a:xfrm>
              <a:off x="9368787" y="4324520"/>
              <a:ext cx="6423819" cy="1179195"/>
            </a:xfrm>
            <a:prstGeom prst="rect">
              <a:avLst/>
            </a:prstGeom>
          </p:spPr>
          <p:txBody>
            <a:bodyPr lIns="0" tIns="0" rIns="0" bIns="0" rtlCol="0" anchor="t">
              <a:spAutoFit/>
            </a:bodyPr>
            <a:lstStyle/>
            <a:p>
              <a:pPr marL="0" lvl="0" indent="0" algn="l">
                <a:lnSpc>
                  <a:spcPts val="4439"/>
                </a:lnSpc>
                <a:spcBef>
                  <a:spcPct val="0"/>
                </a:spcBef>
              </a:pPr>
              <a:r>
                <a:rPr lang="en-US" sz="3999" b="1" u="none" strike="noStrike">
                  <a:solidFill>
                    <a:srgbClr val="490A95"/>
                  </a:solidFill>
                  <a:latin typeface="Poppins Bold"/>
                  <a:ea typeface="Poppins Bold"/>
                  <a:cs typeface="Poppins Bold"/>
                  <a:sym typeface="Poppins Bold"/>
                </a:rPr>
                <a:t>Creativity Constraints and Homogenization</a:t>
              </a:r>
            </a:p>
          </p:txBody>
        </p:sp>
        <p:sp>
          <p:nvSpPr>
            <p:cNvPr id="16" name="TextBox 16"/>
            <p:cNvSpPr txBox="1"/>
            <p:nvPr/>
          </p:nvSpPr>
          <p:spPr>
            <a:xfrm>
              <a:off x="8282565"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2.</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32B9"/>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4789304" y="3989660"/>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BD6BE2">
                <a:alpha val="56863"/>
              </a:srgbClr>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grpSp>
        <p:nvGrpSpPr>
          <p:cNvPr id="9" name="Group 9"/>
          <p:cNvGrpSpPr/>
          <p:nvPr/>
        </p:nvGrpSpPr>
        <p:grpSpPr>
          <a:xfrm>
            <a:off x="1387167" y="1523017"/>
            <a:ext cx="4381822" cy="998898"/>
            <a:chOff x="0" y="0"/>
            <a:chExt cx="5842429" cy="1331864"/>
          </a:xfrm>
        </p:grpSpPr>
        <p:sp>
          <p:nvSpPr>
            <p:cNvPr id="10" name="Freeform 10"/>
            <p:cNvSpPr/>
            <p:nvPr/>
          </p:nvSpPr>
          <p:spPr>
            <a:xfrm>
              <a:off x="0" y="31808"/>
              <a:ext cx="1300056" cy="1300056"/>
            </a:xfrm>
            <a:custGeom>
              <a:avLst/>
              <a:gdLst/>
              <a:ahLst/>
              <a:cxnLst/>
              <a:rect l="l" t="t" r="r" b="b"/>
              <a:pathLst>
                <a:path w="1300056" h="1300056">
                  <a:moveTo>
                    <a:pt x="0" y="0"/>
                  </a:moveTo>
                  <a:lnTo>
                    <a:pt x="1300056" y="0"/>
                  </a:lnTo>
                  <a:lnTo>
                    <a:pt x="1300056" y="1300056"/>
                  </a:lnTo>
                  <a:lnTo>
                    <a:pt x="0" y="13000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TextBox 11"/>
            <p:cNvSpPr txBox="1"/>
            <p:nvPr/>
          </p:nvSpPr>
          <p:spPr>
            <a:xfrm>
              <a:off x="1723231" y="514138"/>
              <a:ext cx="4119198" cy="817726"/>
            </a:xfrm>
            <a:prstGeom prst="rect">
              <a:avLst/>
            </a:prstGeom>
          </p:spPr>
          <p:txBody>
            <a:bodyPr lIns="0" tIns="0" rIns="0" bIns="0" rtlCol="0" anchor="t">
              <a:spAutoFit/>
            </a:bodyPr>
            <a:lstStyle/>
            <a:p>
              <a:pPr marL="0" lvl="0" indent="0" algn="l">
                <a:lnSpc>
                  <a:spcPts val="4286"/>
                </a:lnSpc>
                <a:spcBef>
                  <a:spcPct val="0"/>
                </a:spcBef>
              </a:pPr>
              <a:r>
                <a:rPr lang="en-US" sz="4329" b="1" spc="138">
                  <a:solidFill>
                    <a:srgbClr val="E6AEFF"/>
                  </a:solidFill>
                  <a:latin typeface="Poppins Bold"/>
                  <a:ea typeface="Poppins Bold"/>
                  <a:cs typeface="Poppins Bold"/>
                  <a:sym typeface="Poppins Bold"/>
                </a:rPr>
                <a:t>CONS</a:t>
              </a:r>
            </a:p>
          </p:txBody>
        </p:sp>
        <p:sp>
          <p:nvSpPr>
            <p:cNvPr id="12" name="TextBox 12"/>
            <p:cNvSpPr txBox="1"/>
            <p:nvPr/>
          </p:nvSpPr>
          <p:spPr>
            <a:xfrm>
              <a:off x="1723231" y="38100"/>
              <a:ext cx="4119198" cy="541078"/>
            </a:xfrm>
            <a:prstGeom prst="rect">
              <a:avLst/>
            </a:prstGeom>
          </p:spPr>
          <p:txBody>
            <a:bodyPr lIns="0" tIns="0" rIns="0" bIns="0" rtlCol="0" anchor="t">
              <a:spAutoFit/>
            </a:bodyPr>
            <a:lstStyle/>
            <a:p>
              <a:pPr marL="0" lvl="0" indent="0" algn="l">
                <a:lnSpc>
                  <a:spcPts val="2857"/>
                </a:lnSpc>
                <a:spcBef>
                  <a:spcPct val="0"/>
                </a:spcBef>
              </a:pPr>
              <a:r>
                <a:rPr lang="en-US" sz="2886" b="1" spc="92">
                  <a:solidFill>
                    <a:srgbClr val="E9DBFB"/>
                  </a:solidFill>
                  <a:latin typeface="Poppins Bold"/>
                  <a:ea typeface="Poppins Bold"/>
                  <a:cs typeface="Poppins Bold"/>
                  <a:sym typeface="Poppins Bold"/>
                </a:rPr>
                <a:t>AI in music</a:t>
              </a:r>
            </a:p>
          </p:txBody>
        </p:sp>
      </p:grpSp>
      <p:grpSp>
        <p:nvGrpSpPr>
          <p:cNvPr id="17" name="Gruppo 16">
            <a:extLst>
              <a:ext uri="{FF2B5EF4-FFF2-40B4-BE49-F238E27FC236}">
                <a16:creationId xmlns="" xmlns:a16="http://schemas.microsoft.com/office/drawing/2014/main" id="{045166C9-2100-B9B3-878E-FD4A54E8C046}"/>
              </a:ext>
            </a:extLst>
          </p:cNvPr>
          <p:cNvGrpSpPr/>
          <p:nvPr/>
        </p:nvGrpSpPr>
        <p:grpSpPr>
          <a:xfrm>
            <a:off x="6523390" y="2042130"/>
            <a:ext cx="12114611" cy="7980500"/>
            <a:chOff x="6523390" y="2042130"/>
            <a:chExt cx="12114611" cy="7980500"/>
          </a:xfrm>
        </p:grpSpPr>
        <p:sp>
          <p:nvSpPr>
            <p:cNvPr id="5" name="Freeform 5"/>
            <p:cNvSpPr/>
            <p:nvPr/>
          </p:nvSpPr>
          <p:spPr>
            <a:xfrm rot="16200000">
              <a:off x="8590446"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4">
                <a:alphaModFix amt="30000"/>
              </a:blip>
              <a:stretch>
                <a:fillRect/>
              </a:stretch>
            </a:blipFill>
          </p:spPr>
        </p:sp>
        <p:grpSp>
          <p:nvGrpSpPr>
            <p:cNvPr id="6" name="Group 6"/>
            <p:cNvGrpSpPr/>
            <p:nvPr/>
          </p:nvGrpSpPr>
          <p:grpSpPr>
            <a:xfrm>
              <a:off x="7590801" y="3690473"/>
              <a:ext cx="9314772" cy="5399587"/>
              <a:chOff x="0" y="0"/>
              <a:chExt cx="2453273" cy="1422114"/>
            </a:xfrm>
          </p:grpSpPr>
          <p:sp>
            <p:nvSpPr>
              <p:cNvPr id="7" name="Freeform 7"/>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E9DBFB"/>
              </a:solidFill>
            </p:spPr>
          </p:sp>
          <p:sp>
            <p:nvSpPr>
              <p:cNvPr id="8" name="TextBox 8"/>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3" name="TextBox 13"/>
            <p:cNvSpPr txBox="1"/>
            <p:nvPr/>
          </p:nvSpPr>
          <p:spPr>
            <a:xfrm>
              <a:off x="9368787" y="5741796"/>
              <a:ext cx="6423819" cy="2773003"/>
            </a:xfrm>
            <a:prstGeom prst="rect">
              <a:avLst/>
            </a:prstGeom>
          </p:spPr>
          <p:txBody>
            <a:bodyPr lIns="0" tIns="0" rIns="0" bIns="0" rtlCol="0" anchor="t">
              <a:spAutoFit/>
            </a:bodyPr>
            <a:lstStyle/>
            <a:p>
              <a:pPr marL="0" lvl="0" indent="0" algn="just">
                <a:lnSpc>
                  <a:spcPts val="2664"/>
                </a:lnSpc>
                <a:spcBef>
                  <a:spcPct val="0"/>
                </a:spcBef>
              </a:pPr>
              <a:r>
                <a:rPr lang="en-US" sz="2400">
                  <a:solidFill>
                    <a:srgbClr val="6F32B9"/>
                  </a:solidFill>
                  <a:latin typeface="HK Grotesk"/>
                  <a:ea typeface="HK Grotesk"/>
                  <a:cs typeface="HK Grotesk"/>
                  <a:sym typeface="HK Grotesk"/>
                </a:rPr>
                <a:t>Al music generation raises ethical issues, especially regarding ownership and copyright. AI models are often trained on copyrighted songs, which may lead to disputes over whether these compositions are derivative. Questions about who owns the rights, whether the creator, the AI developer, or another entity add further complications to its use.</a:t>
              </a:r>
              <a:endParaRPr lang="it-IT"/>
            </a:p>
          </p:txBody>
        </p:sp>
        <p:sp>
          <p:nvSpPr>
            <p:cNvPr id="14" name="TextBox 14"/>
            <p:cNvSpPr txBox="1"/>
            <p:nvPr/>
          </p:nvSpPr>
          <p:spPr>
            <a:xfrm>
              <a:off x="9368787" y="4324520"/>
              <a:ext cx="6423819" cy="1179195"/>
            </a:xfrm>
            <a:prstGeom prst="rect">
              <a:avLst/>
            </a:prstGeom>
          </p:spPr>
          <p:txBody>
            <a:bodyPr lIns="0" tIns="0" rIns="0" bIns="0" rtlCol="0" anchor="t">
              <a:spAutoFit/>
            </a:bodyPr>
            <a:lstStyle/>
            <a:p>
              <a:pPr marL="0" lvl="0" indent="0" algn="l">
                <a:lnSpc>
                  <a:spcPts val="4439"/>
                </a:lnSpc>
                <a:spcBef>
                  <a:spcPct val="0"/>
                </a:spcBef>
              </a:pPr>
              <a:r>
                <a:rPr lang="en-US" sz="3999" b="1">
                  <a:solidFill>
                    <a:srgbClr val="490A95"/>
                  </a:solidFill>
                  <a:latin typeface="Poppins Bold"/>
                  <a:ea typeface="Poppins Bold"/>
                  <a:cs typeface="Poppins Bold"/>
                  <a:sym typeface="Poppins Bold"/>
                </a:rPr>
                <a:t>Ethical and Copyright Concerns</a:t>
              </a:r>
            </a:p>
          </p:txBody>
        </p:sp>
        <p:sp>
          <p:nvSpPr>
            <p:cNvPr id="15" name="TextBox 15"/>
            <p:cNvSpPr txBox="1"/>
            <p:nvPr/>
          </p:nvSpPr>
          <p:spPr>
            <a:xfrm>
              <a:off x="8282565"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3.</a:t>
              </a:r>
            </a:p>
          </p:txBody>
        </p:sp>
      </p:grpSp>
      <p:sp>
        <p:nvSpPr>
          <p:cNvPr id="16" name="Freeform 16"/>
          <p:cNvSpPr/>
          <p:nvPr/>
        </p:nvSpPr>
        <p:spPr>
          <a:xfrm>
            <a:off x="1712128" y="4609314"/>
            <a:ext cx="3731900" cy="3691188"/>
          </a:xfrm>
          <a:custGeom>
            <a:avLst/>
            <a:gdLst/>
            <a:ahLst/>
            <a:cxnLst/>
            <a:rect l="l" t="t" r="r" b="b"/>
            <a:pathLst>
              <a:path w="3731900" h="3691188">
                <a:moveTo>
                  <a:pt x="0" y="0"/>
                </a:moveTo>
                <a:lnTo>
                  <a:pt x="3731900" y="0"/>
                </a:lnTo>
                <a:lnTo>
                  <a:pt x="3731900" y="3691188"/>
                </a:lnTo>
                <a:lnTo>
                  <a:pt x="0" y="369118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DBFB"/>
        </a:solidFill>
        <a:effectLst/>
      </p:bgPr>
    </p:bg>
    <p:spTree>
      <p:nvGrpSpPr>
        <p:cNvPr id="1" name=""/>
        <p:cNvGrpSpPr/>
        <p:nvPr/>
      </p:nvGrpSpPr>
      <p:grpSpPr>
        <a:xfrm>
          <a:off x="0" y="0"/>
          <a:ext cx="0" cy="0"/>
          <a:chOff x="0" y="0"/>
          <a:chExt cx="0" cy="0"/>
        </a:xfrm>
      </p:grpSpPr>
      <p:grpSp>
        <p:nvGrpSpPr>
          <p:cNvPr id="2" name="Group 2"/>
          <p:cNvGrpSpPr/>
          <p:nvPr/>
        </p:nvGrpSpPr>
        <p:grpSpPr>
          <a:xfrm>
            <a:off x="2904392" y="1277815"/>
            <a:ext cx="12479216" cy="6324601"/>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28575" cap="sq">
              <a:solidFill>
                <a:srgbClr val="490A95"/>
              </a:solidFill>
              <a:prstDash val="solid"/>
              <a:miter/>
            </a:ln>
          </p:spPr>
        </p:sp>
        <p:sp>
          <p:nvSpPr>
            <p:cNvPr id="4" name="TextBox 4"/>
            <p:cNvSpPr txBox="1"/>
            <p:nvPr/>
          </p:nvSpPr>
          <p:spPr>
            <a:xfrm>
              <a:off x="0" y="-47625"/>
              <a:ext cx="4274726" cy="2215092"/>
            </a:xfrm>
            <a:prstGeom prst="rect">
              <a:avLst/>
            </a:prstGeom>
          </p:spPr>
          <p:txBody>
            <a:bodyPr lIns="50800" tIns="50800" rIns="50800" bIns="50800" rtlCol="0" anchor="ctr"/>
            <a:lstStyle/>
            <a:p>
              <a:pPr algn="ctr">
                <a:lnSpc>
                  <a:spcPts val="2842"/>
                </a:lnSpc>
              </a:pPr>
              <a:endParaRPr/>
            </a:p>
          </p:txBody>
        </p:sp>
      </p:grpSp>
      <p:sp>
        <p:nvSpPr>
          <p:cNvPr id="5" name="TextBox 5"/>
          <p:cNvSpPr txBox="1"/>
          <p:nvPr/>
        </p:nvSpPr>
        <p:spPr>
          <a:xfrm>
            <a:off x="5748783" y="3722918"/>
            <a:ext cx="6775779" cy="1423467"/>
          </a:xfrm>
          <a:prstGeom prst="rect">
            <a:avLst/>
          </a:prstGeom>
        </p:spPr>
        <p:txBody>
          <a:bodyPr wrap="square" lIns="0" tIns="0" rIns="0" bIns="0" rtlCol="0" anchor="t">
            <a:spAutoFit/>
          </a:bodyPr>
          <a:lstStyle/>
          <a:p>
            <a:pPr marL="0" lvl="0" indent="0" algn="ctr">
              <a:lnSpc>
                <a:spcPts val="11099"/>
              </a:lnSpc>
              <a:spcBef>
                <a:spcPct val="0"/>
              </a:spcBef>
            </a:pPr>
            <a:r>
              <a:rPr lang="en-US" sz="9600" b="1" dirty="0">
                <a:solidFill>
                  <a:srgbClr val="6F32B9"/>
                </a:solidFill>
                <a:latin typeface="Poppins Bold"/>
                <a:ea typeface="Poppins Bold"/>
                <a:cs typeface="Poppins Bold"/>
                <a:sym typeface="Poppins Bold"/>
              </a:rPr>
              <a:t>Thank You</a:t>
            </a:r>
          </a:p>
        </p:txBody>
      </p:sp>
      <p:sp>
        <p:nvSpPr>
          <p:cNvPr id="9" name="TextBox 14">
            <a:extLst>
              <a:ext uri="{FF2B5EF4-FFF2-40B4-BE49-F238E27FC236}">
                <a16:creationId xmlns="" xmlns:a16="http://schemas.microsoft.com/office/drawing/2014/main" id="{1BCF93EF-3579-C7D0-8873-1B1F91FDD78A}"/>
              </a:ext>
            </a:extLst>
          </p:cNvPr>
          <p:cNvSpPr txBox="1"/>
          <p:nvPr/>
        </p:nvSpPr>
        <p:spPr>
          <a:xfrm>
            <a:off x="5749289" y="8159679"/>
            <a:ext cx="6775510" cy="1107996"/>
          </a:xfrm>
          <a:prstGeom prst="rect">
            <a:avLst/>
          </a:prstGeom>
        </p:spPr>
        <p:txBody>
          <a:bodyPr wrap="square" lIns="0" tIns="0" rIns="0" bIns="0" rtlCol="0" anchor="t">
            <a:spAutoFit/>
          </a:bodyPr>
          <a:lstStyle/>
          <a:p>
            <a:pPr algn="just"/>
            <a:r>
              <a:rPr lang="en-US" dirty="0">
                <a:solidFill>
                  <a:srgbClr val="6F32B9"/>
                </a:solidFill>
                <a:latin typeface="HK Grotesk"/>
                <a:ea typeface="Roboto"/>
                <a:cs typeface="Roboto"/>
                <a:sym typeface="HK Grotesk"/>
              </a:rPr>
              <a:t>"This project has been funded with support from the European Commission. This publication reflects the views only of the author, and the Commission cannot be held responsible for any use which may be made of the information contained therein".</a:t>
            </a:r>
            <a:endParaRPr lang="en-US" dirty="0">
              <a:solidFill>
                <a:srgbClr val="000000"/>
              </a:solidFill>
              <a:latin typeface="HK Grotesk"/>
              <a:ea typeface="Roboto"/>
              <a:cs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057A"/>
        </a:solidFill>
        <a:effectLst/>
      </p:bgPr>
    </p:bg>
    <p:spTree>
      <p:nvGrpSpPr>
        <p:cNvPr id="1" name=""/>
        <p:cNvGrpSpPr/>
        <p:nvPr/>
      </p:nvGrpSpPr>
      <p:grpSpPr>
        <a:xfrm>
          <a:off x="0" y="0"/>
          <a:ext cx="0" cy="0"/>
          <a:chOff x="0" y="0"/>
          <a:chExt cx="0" cy="0"/>
        </a:xfrm>
      </p:grpSpPr>
      <p:sp>
        <p:nvSpPr>
          <p:cNvPr id="8" name="TextBox 8"/>
          <p:cNvSpPr txBox="1"/>
          <p:nvPr/>
        </p:nvSpPr>
        <p:spPr>
          <a:xfrm>
            <a:off x="1236518" y="6654165"/>
            <a:ext cx="9324484" cy="2604135"/>
          </a:xfrm>
          <a:prstGeom prst="rect">
            <a:avLst/>
          </a:prstGeom>
        </p:spPr>
        <p:txBody>
          <a:bodyPr lIns="0" tIns="0" rIns="0" bIns="0" rtlCol="0" anchor="t">
            <a:spAutoFit/>
          </a:bodyPr>
          <a:lstStyle/>
          <a:p>
            <a:pPr algn="l">
              <a:lnSpc>
                <a:spcPts val="3419"/>
              </a:lnSpc>
            </a:pPr>
            <a:r>
              <a:rPr lang="en-US" sz="3000" b="1" spc="30">
                <a:solidFill>
                  <a:srgbClr val="E9DBFB"/>
                </a:solidFill>
                <a:latin typeface="Poppins Medium"/>
                <a:ea typeface="Poppins Medium"/>
                <a:cs typeface="Poppins Medium"/>
                <a:sym typeface="Poppins Medium"/>
              </a:rPr>
              <a:t>Artificial Intelligence (AI) is revolutionizing the world in surprising and innovative ways. </a:t>
            </a:r>
          </a:p>
          <a:p>
            <a:pPr algn="l">
              <a:lnSpc>
                <a:spcPts val="3419"/>
              </a:lnSpc>
            </a:pPr>
            <a:endParaRPr lang="en-US" sz="3000" b="1" spc="30">
              <a:solidFill>
                <a:srgbClr val="E9DBFB"/>
              </a:solidFill>
              <a:latin typeface="Poppins Medium"/>
              <a:ea typeface="Poppins Medium"/>
              <a:cs typeface="Poppins Medium"/>
              <a:sym typeface="Poppins Medium"/>
            </a:endParaRPr>
          </a:p>
          <a:p>
            <a:pPr marL="0" lvl="0" indent="0" algn="l">
              <a:lnSpc>
                <a:spcPts val="3419"/>
              </a:lnSpc>
              <a:spcBef>
                <a:spcPct val="0"/>
              </a:spcBef>
            </a:pPr>
            <a:r>
              <a:rPr lang="en-US" sz="3000" b="1" spc="30">
                <a:solidFill>
                  <a:srgbClr val="E9DBFB"/>
                </a:solidFill>
                <a:latin typeface="Poppins Medium"/>
                <a:ea typeface="Poppins Medium"/>
                <a:cs typeface="Poppins Medium"/>
                <a:sym typeface="Poppins Medium"/>
              </a:rPr>
              <a:t>Let’s look at the advantages and disadvantages of using this technology in the music field.</a:t>
            </a:r>
          </a:p>
        </p:txBody>
      </p:sp>
      <p:sp>
        <p:nvSpPr>
          <p:cNvPr id="10" name="TextBox 10"/>
          <p:cNvSpPr txBox="1"/>
          <p:nvPr/>
        </p:nvSpPr>
        <p:spPr>
          <a:xfrm>
            <a:off x="1708661" y="1536454"/>
            <a:ext cx="4906923" cy="1013345"/>
          </a:xfrm>
          <a:prstGeom prst="rect">
            <a:avLst/>
          </a:prstGeom>
        </p:spPr>
        <p:txBody>
          <a:bodyPr lIns="0" tIns="0" rIns="0" bIns="0" rtlCol="0" anchor="t">
            <a:spAutoFit/>
          </a:bodyPr>
          <a:lstStyle/>
          <a:p>
            <a:pPr algn="l">
              <a:lnSpc>
                <a:spcPts val="3778"/>
              </a:lnSpc>
            </a:pPr>
            <a:r>
              <a:rPr lang="en-US" sz="3816" b="1" spc="122">
                <a:solidFill>
                  <a:srgbClr val="E9DBFB"/>
                </a:solidFill>
                <a:latin typeface="Poppins Bold"/>
                <a:ea typeface="Poppins Bold"/>
                <a:cs typeface="Poppins Bold"/>
                <a:sym typeface="Poppins Bold"/>
              </a:rPr>
              <a:t>ARTIFICIAL INTELLIGENCE</a:t>
            </a:r>
          </a:p>
        </p:txBody>
      </p:sp>
      <p:sp>
        <p:nvSpPr>
          <p:cNvPr id="11" name="TextBox 11"/>
          <p:cNvSpPr txBox="1"/>
          <p:nvPr/>
        </p:nvSpPr>
        <p:spPr>
          <a:xfrm>
            <a:off x="1708661" y="2581706"/>
            <a:ext cx="4939638" cy="1294607"/>
          </a:xfrm>
          <a:prstGeom prst="rect">
            <a:avLst/>
          </a:prstGeom>
        </p:spPr>
        <p:txBody>
          <a:bodyPr lIns="0" tIns="0" rIns="0" bIns="0" rtlCol="0" anchor="t">
            <a:spAutoFit/>
          </a:bodyPr>
          <a:lstStyle/>
          <a:p>
            <a:pPr algn="l">
              <a:lnSpc>
                <a:spcPts val="4827"/>
              </a:lnSpc>
            </a:pPr>
            <a:r>
              <a:rPr lang="en-US" sz="4876" spc="156">
                <a:solidFill>
                  <a:srgbClr val="E9DBFB"/>
                </a:solidFill>
                <a:latin typeface="Poppins"/>
                <a:ea typeface="Poppins"/>
                <a:cs typeface="Poppins"/>
                <a:sym typeface="Poppins"/>
              </a:rPr>
              <a:t>IN </a:t>
            </a:r>
            <a:r>
              <a:rPr lang="en-US" sz="4876" b="1" spc="156">
                <a:solidFill>
                  <a:srgbClr val="E9DBFB"/>
                </a:solidFill>
                <a:latin typeface="Poppins Bold"/>
                <a:ea typeface="Poppins Bold"/>
                <a:cs typeface="Poppins Bold"/>
                <a:sym typeface="Poppins Bold"/>
              </a:rPr>
              <a:t>MUSIC</a:t>
            </a:r>
            <a:r>
              <a:rPr lang="en-US" sz="4876" spc="156">
                <a:solidFill>
                  <a:srgbClr val="E9DBFB"/>
                </a:solidFill>
                <a:latin typeface="Poppins"/>
                <a:ea typeface="Poppins"/>
                <a:cs typeface="Poppins"/>
                <a:sym typeface="Poppins"/>
              </a:rPr>
              <a:t> PRODUCTION</a:t>
            </a:r>
          </a:p>
        </p:txBody>
      </p:sp>
      <p:cxnSp>
        <p:nvCxnSpPr>
          <p:cNvPr id="13" name="Connettore 2 12">
            <a:extLst>
              <a:ext uri="{FF2B5EF4-FFF2-40B4-BE49-F238E27FC236}">
                <a16:creationId xmlns="" xmlns:a16="http://schemas.microsoft.com/office/drawing/2014/main" id="{06A1C3E7-F86C-B790-299C-F4A61157350B}"/>
              </a:ext>
            </a:extLst>
          </p:cNvPr>
          <p:cNvCxnSpPr/>
          <p:nvPr/>
        </p:nvCxnSpPr>
        <p:spPr>
          <a:xfrm>
            <a:off x="1330568" y="1477108"/>
            <a:ext cx="35169" cy="2350475"/>
          </a:xfrm>
          <a:prstGeom prst="straightConnector1">
            <a:avLst/>
          </a:prstGeom>
          <a:ln w="57150">
            <a:solidFill>
              <a:srgbClr val="E6AEFF"/>
            </a:solidFill>
          </a:ln>
        </p:spPr>
        <p:style>
          <a:lnRef idx="1">
            <a:schemeClr val="accent1"/>
          </a:lnRef>
          <a:fillRef idx="0">
            <a:schemeClr val="accent1"/>
          </a:fillRef>
          <a:effectRef idx="0">
            <a:schemeClr val="accent1"/>
          </a:effectRef>
          <a:fontRef idx="minor">
            <a:schemeClr val="tx1"/>
          </a:fontRef>
        </p:style>
      </p:cxnSp>
      <p:pic>
        <p:nvPicPr>
          <p:cNvPr id="15" name="Elemento grafico 14">
            <a:extLst>
              <a:ext uri="{FF2B5EF4-FFF2-40B4-BE49-F238E27FC236}">
                <a16:creationId xmlns="" xmlns:a16="http://schemas.microsoft.com/office/drawing/2014/main" id="{5DE6AA77-19F5-253E-8C9E-D7D85581DE5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333909" y="2557462"/>
            <a:ext cx="4932269" cy="5071222"/>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DBFB"/>
        </a:solidFill>
        <a:effectLst/>
      </p:bgPr>
    </p:bg>
    <p:spTree>
      <p:nvGrpSpPr>
        <p:cNvPr id="1" name=""/>
        <p:cNvGrpSpPr/>
        <p:nvPr/>
      </p:nvGrpSpPr>
      <p:grpSpPr>
        <a:xfrm>
          <a:off x="0" y="0"/>
          <a:ext cx="0" cy="0"/>
          <a:chOff x="0" y="0"/>
          <a:chExt cx="0" cy="0"/>
        </a:xfrm>
      </p:grpSpPr>
      <p:grpSp>
        <p:nvGrpSpPr>
          <p:cNvPr id="8" name="Gruppo 7">
            <a:extLst>
              <a:ext uri="{FF2B5EF4-FFF2-40B4-BE49-F238E27FC236}">
                <a16:creationId xmlns="" xmlns:a16="http://schemas.microsoft.com/office/drawing/2014/main" id="{6C6042C7-BDA0-D4F5-2A25-14A194CBA1BB}"/>
              </a:ext>
            </a:extLst>
          </p:cNvPr>
          <p:cNvGrpSpPr/>
          <p:nvPr/>
        </p:nvGrpSpPr>
        <p:grpSpPr>
          <a:xfrm>
            <a:off x="1387167" y="1584776"/>
            <a:ext cx="11343815" cy="2524646"/>
            <a:chOff x="1387167" y="1584776"/>
            <a:chExt cx="11343815" cy="2524646"/>
          </a:xfrm>
        </p:grpSpPr>
        <p:sp>
          <p:nvSpPr>
            <p:cNvPr id="2" name="Freeform 2"/>
            <p:cNvSpPr/>
            <p:nvPr/>
          </p:nvSpPr>
          <p:spPr>
            <a:xfrm>
              <a:off x="1387167" y="1584776"/>
              <a:ext cx="2524224" cy="2524224"/>
            </a:xfrm>
            <a:custGeom>
              <a:avLst/>
              <a:gdLst/>
              <a:ahLst/>
              <a:cxnLst/>
              <a:rect l="l" t="t" r="r" b="b"/>
              <a:pathLst>
                <a:path w="2524224" h="2524224">
                  <a:moveTo>
                    <a:pt x="0" y="0"/>
                  </a:moveTo>
                  <a:lnTo>
                    <a:pt x="2524224" y="0"/>
                  </a:lnTo>
                  <a:lnTo>
                    <a:pt x="2524224" y="2524224"/>
                  </a:lnTo>
                  <a:lnTo>
                    <a:pt x="0" y="2524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733039" y="2534143"/>
              <a:ext cx="7997943" cy="1575279"/>
            </a:xfrm>
            <a:prstGeom prst="rect">
              <a:avLst/>
            </a:prstGeom>
          </p:spPr>
          <p:txBody>
            <a:bodyPr lIns="0" tIns="0" rIns="0" bIns="0" rtlCol="0" anchor="t">
              <a:spAutoFit/>
            </a:bodyPr>
            <a:lstStyle/>
            <a:p>
              <a:pPr marL="0" lvl="0" indent="0" algn="l">
                <a:lnSpc>
                  <a:spcPts val="11096"/>
                </a:lnSpc>
                <a:spcBef>
                  <a:spcPct val="0"/>
                </a:spcBef>
              </a:pPr>
              <a:r>
                <a:rPr lang="en-US" sz="11208" b="1" spc="358">
                  <a:solidFill>
                    <a:srgbClr val="BD6BE2"/>
                  </a:solidFill>
                  <a:latin typeface="Poppins Bold"/>
                  <a:ea typeface="Poppins Bold"/>
                  <a:cs typeface="Poppins Bold"/>
                  <a:sym typeface="Poppins Bold"/>
                </a:rPr>
                <a:t>PROS</a:t>
              </a:r>
            </a:p>
          </p:txBody>
        </p:sp>
        <p:sp>
          <p:nvSpPr>
            <p:cNvPr id="4" name="TextBox 4"/>
            <p:cNvSpPr txBox="1"/>
            <p:nvPr/>
          </p:nvSpPr>
          <p:spPr>
            <a:xfrm>
              <a:off x="4733039" y="1608742"/>
              <a:ext cx="7997943" cy="1038822"/>
            </a:xfrm>
            <a:prstGeom prst="rect">
              <a:avLst/>
            </a:prstGeom>
          </p:spPr>
          <p:txBody>
            <a:bodyPr lIns="0" tIns="0" rIns="0" bIns="0" rtlCol="0" anchor="t">
              <a:spAutoFit/>
            </a:bodyPr>
            <a:lstStyle/>
            <a:p>
              <a:pPr marL="0" lvl="0" indent="0" algn="l">
                <a:lnSpc>
                  <a:spcPts val="7397"/>
                </a:lnSpc>
                <a:spcBef>
                  <a:spcPct val="0"/>
                </a:spcBef>
              </a:pPr>
              <a:r>
                <a:rPr lang="en-US" sz="7472" b="1" spc="239">
                  <a:solidFill>
                    <a:srgbClr val="490A95"/>
                  </a:solidFill>
                  <a:latin typeface="Poppins Bold"/>
                  <a:ea typeface="Poppins Bold"/>
                  <a:cs typeface="Poppins Bold"/>
                  <a:sym typeface="Poppins Bold"/>
                </a:rPr>
                <a:t>AI in music</a:t>
              </a:r>
            </a:p>
          </p:txBody>
        </p:sp>
      </p:grpSp>
      <p:grpSp>
        <p:nvGrpSpPr>
          <p:cNvPr id="5" name="Group 5"/>
          <p:cNvGrpSpPr/>
          <p:nvPr/>
        </p:nvGrpSpPr>
        <p:grpSpPr>
          <a:xfrm rot="8100000">
            <a:off x="8325755" y="3962817"/>
            <a:ext cx="14732251" cy="7401302"/>
            <a:chOff x="0" y="0"/>
            <a:chExt cx="1415640" cy="711200"/>
          </a:xfrm>
        </p:grpSpPr>
        <p:sp>
          <p:nvSpPr>
            <p:cNvPr id="6" name="Freeform 6"/>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D4C4E9"/>
            </a:solidFill>
          </p:spPr>
        </p:sp>
        <p:sp>
          <p:nvSpPr>
            <p:cNvPr id="7" name="TextBox 7"/>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grpSp>
        <p:nvGrpSpPr>
          <p:cNvPr id="19" name="Gruppo 18">
            <a:extLst>
              <a:ext uri="{FF2B5EF4-FFF2-40B4-BE49-F238E27FC236}">
                <a16:creationId xmlns="" xmlns:a16="http://schemas.microsoft.com/office/drawing/2014/main" id="{A09127F7-15CF-1104-F9A3-990829794CB7}"/>
              </a:ext>
            </a:extLst>
          </p:cNvPr>
          <p:cNvGrpSpPr/>
          <p:nvPr/>
        </p:nvGrpSpPr>
        <p:grpSpPr>
          <a:xfrm>
            <a:off x="612357" y="10292246"/>
            <a:ext cx="12114611" cy="7980500"/>
            <a:chOff x="216703" y="2042130"/>
            <a:chExt cx="12114611" cy="7980500"/>
          </a:xfrm>
        </p:grpSpPr>
        <p:sp>
          <p:nvSpPr>
            <p:cNvPr id="12" name="Freeform 5">
              <a:extLst>
                <a:ext uri="{FF2B5EF4-FFF2-40B4-BE49-F238E27FC236}">
                  <a16:creationId xmlns="" xmlns:a16="http://schemas.microsoft.com/office/drawing/2014/main" id="{AEE128CB-87DE-3AD6-7FEA-61EEE4C044D5}"/>
                </a:ext>
              </a:extLst>
            </p:cNvPr>
            <p:cNvSpPr/>
            <p:nvPr/>
          </p:nvSpPr>
          <p:spPr>
            <a:xfrm rot="16200000">
              <a:off x="2283759"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4">
                <a:alphaModFix amt="30000"/>
              </a:blip>
              <a:stretch>
                <a:fillRect/>
              </a:stretch>
            </a:blipFill>
          </p:spPr>
        </p:sp>
        <p:grpSp>
          <p:nvGrpSpPr>
            <p:cNvPr id="13" name="Group 6">
              <a:extLst>
                <a:ext uri="{FF2B5EF4-FFF2-40B4-BE49-F238E27FC236}">
                  <a16:creationId xmlns="" xmlns:a16="http://schemas.microsoft.com/office/drawing/2014/main" id="{CF400DA8-04C7-370E-F0B3-CA50F4351F49}"/>
                </a:ext>
              </a:extLst>
            </p:cNvPr>
            <p:cNvGrpSpPr/>
            <p:nvPr/>
          </p:nvGrpSpPr>
          <p:grpSpPr>
            <a:xfrm>
              <a:off x="1284114" y="3509647"/>
              <a:ext cx="9314772" cy="5580413"/>
              <a:chOff x="0" y="-47625"/>
              <a:chExt cx="2453273" cy="1469739"/>
            </a:xfrm>
          </p:grpSpPr>
          <p:sp>
            <p:nvSpPr>
              <p:cNvPr id="17" name="Freeform 7">
                <a:extLst>
                  <a:ext uri="{FF2B5EF4-FFF2-40B4-BE49-F238E27FC236}">
                    <a16:creationId xmlns="" xmlns:a16="http://schemas.microsoft.com/office/drawing/2014/main" id="{FE6EEB53-1EA5-BEE1-DD8E-0621B4EB8C41}"/>
                  </a:ext>
                </a:extLst>
              </p:cNvPr>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3A057A"/>
              </a:solidFill>
            </p:spPr>
          </p:sp>
          <p:sp>
            <p:nvSpPr>
              <p:cNvPr id="18" name="TextBox 8">
                <a:extLst>
                  <a:ext uri="{FF2B5EF4-FFF2-40B4-BE49-F238E27FC236}">
                    <a16:creationId xmlns="" xmlns:a16="http://schemas.microsoft.com/office/drawing/2014/main" id="{8045179B-A318-36F3-F818-3EDDBB2768A6}"/>
                  </a:ext>
                </a:extLst>
              </p:cNvPr>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4" name="TextBox 10">
              <a:extLst>
                <a:ext uri="{FF2B5EF4-FFF2-40B4-BE49-F238E27FC236}">
                  <a16:creationId xmlns="" xmlns:a16="http://schemas.microsoft.com/office/drawing/2014/main" id="{8FA6217D-CF0E-182D-EC48-3FC1E7902E43}"/>
                </a:ext>
              </a:extLst>
            </p:cNvPr>
            <p:cNvSpPr txBox="1"/>
            <p:nvPr/>
          </p:nvSpPr>
          <p:spPr>
            <a:xfrm>
              <a:off x="3019653" y="5763966"/>
              <a:ext cx="6508712" cy="2775696"/>
            </a:xfrm>
            <a:prstGeom prst="rect">
              <a:avLst/>
            </a:prstGeom>
          </p:spPr>
          <p:txBody>
            <a:bodyPr lIns="0" tIns="0" rIns="0" bIns="0" rtlCol="0" anchor="t">
              <a:spAutoFit/>
            </a:bodyPr>
            <a:lstStyle/>
            <a:p>
              <a:pPr algn="just">
                <a:lnSpc>
                  <a:spcPts val="2664"/>
                </a:lnSpc>
                <a:spcBef>
                  <a:spcPct val="0"/>
                </a:spcBef>
              </a:pPr>
              <a:r>
                <a:rPr lang="en-US" sz="2400" dirty="0">
                  <a:solidFill>
                    <a:srgbClr val="E6AEFF"/>
                  </a:solidFill>
                  <a:latin typeface="HK Grotesk"/>
                  <a:ea typeface="HK Grotesk"/>
                  <a:cs typeface="HK Grotesk"/>
                  <a:sym typeface="HK Grotesk"/>
                </a:rPr>
                <a:t>AI makes music production more </a:t>
              </a:r>
              <a:r>
                <a:rPr lang="en-US" sz="2400" b="1" dirty="0">
                  <a:solidFill>
                    <a:srgbClr val="E6AEFF"/>
                  </a:solidFill>
                  <a:latin typeface="HK Grotesk Bold"/>
                  <a:ea typeface="HK Grotesk Bold"/>
                  <a:cs typeface="HK Grotesk Bold"/>
                  <a:sym typeface="HK Grotesk Bold"/>
                </a:rPr>
                <a:t>accessible to anyone</a:t>
              </a:r>
              <a:r>
                <a:rPr lang="en-US" sz="2400" dirty="0">
                  <a:solidFill>
                    <a:srgbClr val="E6AEFF"/>
                  </a:solidFill>
                  <a:latin typeface="HK Grotesk"/>
                  <a:ea typeface="HK Grotesk"/>
                  <a:cs typeface="HK Grotesk"/>
                  <a:sym typeface="HK Grotesk"/>
                </a:rPr>
                <a:t>, including people without musical experience, by providing tools to create and arrange songs easily. This democratization is also valuable for smaller creators and independent artists, who can access tools without the need for expensive equipment or specialized training, thus giving more opportunities to everyone.</a:t>
              </a:r>
              <a:endParaRPr lang="it-IT"/>
            </a:p>
          </p:txBody>
        </p:sp>
        <p:sp>
          <p:nvSpPr>
            <p:cNvPr id="15" name="TextBox 11">
              <a:extLst>
                <a:ext uri="{FF2B5EF4-FFF2-40B4-BE49-F238E27FC236}">
                  <a16:creationId xmlns="" xmlns:a16="http://schemas.microsoft.com/office/drawing/2014/main" id="{BFF51FE6-7278-1F0B-A1BB-EFA2488393DC}"/>
                </a:ext>
              </a:extLst>
            </p:cNvPr>
            <p:cNvSpPr txBox="1"/>
            <p:nvPr/>
          </p:nvSpPr>
          <p:spPr>
            <a:xfrm>
              <a:off x="3062982" y="4415847"/>
              <a:ext cx="6508712" cy="1179195"/>
            </a:xfrm>
            <a:prstGeom prst="rect">
              <a:avLst/>
            </a:prstGeom>
          </p:spPr>
          <p:txBody>
            <a:bodyPr lIns="0" tIns="0" rIns="0" bIns="0" rtlCol="0" anchor="t">
              <a:spAutoFit/>
            </a:bodyPr>
            <a:lstStyle/>
            <a:p>
              <a:pPr marL="0" lvl="0" indent="0" algn="l">
                <a:lnSpc>
                  <a:spcPts val="4439"/>
                </a:lnSpc>
                <a:spcBef>
                  <a:spcPct val="0"/>
                </a:spcBef>
              </a:pPr>
              <a:r>
                <a:rPr lang="en-US" sz="3999" b="1">
                  <a:solidFill>
                    <a:srgbClr val="E9DBFB"/>
                  </a:solidFill>
                  <a:latin typeface="Poppins Bold"/>
                  <a:ea typeface="Poppins Bold"/>
                  <a:cs typeface="Poppins Bold"/>
                  <a:sym typeface="Poppins Bold"/>
                </a:rPr>
                <a:t>Democratized Access to Music Creation</a:t>
              </a:r>
            </a:p>
          </p:txBody>
        </p:sp>
        <p:sp>
          <p:nvSpPr>
            <p:cNvPr id="16" name="TextBox 12">
              <a:extLst>
                <a:ext uri="{FF2B5EF4-FFF2-40B4-BE49-F238E27FC236}">
                  <a16:creationId xmlns="" xmlns:a16="http://schemas.microsoft.com/office/drawing/2014/main" id="{EB1ADBE7-516C-A235-58A0-063A928B7D1E}"/>
                </a:ext>
              </a:extLst>
            </p:cNvPr>
            <p:cNvSpPr txBox="1"/>
            <p:nvPr/>
          </p:nvSpPr>
          <p:spPr>
            <a:xfrm>
              <a:off x="1975878"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1.</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DBFB"/>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8325755" y="4000917"/>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D4C4E9"/>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sp>
        <p:nvSpPr>
          <p:cNvPr id="9" name="Freeform 9"/>
          <p:cNvSpPr/>
          <p:nvPr/>
        </p:nvSpPr>
        <p:spPr>
          <a:xfrm>
            <a:off x="11938471" y="3690473"/>
            <a:ext cx="4906875" cy="5399587"/>
          </a:xfrm>
          <a:custGeom>
            <a:avLst/>
            <a:gdLst/>
            <a:ahLst/>
            <a:cxnLst/>
            <a:rect l="l" t="t" r="r" b="b"/>
            <a:pathLst>
              <a:path w="4906875" h="5399587">
                <a:moveTo>
                  <a:pt x="0" y="0"/>
                </a:moveTo>
                <a:lnTo>
                  <a:pt x="4906875" y="0"/>
                </a:lnTo>
                <a:lnTo>
                  <a:pt x="4906875" y="5399587"/>
                </a:lnTo>
                <a:lnTo>
                  <a:pt x="0" y="5399587"/>
                </a:lnTo>
                <a:lnTo>
                  <a:pt x="0" y="0"/>
                </a:lnTo>
                <a:close/>
              </a:path>
            </a:pathLst>
          </a:custGeom>
          <a:blipFill>
            <a:blip r:embed="rId2"/>
            <a:stretch>
              <a:fillRect/>
            </a:stretch>
          </a:blipFill>
        </p:spPr>
      </p:sp>
      <p:grpSp>
        <p:nvGrpSpPr>
          <p:cNvPr id="17" name="Gruppo 16">
            <a:extLst>
              <a:ext uri="{FF2B5EF4-FFF2-40B4-BE49-F238E27FC236}">
                <a16:creationId xmlns="" xmlns:a16="http://schemas.microsoft.com/office/drawing/2014/main" id="{AD3542B6-10DF-DAE7-04AE-8487DE2633A3}"/>
              </a:ext>
            </a:extLst>
          </p:cNvPr>
          <p:cNvGrpSpPr/>
          <p:nvPr/>
        </p:nvGrpSpPr>
        <p:grpSpPr>
          <a:xfrm>
            <a:off x="216703" y="2042130"/>
            <a:ext cx="12114611" cy="7980500"/>
            <a:chOff x="216703" y="2042130"/>
            <a:chExt cx="12114611" cy="7980500"/>
          </a:xfrm>
        </p:grpSpPr>
        <p:sp>
          <p:nvSpPr>
            <p:cNvPr id="5" name="Freeform 5"/>
            <p:cNvSpPr/>
            <p:nvPr/>
          </p:nvSpPr>
          <p:spPr>
            <a:xfrm rot="16200000">
              <a:off x="2283759"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3">
                <a:alphaModFix amt="30000"/>
              </a:blip>
              <a:stretch>
                <a:fillRect/>
              </a:stretch>
            </a:blipFill>
          </p:spPr>
        </p:sp>
        <p:grpSp>
          <p:nvGrpSpPr>
            <p:cNvPr id="6" name="Group 6"/>
            <p:cNvGrpSpPr/>
            <p:nvPr/>
          </p:nvGrpSpPr>
          <p:grpSpPr>
            <a:xfrm>
              <a:off x="1284114" y="3690473"/>
              <a:ext cx="9314772" cy="5399587"/>
              <a:chOff x="0" y="0"/>
              <a:chExt cx="2453273" cy="1422114"/>
            </a:xfrm>
          </p:grpSpPr>
          <p:sp>
            <p:nvSpPr>
              <p:cNvPr id="7" name="Freeform 7"/>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3A057A"/>
              </a:solidFill>
            </p:spPr>
          </p:sp>
          <p:sp>
            <p:nvSpPr>
              <p:cNvPr id="8" name="TextBox 8"/>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0" name="TextBox 10"/>
            <p:cNvSpPr txBox="1"/>
            <p:nvPr/>
          </p:nvSpPr>
          <p:spPr>
            <a:xfrm>
              <a:off x="3019653" y="5763966"/>
              <a:ext cx="6508712" cy="2775696"/>
            </a:xfrm>
            <a:prstGeom prst="rect">
              <a:avLst/>
            </a:prstGeom>
          </p:spPr>
          <p:txBody>
            <a:bodyPr lIns="0" tIns="0" rIns="0" bIns="0" rtlCol="0" anchor="t">
              <a:spAutoFit/>
            </a:bodyPr>
            <a:lstStyle/>
            <a:p>
              <a:pPr algn="just">
                <a:lnSpc>
                  <a:spcPts val="2664"/>
                </a:lnSpc>
                <a:spcBef>
                  <a:spcPct val="0"/>
                </a:spcBef>
              </a:pPr>
              <a:r>
                <a:rPr lang="en-US" sz="2400" dirty="0">
                  <a:solidFill>
                    <a:srgbClr val="E6AEFF"/>
                  </a:solidFill>
                  <a:latin typeface="HK Grotesk"/>
                  <a:ea typeface="HK Grotesk"/>
                  <a:cs typeface="HK Grotesk"/>
                  <a:sym typeface="HK Grotesk"/>
                </a:rPr>
                <a:t>AI makes music production more </a:t>
              </a:r>
              <a:r>
                <a:rPr lang="en-US" sz="2400" b="1" dirty="0">
                  <a:solidFill>
                    <a:srgbClr val="E6AEFF"/>
                  </a:solidFill>
                  <a:latin typeface="HK Grotesk Bold"/>
                  <a:ea typeface="HK Grotesk Bold"/>
                  <a:cs typeface="HK Grotesk Bold"/>
                  <a:sym typeface="HK Grotesk Bold"/>
                </a:rPr>
                <a:t>accessible to anyone</a:t>
              </a:r>
              <a:r>
                <a:rPr lang="en-US" sz="2400" dirty="0">
                  <a:solidFill>
                    <a:srgbClr val="E6AEFF"/>
                  </a:solidFill>
                  <a:latin typeface="HK Grotesk"/>
                  <a:ea typeface="HK Grotesk"/>
                  <a:cs typeface="HK Grotesk"/>
                  <a:sym typeface="HK Grotesk"/>
                </a:rPr>
                <a:t>, including people without musical experience, by providing tools to create and arrange songs easily. This democratization is also valuable for smaller creators and independent artists, who can access tools without the need for expensive equipment or specialized training, thus giving more opportunities to everyone.</a:t>
              </a:r>
              <a:endParaRPr lang="it-IT"/>
            </a:p>
          </p:txBody>
        </p:sp>
        <p:sp>
          <p:nvSpPr>
            <p:cNvPr id="11" name="TextBox 11"/>
            <p:cNvSpPr txBox="1"/>
            <p:nvPr/>
          </p:nvSpPr>
          <p:spPr>
            <a:xfrm>
              <a:off x="3062982" y="4415847"/>
              <a:ext cx="6508712" cy="1179195"/>
            </a:xfrm>
            <a:prstGeom prst="rect">
              <a:avLst/>
            </a:prstGeom>
          </p:spPr>
          <p:txBody>
            <a:bodyPr lIns="0" tIns="0" rIns="0" bIns="0" rtlCol="0" anchor="t">
              <a:spAutoFit/>
            </a:bodyPr>
            <a:lstStyle/>
            <a:p>
              <a:pPr marL="0" lvl="0" indent="0" algn="l">
                <a:lnSpc>
                  <a:spcPts val="4439"/>
                </a:lnSpc>
                <a:spcBef>
                  <a:spcPct val="0"/>
                </a:spcBef>
              </a:pPr>
              <a:r>
                <a:rPr lang="en-US" sz="3999" b="1">
                  <a:solidFill>
                    <a:srgbClr val="E9DBFB"/>
                  </a:solidFill>
                  <a:latin typeface="Poppins Bold"/>
                  <a:ea typeface="Poppins Bold"/>
                  <a:cs typeface="Poppins Bold"/>
                  <a:sym typeface="Poppins Bold"/>
                </a:rPr>
                <a:t>Democratized Access to Music Creation</a:t>
              </a:r>
            </a:p>
          </p:txBody>
        </p:sp>
        <p:sp>
          <p:nvSpPr>
            <p:cNvPr id="12" name="TextBox 12"/>
            <p:cNvSpPr txBox="1"/>
            <p:nvPr/>
          </p:nvSpPr>
          <p:spPr>
            <a:xfrm>
              <a:off x="1975878"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1.</a:t>
              </a:r>
            </a:p>
          </p:txBody>
        </p:sp>
      </p:grpSp>
      <p:grpSp>
        <p:nvGrpSpPr>
          <p:cNvPr id="13" name="Group 13"/>
          <p:cNvGrpSpPr/>
          <p:nvPr/>
        </p:nvGrpSpPr>
        <p:grpSpPr>
          <a:xfrm>
            <a:off x="1387167" y="1523017"/>
            <a:ext cx="4366630" cy="995598"/>
            <a:chOff x="0" y="0"/>
            <a:chExt cx="5822174" cy="1327464"/>
          </a:xfrm>
        </p:grpSpPr>
        <p:sp>
          <p:nvSpPr>
            <p:cNvPr id="14" name="Freeform 14"/>
            <p:cNvSpPr/>
            <p:nvPr/>
          </p:nvSpPr>
          <p:spPr>
            <a:xfrm>
              <a:off x="0" y="31698"/>
              <a:ext cx="1295549" cy="1295549"/>
            </a:xfrm>
            <a:custGeom>
              <a:avLst/>
              <a:gdLst/>
              <a:ahLst/>
              <a:cxnLst/>
              <a:rect l="l" t="t" r="r" b="b"/>
              <a:pathLst>
                <a:path w="1295549" h="1295549">
                  <a:moveTo>
                    <a:pt x="0" y="0"/>
                  </a:moveTo>
                  <a:lnTo>
                    <a:pt x="1295549" y="0"/>
                  </a:lnTo>
                  <a:lnTo>
                    <a:pt x="1295549" y="1295549"/>
                  </a:lnTo>
                  <a:lnTo>
                    <a:pt x="0" y="12955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TextBox 15"/>
            <p:cNvSpPr txBox="1"/>
            <p:nvPr/>
          </p:nvSpPr>
          <p:spPr>
            <a:xfrm>
              <a:off x="1717257" y="512554"/>
              <a:ext cx="4104917" cy="814909"/>
            </a:xfrm>
            <a:prstGeom prst="rect">
              <a:avLst/>
            </a:prstGeom>
          </p:spPr>
          <p:txBody>
            <a:bodyPr lIns="0" tIns="0" rIns="0" bIns="0" rtlCol="0" anchor="t">
              <a:spAutoFit/>
            </a:bodyPr>
            <a:lstStyle/>
            <a:p>
              <a:pPr marL="0" lvl="0" indent="0" algn="l">
                <a:lnSpc>
                  <a:spcPts val="4271"/>
                </a:lnSpc>
                <a:spcBef>
                  <a:spcPct val="0"/>
                </a:spcBef>
              </a:pPr>
              <a:r>
                <a:rPr lang="en-US" sz="4314" b="1" spc="138">
                  <a:solidFill>
                    <a:srgbClr val="BD6BE2"/>
                  </a:solidFill>
                  <a:latin typeface="Poppins Bold"/>
                  <a:ea typeface="Poppins Bold"/>
                  <a:cs typeface="Poppins Bold"/>
                  <a:sym typeface="Poppins Bold"/>
                </a:rPr>
                <a:t>PROS</a:t>
              </a:r>
            </a:p>
          </p:txBody>
        </p:sp>
        <p:sp>
          <p:nvSpPr>
            <p:cNvPr id="16" name="TextBox 16"/>
            <p:cNvSpPr txBox="1"/>
            <p:nvPr/>
          </p:nvSpPr>
          <p:spPr>
            <a:xfrm>
              <a:off x="1717257" y="38100"/>
              <a:ext cx="4104917" cy="539070"/>
            </a:xfrm>
            <a:prstGeom prst="rect">
              <a:avLst/>
            </a:prstGeom>
          </p:spPr>
          <p:txBody>
            <a:bodyPr lIns="0" tIns="0" rIns="0" bIns="0" rtlCol="0" anchor="t">
              <a:spAutoFit/>
            </a:bodyPr>
            <a:lstStyle/>
            <a:p>
              <a:pPr marL="0" lvl="0" indent="0" algn="l">
                <a:lnSpc>
                  <a:spcPts val="2847"/>
                </a:lnSpc>
                <a:spcBef>
                  <a:spcPct val="0"/>
                </a:spcBef>
              </a:pPr>
              <a:r>
                <a:rPr lang="en-US" sz="2876" b="1" spc="92">
                  <a:solidFill>
                    <a:srgbClr val="490A95"/>
                  </a:solidFill>
                  <a:latin typeface="Poppins Bold"/>
                  <a:ea typeface="Poppins Bold"/>
                  <a:cs typeface="Poppins Bold"/>
                  <a:sym typeface="Poppins Bold"/>
                </a:rPr>
                <a:t>AI in music</a:t>
              </a:r>
            </a:p>
          </p:txBody>
        </p:sp>
      </p:grpSp>
    </p:spTree>
    <p:extLst>
      <p:ext uri="{BB962C8B-B14F-4D97-AF65-F5344CB8AC3E}">
        <p14:creationId xmlns:p14="http://schemas.microsoft.com/office/powerpoint/2010/main" val="118901037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DBFB"/>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8325755" y="4000917"/>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D4C4E9"/>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sp>
        <p:nvSpPr>
          <p:cNvPr id="11" name="Freeform 11"/>
          <p:cNvSpPr/>
          <p:nvPr/>
        </p:nvSpPr>
        <p:spPr>
          <a:xfrm>
            <a:off x="12145438" y="3690473"/>
            <a:ext cx="4508151" cy="5298041"/>
          </a:xfrm>
          <a:custGeom>
            <a:avLst/>
            <a:gdLst/>
            <a:ahLst/>
            <a:cxnLst/>
            <a:rect l="l" t="t" r="r" b="b"/>
            <a:pathLst>
              <a:path w="4508151" h="5298041">
                <a:moveTo>
                  <a:pt x="0" y="0"/>
                </a:moveTo>
                <a:lnTo>
                  <a:pt x="4508152" y="0"/>
                </a:lnTo>
                <a:lnTo>
                  <a:pt x="4508152" y="5298041"/>
                </a:lnTo>
                <a:lnTo>
                  <a:pt x="0" y="52980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2" name="Group 12"/>
          <p:cNvGrpSpPr/>
          <p:nvPr/>
        </p:nvGrpSpPr>
        <p:grpSpPr>
          <a:xfrm>
            <a:off x="1387167" y="1523017"/>
            <a:ext cx="4366630" cy="995598"/>
            <a:chOff x="0" y="0"/>
            <a:chExt cx="5822174" cy="1327464"/>
          </a:xfrm>
        </p:grpSpPr>
        <p:sp>
          <p:nvSpPr>
            <p:cNvPr id="13" name="Freeform 13"/>
            <p:cNvSpPr/>
            <p:nvPr/>
          </p:nvSpPr>
          <p:spPr>
            <a:xfrm>
              <a:off x="0" y="31698"/>
              <a:ext cx="1295549" cy="1295549"/>
            </a:xfrm>
            <a:custGeom>
              <a:avLst/>
              <a:gdLst/>
              <a:ahLst/>
              <a:cxnLst/>
              <a:rect l="l" t="t" r="r" b="b"/>
              <a:pathLst>
                <a:path w="1295549" h="1295549">
                  <a:moveTo>
                    <a:pt x="0" y="0"/>
                  </a:moveTo>
                  <a:lnTo>
                    <a:pt x="1295549" y="0"/>
                  </a:lnTo>
                  <a:lnTo>
                    <a:pt x="1295549" y="1295549"/>
                  </a:lnTo>
                  <a:lnTo>
                    <a:pt x="0" y="12955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TextBox 14"/>
            <p:cNvSpPr txBox="1"/>
            <p:nvPr/>
          </p:nvSpPr>
          <p:spPr>
            <a:xfrm>
              <a:off x="1717257" y="512554"/>
              <a:ext cx="4104917" cy="814909"/>
            </a:xfrm>
            <a:prstGeom prst="rect">
              <a:avLst/>
            </a:prstGeom>
          </p:spPr>
          <p:txBody>
            <a:bodyPr lIns="0" tIns="0" rIns="0" bIns="0" rtlCol="0" anchor="t">
              <a:spAutoFit/>
            </a:bodyPr>
            <a:lstStyle/>
            <a:p>
              <a:pPr marL="0" lvl="0" indent="0" algn="l">
                <a:lnSpc>
                  <a:spcPts val="4271"/>
                </a:lnSpc>
                <a:spcBef>
                  <a:spcPct val="0"/>
                </a:spcBef>
              </a:pPr>
              <a:r>
                <a:rPr lang="en-US" sz="4314" b="1" spc="138">
                  <a:solidFill>
                    <a:srgbClr val="BD6BE2"/>
                  </a:solidFill>
                  <a:latin typeface="Poppins Bold"/>
                  <a:ea typeface="Poppins Bold"/>
                  <a:cs typeface="Poppins Bold"/>
                  <a:sym typeface="Poppins Bold"/>
                </a:rPr>
                <a:t>PROS</a:t>
              </a:r>
            </a:p>
          </p:txBody>
        </p:sp>
        <p:sp>
          <p:nvSpPr>
            <p:cNvPr id="15" name="TextBox 15"/>
            <p:cNvSpPr txBox="1"/>
            <p:nvPr/>
          </p:nvSpPr>
          <p:spPr>
            <a:xfrm>
              <a:off x="1717257" y="38100"/>
              <a:ext cx="4104917" cy="539070"/>
            </a:xfrm>
            <a:prstGeom prst="rect">
              <a:avLst/>
            </a:prstGeom>
          </p:spPr>
          <p:txBody>
            <a:bodyPr lIns="0" tIns="0" rIns="0" bIns="0" rtlCol="0" anchor="t">
              <a:spAutoFit/>
            </a:bodyPr>
            <a:lstStyle/>
            <a:p>
              <a:pPr marL="0" lvl="0" indent="0" algn="l">
                <a:lnSpc>
                  <a:spcPts val="2847"/>
                </a:lnSpc>
                <a:spcBef>
                  <a:spcPct val="0"/>
                </a:spcBef>
              </a:pPr>
              <a:r>
                <a:rPr lang="en-US" sz="2876" b="1" spc="92">
                  <a:solidFill>
                    <a:srgbClr val="490A95"/>
                  </a:solidFill>
                  <a:latin typeface="Poppins Bold"/>
                  <a:ea typeface="Poppins Bold"/>
                  <a:cs typeface="Poppins Bold"/>
                  <a:sym typeface="Poppins Bold"/>
                </a:rPr>
                <a:t>AI in music</a:t>
              </a:r>
            </a:p>
          </p:txBody>
        </p:sp>
      </p:grpSp>
      <p:grpSp>
        <p:nvGrpSpPr>
          <p:cNvPr id="17" name="Gruppo 16">
            <a:extLst>
              <a:ext uri="{FF2B5EF4-FFF2-40B4-BE49-F238E27FC236}">
                <a16:creationId xmlns="" xmlns:a16="http://schemas.microsoft.com/office/drawing/2014/main" id="{382324ED-0EF4-D854-EFFE-0D577D170DE6}"/>
              </a:ext>
            </a:extLst>
          </p:cNvPr>
          <p:cNvGrpSpPr/>
          <p:nvPr/>
        </p:nvGrpSpPr>
        <p:grpSpPr>
          <a:xfrm>
            <a:off x="216703" y="2042130"/>
            <a:ext cx="12114611" cy="7980500"/>
            <a:chOff x="216703" y="2042130"/>
            <a:chExt cx="12114611" cy="7980500"/>
          </a:xfrm>
        </p:grpSpPr>
        <p:sp>
          <p:nvSpPr>
            <p:cNvPr id="5" name="Freeform 5"/>
            <p:cNvSpPr/>
            <p:nvPr/>
          </p:nvSpPr>
          <p:spPr>
            <a:xfrm rot="16200000">
              <a:off x="2283759"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6">
                <a:alphaModFix amt="30000"/>
              </a:blip>
              <a:stretch>
                <a:fillRect/>
              </a:stretch>
            </a:blipFill>
          </p:spPr>
        </p:sp>
        <p:grpSp>
          <p:nvGrpSpPr>
            <p:cNvPr id="6" name="Group 6"/>
            <p:cNvGrpSpPr/>
            <p:nvPr/>
          </p:nvGrpSpPr>
          <p:grpSpPr>
            <a:xfrm>
              <a:off x="1284114" y="3690473"/>
              <a:ext cx="9314772" cy="5399587"/>
              <a:chOff x="0" y="0"/>
              <a:chExt cx="2453273" cy="1422114"/>
            </a:xfrm>
          </p:grpSpPr>
          <p:sp>
            <p:nvSpPr>
              <p:cNvPr id="7" name="Freeform 7"/>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3A057A"/>
              </a:solidFill>
            </p:spPr>
          </p:sp>
          <p:sp>
            <p:nvSpPr>
              <p:cNvPr id="8" name="TextBox 8"/>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9" name="TextBox 9"/>
            <p:cNvSpPr txBox="1"/>
            <p:nvPr/>
          </p:nvSpPr>
          <p:spPr>
            <a:xfrm>
              <a:off x="3061217" y="5171786"/>
              <a:ext cx="6425584" cy="1179195"/>
            </a:xfrm>
            <a:prstGeom prst="rect">
              <a:avLst/>
            </a:prstGeom>
          </p:spPr>
          <p:txBody>
            <a:bodyPr lIns="0" tIns="0" rIns="0" bIns="0" rtlCol="0" anchor="t">
              <a:spAutoFit/>
            </a:bodyPr>
            <a:lstStyle/>
            <a:p>
              <a:pPr marL="0" lvl="0" indent="0" algn="l">
                <a:lnSpc>
                  <a:spcPts val="4439"/>
                </a:lnSpc>
                <a:spcBef>
                  <a:spcPct val="0"/>
                </a:spcBef>
              </a:pPr>
              <a:r>
                <a:rPr lang="en-US" sz="3999" b="1">
                  <a:solidFill>
                    <a:srgbClr val="E9DBFB"/>
                  </a:solidFill>
                  <a:latin typeface="Poppins Bold"/>
                  <a:ea typeface="Poppins Bold"/>
                  <a:cs typeface="Poppins Bold"/>
                  <a:sym typeface="Poppins Bold"/>
                </a:rPr>
                <a:t>Speed and Efficiency in Composition</a:t>
              </a:r>
            </a:p>
          </p:txBody>
        </p:sp>
        <p:sp>
          <p:nvSpPr>
            <p:cNvPr id="10" name="TextBox 10"/>
            <p:cNvSpPr txBox="1"/>
            <p:nvPr/>
          </p:nvSpPr>
          <p:spPr>
            <a:xfrm>
              <a:off x="1975878"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2.</a:t>
              </a:r>
            </a:p>
          </p:txBody>
        </p:sp>
        <p:sp>
          <p:nvSpPr>
            <p:cNvPr id="16" name="TextBox 16"/>
            <p:cNvSpPr txBox="1"/>
            <p:nvPr/>
          </p:nvSpPr>
          <p:spPr>
            <a:xfrm>
              <a:off x="3061217" y="6564932"/>
              <a:ext cx="6425584" cy="1675257"/>
            </a:xfrm>
            <a:prstGeom prst="rect">
              <a:avLst/>
            </a:prstGeom>
          </p:spPr>
          <p:txBody>
            <a:bodyPr lIns="0" tIns="0" rIns="0" bIns="0" rtlCol="0" anchor="t">
              <a:spAutoFit/>
            </a:bodyPr>
            <a:lstStyle/>
            <a:p>
              <a:pPr marL="0" lvl="0" indent="0" algn="l">
                <a:lnSpc>
                  <a:spcPts val="2664"/>
                </a:lnSpc>
                <a:spcBef>
                  <a:spcPct val="0"/>
                </a:spcBef>
              </a:pPr>
              <a:r>
                <a:rPr lang="en-US" sz="2400">
                  <a:solidFill>
                    <a:srgbClr val="E6AEFF"/>
                  </a:solidFill>
                  <a:latin typeface="HK Grotesk"/>
                  <a:ea typeface="HK Grotesk"/>
                  <a:cs typeface="HK Grotesk"/>
                  <a:sym typeface="HK Grotesk"/>
                </a:rPr>
                <a:t>AI can generate </a:t>
              </a:r>
              <a:r>
                <a:rPr lang="en-US" sz="2400" b="1">
                  <a:solidFill>
                    <a:srgbClr val="E6AEFF"/>
                  </a:solidFill>
                  <a:latin typeface="HK Grotesk Bold"/>
                  <a:ea typeface="HK Grotesk Bold"/>
                  <a:cs typeface="HK Grotesk Bold"/>
                  <a:sym typeface="HK Grotesk Bold"/>
                </a:rPr>
                <a:t>musical ideas in seconds</a:t>
              </a:r>
              <a:r>
                <a:rPr lang="en-US" sz="2400">
                  <a:solidFill>
                    <a:srgbClr val="E6AEFF"/>
                  </a:solidFill>
                  <a:latin typeface="HK Grotesk"/>
                  <a:ea typeface="HK Grotesk"/>
                  <a:cs typeface="HK Grotesk"/>
                  <a:sym typeface="HK Grotesk"/>
                </a:rPr>
                <a:t>. By assisting in rapid ideation, AI enables artists to explore various directions and possibilities in minimal time, which </a:t>
              </a:r>
              <a:r>
                <a:rPr lang="en-US" sz="2400" b="1">
                  <a:solidFill>
                    <a:srgbClr val="E6AEFF"/>
                  </a:solidFill>
                  <a:latin typeface="HK Grotesk Bold"/>
                  <a:ea typeface="HK Grotesk Bold"/>
                  <a:cs typeface="HK Grotesk Bold"/>
                  <a:sym typeface="HK Grotesk Bold"/>
                </a:rPr>
                <a:t>accelerates the creative process</a:t>
              </a:r>
              <a:r>
                <a:rPr lang="en-US" sz="2400">
                  <a:solidFill>
                    <a:srgbClr val="E6AEFF"/>
                  </a:solidFill>
                  <a:latin typeface="HK Grotesk"/>
                  <a:ea typeface="HK Grotesk"/>
                  <a:cs typeface="HK Grotesk"/>
                  <a:sym typeface="HK Grotesk"/>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DBFB"/>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8325755" y="4000917"/>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D4C4E9"/>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sp>
        <p:nvSpPr>
          <p:cNvPr id="9" name="Freeform 9"/>
          <p:cNvSpPr/>
          <p:nvPr/>
        </p:nvSpPr>
        <p:spPr>
          <a:xfrm>
            <a:off x="11958720" y="3690473"/>
            <a:ext cx="4886626" cy="5399587"/>
          </a:xfrm>
          <a:custGeom>
            <a:avLst/>
            <a:gdLst/>
            <a:ahLst/>
            <a:cxnLst/>
            <a:rect l="l" t="t" r="r" b="b"/>
            <a:pathLst>
              <a:path w="4886626" h="5399587">
                <a:moveTo>
                  <a:pt x="0" y="0"/>
                </a:moveTo>
                <a:lnTo>
                  <a:pt x="4886626" y="0"/>
                </a:lnTo>
                <a:lnTo>
                  <a:pt x="4886626" y="5399587"/>
                </a:lnTo>
                <a:lnTo>
                  <a:pt x="0" y="5399587"/>
                </a:lnTo>
                <a:lnTo>
                  <a:pt x="0" y="0"/>
                </a:lnTo>
                <a:close/>
              </a:path>
            </a:pathLst>
          </a:custGeom>
          <a:blipFill>
            <a:blip r:embed="rId2"/>
            <a:stretch>
              <a:fillRect/>
            </a:stretch>
          </a:blipFill>
        </p:spPr>
      </p:sp>
      <p:grpSp>
        <p:nvGrpSpPr>
          <p:cNvPr id="18" name="Gruppo 17">
            <a:extLst>
              <a:ext uri="{FF2B5EF4-FFF2-40B4-BE49-F238E27FC236}">
                <a16:creationId xmlns="" xmlns:a16="http://schemas.microsoft.com/office/drawing/2014/main" id="{0F0C390D-FDFD-CF6B-1F10-F11AC0B42C17}"/>
              </a:ext>
            </a:extLst>
          </p:cNvPr>
          <p:cNvGrpSpPr/>
          <p:nvPr/>
        </p:nvGrpSpPr>
        <p:grpSpPr>
          <a:xfrm>
            <a:off x="216703" y="2042130"/>
            <a:ext cx="12114611" cy="7980500"/>
            <a:chOff x="216703" y="2042130"/>
            <a:chExt cx="12114611" cy="7980500"/>
          </a:xfrm>
        </p:grpSpPr>
        <p:sp>
          <p:nvSpPr>
            <p:cNvPr id="5" name="Freeform 5"/>
            <p:cNvSpPr/>
            <p:nvPr/>
          </p:nvSpPr>
          <p:spPr>
            <a:xfrm rot="16200000">
              <a:off x="2283759"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3">
                <a:alphaModFix amt="30000"/>
              </a:blip>
              <a:stretch>
                <a:fillRect/>
              </a:stretch>
            </a:blipFill>
          </p:spPr>
        </p:sp>
        <p:grpSp>
          <p:nvGrpSpPr>
            <p:cNvPr id="6" name="Group 6"/>
            <p:cNvGrpSpPr/>
            <p:nvPr/>
          </p:nvGrpSpPr>
          <p:grpSpPr>
            <a:xfrm>
              <a:off x="1284114" y="3690473"/>
              <a:ext cx="9314772" cy="5399587"/>
              <a:chOff x="0" y="0"/>
              <a:chExt cx="2453273" cy="1422114"/>
            </a:xfrm>
          </p:grpSpPr>
          <p:sp>
            <p:nvSpPr>
              <p:cNvPr id="7" name="Freeform 7"/>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3A057A"/>
              </a:solidFill>
            </p:spPr>
          </p:sp>
          <p:sp>
            <p:nvSpPr>
              <p:cNvPr id="8" name="TextBox 8"/>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0" name="TextBox 10"/>
            <p:cNvSpPr txBox="1"/>
            <p:nvPr/>
          </p:nvSpPr>
          <p:spPr>
            <a:xfrm>
              <a:off x="3061217" y="5698912"/>
              <a:ext cx="6425584" cy="2429448"/>
            </a:xfrm>
            <a:prstGeom prst="rect">
              <a:avLst/>
            </a:prstGeom>
          </p:spPr>
          <p:txBody>
            <a:bodyPr lIns="0" tIns="0" rIns="0" bIns="0" rtlCol="0" anchor="t">
              <a:spAutoFit/>
            </a:bodyPr>
            <a:lstStyle/>
            <a:p>
              <a:pPr algn="just">
                <a:lnSpc>
                  <a:spcPts val="2664"/>
                </a:lnSpc>
              </a:pPr>
              <a:r>
                <a:rPr lang="en-US" sz="2400" dirty="0">
                  <a:solidFill>
                    <a:srgbClr val="E6AEFF"/>
                  </a:solidFill>
                  <a:latin typeface="HK Grotesk"/>
                  <a:ea typeface="HK Grotesk"/>
                  <a:cs typeface="HK Grotesk"/>
                  <a:sym typeface="HK Grotesk"/>
                </a:rPr>
                <a:t>One of the main advantages of AI in music is its ability to analyze large amounts of data to identify </a:t>
              </a:r>
              <a:r>
                <a:rPr lang="en-US" sz="2400" b="1" dirty="0">
                  <a:solidFill>
                    <a:srgbClr val="E6AEFF"/>
                  </a:solidFill>
                  <a:latin typeface="HK Grotesk Bold"/>
                  <a:ea typeface="HK Grotesk Bold"/>
                  <a:cs typeface="HK Grotesk Bold"/>
                  <a:sym typeface="HK Grotesk Bold"/>
                </a:rPr>
                <a:t>patterns and trends</a:t>
              </a:r>
              <a:r>
                <a:rPr lang="en-US" sz="2400" dirty="0">
                  <a:solidFill>
                    <a:srgbClr val="E6AEFF"/>
                  </a:solidFill>
                  <a:latin typeface="HK Grotesk"/>
                  <a:ea typeface="HK Grotesk"/>
                  <a:cs typeface="HK Grotesk"/>
                  <a:sym typeface="HK Grotesk"/>
                </a:rPr>
                <a:t>.</a:t>
              </a:r>
              <a:endParaRPr lang="it-IT" dirty="0"/>
            </a:p>
            <a:p>
              <a:pPr marL="0" lvl="0" indent="0" algn="just">
                <a:lnSpc>
                  <a:spcPts val="2664"/>
                </a:lnSpc>
                <a:spcBef>
                  <a:spcPct val="0"/>
                </a:spcBef>
              </a:pPr>
              <a:r>
                <a:rPr lang="en-US" sz="2400" dirty="0">
                  <a:solidFill>
                    <a:srgbClr val="E6AEFF"/>
                  </a:solidFill>
                  <a:latin typeface="HK Grotesk"/>
                  <a:ea typeface="HK Grotesk"/>
                  <a:cs typeface="HK Grotesk"/>
                  <a:sym typeface="HK Grotesk"/>
                </a:rPr>
                <a:t>This allows musicians and producers to discover new sounds and explore new combinations of tones and styles, expanding the boundaries of musical creativity.</a:t>
              </a:r>
              <a:endParaRPr lang="en-US" sz="2400" dirty="0">
                <a:solidFill>
                  <a:srgbClr val="E6AEFF"/>
                </a:solidFill>
                <a:latin typeface="HK Grotesk"/>
                <a:ea typeface="HK Grotesk"/>
                <a:cs typeface="HK Grotesk"/>
              </a:endParaRPr>
            </a:p>
          </p:txBody>
        </p:sp>
        <p:sp>
          <p:nvSpPr>
            <p:cNvPr id="11" name="TextBox 11"/>
            <p:cNvSpPr txBox="1"/>
            <p:nvPr/>
          </p:nvSpPr>
          <p:spPr>
            <a:xfrm>
              <a:off x="3061217" y="4859372"/>
              <a:ext cx="6425584" cy="617220"/>
            </a:xfrm>
            <a:prstGeom prst="rect">
              <a:avLst/>
            </a:prstGeom>
          </p:spPr>
          <p:txBody>
            <a:bodyPr lIns="0" tIns="0" rIns="0" bIns="0" rtlCol="0" anchor="t">
              <a:spAutoFit/>
            </a:bodyPr>
            <a:lstStyle/>
            <a:p>
              <a:pPr marL="0" lvl="0" indent="0" algn="l">
                <a:lnSpc>
                  <a:spcPts val="4439"/>
                </a:lnSpc>
                <a:spcBef>
                  <a:spcPct val="0"/>
                </a:spcBef>
              </a:pPr>
              <a:r>
                <a:rPr lang="en-US" sz="3999" b="1">
                  <a:solidFill>
                    <a:srgbClr val="E9DBFB"/>
                  </a:solidFill>
                  <a:latin typeface="Poppins Bold"/>
                  <a:ea typeface="Poppins Bold"/>
                  <a:cs typeface="Poppins Bold"/>
                  <a:sym typeface="Poppins Bold"/>
                </a:rPr>
                <a:t>Large-scale Analysis</a:t>
              </a:r>
            </a:p>
          </p:txBody>
        </p:sp>
        <p:sp>
          <p:nvSpPr>
            <p:cNvPr id="12" name="TextBox 12"/>
            <p:cNvSpPr txBox="1"/>
            <p:nvPr/>
          </p:nvSpPr>
          <p:spPr>
            <a:xfrm>
              <a:off x="1975878"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3.</a:t>
              </a:r>
            </a:p>
          </p:txBody>
        </p:sp>
      </p:grpSp>
      <p:grpSp>
        <p:nvGrpSpPr>
          <p:cNvPr id="13" name="Group 13"/>
          <p:cNvGrpSpPr/>
          <p:nvPr/>
        </p:nvGrpSpPr>
        <p:grpSpPr>
          <a:xfrm>
            <a:off x="1387167" y="1523017"/>
            <a:ext cx="4366630" cy="995598"/>
            <a:chOff x="0" y="0"/>
            <a:chExt cx="5822174" cy="1327464"/>
          </a:xfrm>
        </p:grpSpPr>
        <p:sp>
          <p:nvSpPr>
            <p:cNvPr id="14" name="Freeform 14"/>
            <p:cNvSpPr/>
            <p:nvPr/>
          </p:nvSpPr>
          <p:spPr>
            <a:xfrm>
              <a:off x="0" y="31698"/>
              <a:ext cx="1295549" cy="1295549"/>
            </a:xfrm>
            <a:custGeom>
              <a:avLst/>
              <a:gdLst/>
              <a:ahLst/>
              <a:cxnLst/>
              <a:rect l="l" t="t" r="r" b="b"/>
              <a:pathLst>
                <a:path w="1295549" h="1295549">
                  <a:moveTo>
                    <a:pt x="0" y="0"/>
                  </a:moveTo>
                  <a:lnTo>
                    <a:pt x="1295549" y="0"/>
                  </a:lnTo>
                  <a:lnTo>
                    <a:pt x="1295549" y="1295549"/>
                  </a:lnTo>
                  <a:lnTo>
                    <a:pt x="0" y="12955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TextBox 15"/>
            <p:cNvSpPr txBox="1"/>
            <p:nvPr/>
          </p:nvSpPr>
          <p:spPr>
            <a:xfrm>
              <a:off x="1717257" y="512554"/>
              <a:ext cx="4104917" cy="814909"/>
            </a:xfrm>
            <a:prstGeom prst="rect">
              <a:avLst/>
            </a:prstGeom>
          </p:spPr>
          <p:txBody>
            <a:bodyPr lIns="0" tIns="0" rIns="0" bIns="0" rtlCol="0" anchor="t">
              <a:spAutoFit/>
            </a:bodyPr>
            <a:lstStyle/>
            <a:p>
              <a:pPr marL="0" lvl="0" indent="0" algn="l">
                <a:lnSpc>
                  <a:spcPts val="4271"/>
                </a:lnSpc>
                <a:spcBef>
                  <a:spcPct val="0"/>
                </a:spcBef>
              </a:pPr>
              <a:r>
                <a:rPr lang="en-US" sz="4314" b="1" spc="138">
                  <a:solidFill>
                    <a:srgbClr val="BD6BE2"/>
                  </a:solidFill>
                  <a:latin typeface="Poppins Bold"/>
                  <a:ea typeface="Poppins Bold"/>
                  <a:cs typeface="Poppins Bold"/>
                  <a:sym typeface="Poppins Bold"/>
                </a:rPr>
                <a:t>PROS</a:t>
              </a:r>
            </a:p>
          </p:txBody>
        </p:sp>
        <p:sp>
          <p:nvSpPr>
            <p:cNvPr id="16" name="TextBox 16"/>
            <p:cNvSpPr txBox="1"/>
            <p:nvPr/>
          </p:nvSpPr>
          <p:spPr>
            <a:xfrm>
              <a:off x="1717257" y="38100"/>
              <a:ext cx="4104917" cy="539070"/>
            </a:xfrm>
            <a:prstGeom prst="rect">
              <a:avLst/>
            </a:prstGeom>
          </p:spPr>
          <p:txBody>
            <a:bodyPr lIns="0" tIns="0" rIns="0" bIns="0" rtlCol="0" anchor="t">
              <a:spAutoFit/>
            </a:bodyPr>
            <a:lstStyle/>
            <a:p>
              <a:pPr marL="0" lvl="0" indent="0" algn="l">
                <a:lnSpc>
                  <a:spcPts val="2847"/>
                </a:lnSpc>
                <a:spcBef>
                  <a:spcPct val="0"/>
                </a:spcBef>
              </a:pPr>
              <a:r>
                <a:rPr lang="en-US" sz="2876" b="1" spc="92">
                  <a:solidFill>
                    <a:srgbClr val="490A95"/>
                  </a:solidFill>
                  <a:latin typeface="Poppins Bold"/>
                  <a:ea typeface="Poppins Bold"/>
                  <a:cs typeface="Poppins Bold"/>
                  <a:sym typeface="Poppins Bold"/>
                </a:rPr>
                <a:t>AI in music</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DBFB"/>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8325755" y="4000917"/>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D4C4E9"/>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sp>
        <p:nvSpPr>
          <p:cNvPr id="9" name="Freeform 9"/>
          <p:cNvSpPr/>
          <p:nvPr/>
        </p:nvSpPr>
        <p:spPr>
          <a:xfrm>
            <a:off x="11956299" y="3974979"/>
            <a:ext cx="4705073" cy="4114800"/>
          </a:xfrm>
          <a:custGeom>
            <a:avLst/>
            <a:gdLst/>
            <a:ahLst/>
            <a:cxnLst/>
            <a:rect l="l" t="t" r="r" b="b"/>
            <a:pathLst>
              <a:path w="4705073" h="4114800">
                <a:moveTo>
                  <a:pt x="0" y="0"/>
                </a:moveTo>
                <a:lnTo>
                  <a:pt x="4705073" y="0"/>
                </a:lnTo>
                <a:lnTo>
                  <a:pt x="4705073"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7" name="Gruppo 16">
            <a:extLst>
              <a:ext uri="{FF2B5EF4-FFF2-40B4-BE49-F238E27FC236}">
                <a16:creationId xmlns="" xmlns:a16="http://schemas.microsoft.com/office/drawing/2014/main" id="{96520466-DBF1-B558-C12C-8BE8691D340B}"/>
              </a:ext>
            </a:extLst>
          </p:cNvPr>
          <p:cNvGrpSpPr/>
          <p:nvPr/>
        </p:nvGrpSpPr>
        <p:grpSpPr>
          <a:xfrm>
            <a:off x="216703" y="2042130"/>
            <a:ext cx="12114611" cy="7980500"/>
            <a:chOff x="216703" y="2042130"/>
            <a:chExt cx="12114611" cy="7980500"/>
          </a:xfrm>
        </p:grpSpPr>
        <p:sp>
          <p:nvSpPr>
            <p:cNvPr id="5" name="Freeform 5"/>
            <p:cNvSpPr/>
            <p:nvPr/>
          </p:nvSpPr>
          <p:spPr>
            <a:xfrm rot="16200000">
              <a:off x="2283759"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4">
                <a:alphaModFix amt="30000"/>
              </a:blip>
              <a:stretch>
                <a:fillRect/>
              </a:stretch>
            </a:blipFill>
          </p:spPr>
        </p:sp>
        <p:grpSp>
          <p:nvGrpSpPr>
            <p:cNvPr id="6" name="Group 6"/>
            <p:cNvGrpSpPr/>
            <p:nvPr/>
          </p:nvGrpSpPr>
          <p:grpSpPr>
            <a:xfrm>
              <a:off x="1284114" y="3690473"/>
              <a:ext cx="9314772" cy="5399587"/>
              <a:chOff x="0" y="0"/>
              <a:chExt cx="2453273" cy="1422114"/>
            </a:xfrm>
          </p:grpSpPr>
          <p:sp>
            <p:nvSpPr>
              <p:cNvPr id="7" name="Freeform 7"/>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3A057A"/>
              </a:solidFill>
            </p:spPr>
          </p:sp>
          <p:sp>
            <p:nvSpPr>
              <p:cNvPr id="8" name="TextBox 8"/>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0" name="TextBox 10"/>
            <p:cNvSpPr txBox="1"/>
            <p:nvPr/>
          </p:nvSpPr>
          <p:spPr>
            <a:xfrm>
              <a:off x="3061217" y="6573740"/>
              <a:ext cx="6425584" cy="1388009"/>
            </a:xfrm>
            <a:prstGeom prst="rect">
              <a:avLst/>
            </a:prstGeom>
          </p:spPr>
          <p:txBody>
            <a:bodyPr lIns="0" tIns="0" rIns="0" bIns="0" rtlCol="0" anchor="t">
              <a:spAutoFit/>
            </a:bodyPr>
            <a:lstStyle/>
            <a:p>
              <a:pPr marL="0" lvl="0" indent="0" algn="just">
                <a:lnSpc>
                  <a:spcPts val="2664"/>
                </a:lnSpc>
                <a:spcBef>
                  <a:spcPct val="0"/>
                </a:spcBef>
              </a:pPr>
              <a:r>
                <a:rPr lang="en-US" sz="2400" dirty="0">
                  <a:solidFill>
                    <a:srgbClr val="E6AEFF"/>
                  </a:solidFill>
                  <a:latin typeface="HK Grotesk"/>
                  <a:ea typeface="HK Grotesk"/>
                  <a:cs typeface="HK Grotesk"/>
                  <a:sym typeface="HK Grotesk"/>
                </a:rPr>
                <a:t>AI tools can create music</a:t>
              </a:r>
              <a:r>
                <a:rPr lang="en-US" sz="2400" b="1" dirty="0">
                  <a:solidFill>
                    <a:srgbClr val="E6AEFF"/>
                  </a:solidFill>
                  <a:latin typeface="HK Grotesk Bold"/>
                  <a:ea typeface="HK Grotesk Bold"/>
                  <a:cs typeface="HK Grotesk Bold"/>
                  <a:sym typeface="HK Grotesk Bold"/>
                </a:rPr>
                <a:t> tailored to specific needs</a:t>
              </a:r>
              <a:r>
                <a:rPr lang="en-US" sz="2400" dirty="0">
                  <a:solidFill>
                    <a:srgbClr val="E6AEFF"/>
                  </a:solidFill>
                  <a:latin typeface="HK Grotesk"/>
                  <a:ea typeface="HK Grotesk"/>
                  <a:cs typeface="HK Grotesk"/>
                  <a:sym typeface="HK Grotesk"/>
                </a:rPr>
                <a:t>, such as custom soundtracks for movies, video games, or advertisements, responding to style, length, and intensity requirements.</a:t>
              </a:r>
              <a:endParaRPr lang="it-IT" dirty="0"/>
            </a:p>
          </p:txBody>
        </p:sp>
        <p:sp>
          <p:nvSpPr>
            <p:cNvPr id="11" name="TextBox 11"/>
            <p:cNvSpPr txBox="1"/>
            <p:nvPr/>
          </p:nvSpPr>
          <p:spPr>
            <a:xfrm>
              <a:off x="3061217" y="5270719"/>
              <a:ext cx="6425584" cy="1179195"/>
            </a:xfrm>
            <a:prstGeom prst="rect">
              <a:avLst/>
            </a:prstGeom>
          </p:spPr>
          <p:txBody>
            <a:bodyPr lIns="0" tIns="0" rIns="0" bIns="0" rtlCol="0" anchor="t">
              <a:spAutoFit/>
            </a:bodyPr>
            <a:lstStyle/>
            <a:p>
              <a:pPr marL="0" lvl="0" indent="0" algn="l">
                <a:lnSpc>
                  <a:spcPts val="4440"/>
                </a:lnSpc>
                <a:spcBef>
                  <a:spcPct val="0"/>
                </a:spcBef>
              </a:pPr>
              <a:r>
                <a:rPr lang="en-US" sz="4000" b="1">
                  <a:solidFill>
                    <a:srgbClr val="E9DBFB"/>
                  </a:solidFill>
                  <a:latin typeface="Poppins Bold"/>
                  <a:ea typeface="Poppins Bold"/>
                  <a:cs typeface="Poppins Bold"/>
                  <a:sym typeface="Poppins Bold"/>
                </a:rPr>
                <a:t>Personalization of Content</a:t>
              </a:r>
            </a:p>
          </p:txBody>
        </p:sp>
        <p:sp>
          <p:nvSpPr>
            <p:cNvPr id="12" name="TextBox 12"/>
            <p:cNvSpPr txBox="1"/>
            <p:nvPr/>
          </p:nvSpPr>
          <p:spPr>
            <a:xfrm>
              <a:off x="1975878"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4.</a:t>
              </a:r>
            </a:p>
          </p:txBody>
        </p:sp>
      </p:grpSp>
      <p:grpSp>
        <p:nvGrpSpPr>
          <p:cNvPr id="13" name="Group 13"/>
          <p:cNvGrpSpPr/>
          <p:nvPr/>
        </p:nvGrpSpPr>
        <p:grpSpPr>
          <a:xfrm>
            <a:off x="1387167" y="1523017"/>
            <a:ext cx="4366630" cy="995598"/>
            <a:chOff x="0" y="0"/>
            <a:chExt cx="5822174" cy="1327464"/>
          </a:xfrm>
        </p:grpSpPr>
        <p:sp>
          <p:nvSpPr>
            <p:cNvPr id="14" name="Freeform 14"/>
            <p:cNvSpPr/>
            <p:nvPr/>
          </p:nvSpPr>
          <p:spPr>
            <a:xfrm>
              <a:off x="0" y="31698"/>
              <a:ext cx="1295549" cy="1295549"/>
            </a:xfrm>
            <a:custGeom>
              <a:avLst/>
              <a:gdLst/>
              <a:ahLst/>
              <a:cxnLst/>
              <a:rect l="l" t="t" r="r" b="b"/>
              <a:pathLst>
                <a:path w="1295549" h="1295549">
                  <a:moveTo>
                    <a:pt x="0" y="0"/>
                  </a:moveTo>
                  <a:lnTo>
                    <a:pt x="1295549" y="0"/>
                  </a:lnTo>
                  <a:lnTo>
                    <a:pt x="1295549" y="1295549"/>
                  </a:lnTo>
                  <a:lnTo>
                    <a:pt x="0" y="129554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1717257" y="512554"/>
              <a:ext cx="4104917" cy="814909"/>
            </a:xfrm>
            <a:prstGeom prst="rect">
              <a:avLst/>
            </a:prstGeom>
          </p:spPr>
          <p:txBody>
            <a:bodyPr lIns="0" tIns="0" rIns="0" bIns="0" rtlCol="0" anchor="t">
              <a:spAutoFit/>
            </a:bodyPr>
            <a:lstStyle/>
            <a:p>
              <a:pPr marL="0" lvl="0" indent="0" algn="l">
                <a:lnSpc>
                  <a:spcPts val="4271"/>
                </a:lnSpc>
                <a:spcBef>
                  <a:spcPct val="0"/>
                </a:spcBef>
              </a:pPr>
              <a:r>
                <a:rPr lang="en-US" sz="4314" b="1" spc="138">
                  <a:solidFill>
                    <a:srgbClr val="BD6BE2"/>
                  </a:solidFill>
                  <a:latin typeface="Poppins Bold"/>
                  <a:ea typeface="Poppins Bold"/>
                  <a:cs typeface="Poppins Bold"/>
                  <a:sym typeface="Poppins Bold"/>
                </a:rPr>
                <a:t>PROS</a:t>
              </a:r>
            </a:p>
          </p:txBody>
        </p:sp>
        <p:sp>
          <p:nvSpPr>
            <p:cNvPr id="16" name="TextBox 16"/>
            <p:cNvSpPr txBox="1"/>
            <p:nvPr/>
          </p:nvSpPr>
          <p:spPr>
            <a:xfrm>
              <a:off x="1717257" y="38100"/>
              <a:ext cx="4104917" cy="539070"/>
            </a:xfrm>
            <a:prstGeom prst="rect">
              <a:avLst/>
            </a:prstGeom>
          </p:spPr>
          <p:txBody>
            <a:bodyPr lIns="0" tIns="0" rIns="0" bIns="0" rtlCol="0" anchor="t">
              <a:spAutoFit/>
            </a:bodyPr>
            <a:lstStyle/>
            <a:p>
              <a:pPr marL="0" lvl="0" indent="0" algn="l">
                <a:lnSpc>
                  <a:spcPts val="2847"/>
                </a:lnSpc>
                <a:spcBef>
                  <a:spcPct val="0"/>
                </a:spcBef>
              </a:pPr>
              <a:r>
                <a:rPr lang="en-US" sz="2876" b="1" spc="92">
                  <a:solidFill>
                    <a:srgbClr val="490A95"/>
                  </a:solidFill>
                  <a:latin typeface="Poppins Bold"/>
                  <a:ea typeface="Poppins Bold"/>
                  <a:cs typeface="Poppins Bold"/>
                  <a:sym typeface="Poppins Bold"/>
                </a:rPr>
                <a:t>AI in music</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F32B9"/>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4789304" y="3989660"/>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BD6BE2">
                <a:alpha val="49804"/>
              </a:srgbClr>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grpSp>
        <p:nvGrpSpPr>
          <p:cNvPr id="5" name="Group 5"/>
          <p:cNvGrpSpPr/>
          <p:nvPr/>
        </p:nvGrpSpPr>
        <p:grpSpPr>
          <a:xfrm>
            <a:off x="1387167" y="1523017"/>
            <a:ext cx="11343815" cy="2585983"/>
            <a:chOff x="0" y="0"/>
            <a:chExt cx="15125086" cy="3447977"/>
          </a:xfrm>
        </p:grpSpPr>
        <p:sp>
          <p:nvSpPr>
            <p:cNvPr id="6" name="Freeform 6"/>
            <p:cNvSpPr/>
            <p:nvPr/>
          </p:nvSpPr>
          <p:spPr>
            <a:xfrm>
              <a:off x="0" y="82346"/>
              <a:ext cx="3365632" cy="3365632"/>
            </a:xfrm>
            <a:custGeom>
              <a:avLst/>
              <a:gdLst/>
              <a:ahLst/>
              <a:cxnLst/>
              <a:rect l="l" t="t" r="r" b="b"/>
              <a:pathLst>
                <a:path w="3365632" h="3365632">
                  <a:moveTo>
                    <a:pt x="0" y="0"/>
                  </a:moveTo>
                  <a:lnTo>
                    <a:pt x="3365632" y="0"/>
                  </a:lnTo>
                  <a:lnTo>
                    <a:pt x="3365632" y="3365631"/>
                  </a:lnTo>
                  <a:lnTo>
                    <a:pt x="0" y="33656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7"/>
            <p:cNvSpPr txBox="1"/>
            <p:nvPr/>
          </p:nvSpPr>
          <p:spPr>
            <a:xfrm>
              <a:off x="4461162" y="1306893"/>
              <a:ext cx="10663924" cy="2141085"/>
            </a:xfrm>
            <a:prstGeom prst="rect">
              <a:avLst/>
            </a:prstGeom>
          </p:spPr>
          <p:txBody>
            <a:bodyPr lIns="0" tIns="0" rIns="0" bIns="0" rtlCol="0" anchor="t">
              <a:spAutoFit/>
            </a:bodyPr>
            <a:lstStyle/>
            <a:p>
              <a:pPr marL="0" lvl="0" indent="0" algn="l">
                <a:lnSpc>
                  <a:spcPts val="11096"/>
                </a:lnSpc>
                <a:spcBef>
                  <a:spcPct val="0"/>
                </a:spcBef>
              </a:pPr>
              <a:r>
                <a:rPr lang="en-US" sz="11208" b="1" spc="358">
                  <a:solidFill>
                    <a:srgbClr val="E6AEFF"/>
                  </a:solidFill>
                  <a:latin typeface="Poppins Bold"/>
                  <a:ea typeface="Poppins Bold"/>
                  <a:cs typeface="Poppins Bold"/>
                  <a:sym typeface="Poppins Bold"/>
                </a:rPr>
                <a:t>CONS</a:t>
              </a:r>
            </a:p>
          </p:txBody>
        </p:sp>
        <p:sp>
          <p:nvSpPr>
            <p:cNvPr id="8" name="TextBox 8"/>
            <p:cNvSpPr txBox="1"/>
            <p:nvPr/>
          </p:nvSpPr>
          <p:spPr>
            <a:xfrm>
              <a:off x="4461162" y="85725"/>
              <a:ext cx="10663924" cy="1413671"/>
            </a:xfrm>
            <a:prstGeom prst="rect">
              <a:avLst/>
            </a:prstGeom>
          </p:spPr>
          <p:txBody>
            <a:bodyPr lIns="0" tIns="0" rIns="0" bIns="0" rtlCol="0" anchor="t">
              <a:spAutoFit/>
            </a:bodyPr>
            <a:lstStyle/>
            <a:p>
              <a:pPr marL="0" lvl="0" indent="0" algn="l">
                <a:lnSpc>
                  <a:spcPts val="7397"/>
                </a:lnSpc>
                <a:spcBef>
                  <a:spcPct val="0"/>
                </a:spcBef>
              </a:pPr>
              <a:r>
                <a:rPr lang="en-US" sz="7472" b="1" spc="239">
                  <a:solidFill>
                    <a:srgbClr val="E9DBFB"/>
                  </a:solidFill>
                  <a:latin typeface="Poppins Bold"/>
                  <a:ea typeface="Poppins Bold"/>
                  <a:cs typeface="Poppins Bold"/>
                  <a:sym typeface="Poppins Bold"/>
                </a:rPr>
                <a:t>AI in music</a:t>
              </a:r>
            </a:p>
          </p:txBody>
        </p:sp>
      </p:grpSp>
      <p:grpSp>
        <p:nvGrpSpPr>
          <p:cNvPr id="17" name="Gruppo 16">
            <a:extLst>
              <a:ext uri="{FF2B5EF4-FFF2-40B4-BE49-F238E27FC236}">
                <a16:creationId xmlns="" xmlns:a16="http://schemas.microsoft.com/office/drawing/2014/main" id="{97B65E73-A008-C84A-F670-005BF23A7A2E}"/>
              </a:ext>
            </a:extLst>
          </p:cNvPr>
          <p:cNvGrpSpPr/>
          <p:nvPr/>
        </p:nvGrpSpPr>
        <p:grpSpPr>
          <a:xfrm>
            <a:off x="6523390" y="10293651"/>
            <a:ext cx="12114611" cy="7980500"/>
            <a:chOff x="6523390" y="2042130"/>
            <a:chExt cx="12114611" cy="7980500"/>
          </a:xfrm>
        </p:grpSpPr>
        <p:sp>
          <p:nvSpPr>
            <p:cNvPr id="10" name="Freeform 5">
              <a:extLst>
                <a:ext uri="{FF2B5EF4-FFF2-40B4-BE49-F238E27FC236}">
                  <a16:creationId xmlns="" xmlns:a16="http://schemas.microsoft.com/office/drawing/2014/main" id="{8599FA23-8192-466E-922A-30F9BCA3BF26}"/>
                </a:ext>
              </a:extLst>
            </p:cNvPr>
            <p:cNvSpPr/>
            <p:nvPr/>
          </p:nvSpPr>
          <p:spPr>
            <a:xfrm rot="16200000">
              <a:off x="8590446"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4">
                <a:alphaModFix amt="30000"/>
              </a:blip>
              <a:stretch>
                <a:fillRect/>
              </a:stretch>
            </a:blipFill>
          </p:spPr>
        </p:sp>
        <p:grpSp>
          <p:nvGrpSpPr>
            <p:cNvPr id="11" name="Group 6">
              <a:extLst>
                <a:ext uri="{FF2B5EF4-FFF2-40B4-BE49-F238E27FC236}">
                  <a16:creationId xmlns="" xmlns:a16="http://schemas.microsoft.com/office/drawing/2014/main" id="{4586A5AF-4518-0251-8C90-0D5C0276FD16}"/>
                </a:ext>
              </a:extLst>
            </p:cNvPr>
            <p:cNvGrpSpPr/>
            <p:nvPr/>
          </p:nvGrpSpPr>
          <p:grpSpPr>
            <a:xfrm>
              <a:off x="7590801" y="3509647"/>
              <a:ext cx="9314772" cy="5580413"/>
              <a:chOff x="0" y="-47625"/>
              <a:chExt cx="2453273" cy="1469739"/>
            </a:xfrm>
          </p:grpSpPr>
          <p:sp>
            <p:nvSpPr>
              <p:cNvPr id="15" name="Freeform 7">
                <a:extLst>
                  <a:ext uri="{FF2B5EF4-FFF2-40B4-BE49-F238E27FC236}">
                    <a16:creationId xmlns="" xmlns:a16="http://schemas.microsoft.com/office/drawing/2014/main" id="{10B23057-8A66-00B8-1C38-143D063A00D2}"/>
                  </a:ext>
                </a:extLst>
              </p:cNvPr>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E9DBFB"/>
              </a:solidFill>
            </p:spPr>
          </p:sp>
          <p:sp>
            <p:nvSpPr>
              <p:cNvPr id="16" name="TextBox 8">
                <a:extLst>
                  <a:ext uri="{FF2B5EF4-FFF2-40B4-BE49-F238E27FC236}">
                    <a16:creationId xmlns="" xmlns:a16="http://schemas.microsoft.com/office/drawing/2014/main" id="{090E8E0D-C840-8603-BD76-6D808F07A8DC}"/>
                  </a:ext>
                </a:extLst>
              </p:cNvPr>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2" name="TextBox 14">
              <a:extLst>
                <a:ext uri="{FF2B5EF4-FFF2-40B4-BE49-F238E27FC236}">
                  <a16:creationId xmlns="" xmlns:a16="http://schemas.microsoft.com/office/drawing/2014/main" id="{461BC34B-A314-593F-4C85-720313245103}"/>
                </a:ext>
              </a:extLst>
            </p:cNvPr>
            <p:cNvSpPr txBox="1"/>
            <p:nvPr/>
          </p:nvSpPr>
          <p:spPr>
            <a:xfrm>
              <a:off x="9659732" y="6238017"/>
              <a:ext cx="6423819" cy="2426755"/>
            </a:xfrm>
            <a:prstGeom prst="rect">
              <a:avLst/>
            </a:prstGeom>
          </p:spPr>
          <p:txBody>
            <a:bodyPr lIns="0" tIns="0" rIns="0" bIns="0" rtlCol="0" anchor="t">
              <a:spAutoFit/>
            </a:bodyPr>
            <a:lstStyle/>
            <a:p>
              <a:pPr marL="0" lvl="0" indent="0" algn="just">
                <a:lnSpc>
                  <a:spcPts val="2664"/>
                </a:lnSpc>
                <a:spcBef>
                  <a:spcPct val="0"/>
                </a:spcBef>
              </a:pPr>
              <a:r>
                <a:rPr lang="en-US" sz="2400" u="none" strike="noStrike">
                  <a:solidFill>
                    <a:srgbClr val="6F32B9"/>
                  </a:solidFill>
                  <a:latin typeface="HK Grotesk"/>
                  <a:ea typeface="HK Grotesk"/>
                  <a:cs typeface="HK Grotesk"/>
                  <a:sym typeface="HK Grotesk"/>
                </a:rPr>
                <a:t>Relying on AI for music can diminish the artist's role in creation, </a:t>
              </a:r>
              <a:r>
                <a:rPr lang="en-US" sz="2400" b="1" u="none" strike="noStrike">
                  <a:solidFill>
                    <a:srgbClr val="6F32B9"/>
                  </a:solidFill>
                  <a:latin typeface="HK Grotesk Bold"/>
                  <a:ea typeface="HK Grotesk Bold"/>
                  <a:cs typeface="HK Grotesk Bold"/>
                  <a:sym typeface="HK Grotesk Bold"/>
                </a:rPr>
                <a:t>reducing opportunities for skill-building and personal expression</a:t>
              </a:r>
              <a:r>
                <a:rPr lang="en-US" sz="2400" u="none" strike="noStrike">
                  <a:solidFill>
                    <a:srgbClr val="6F32B9"/>
                  </a:solidFill>
                  <a:latin typeface="HK Grotesk"/>
                  <a:ea typeface="HK Grotesk"/>
                  <a:cs typeface="HK Grotesk"/>
                  <a:sym typeface="HK Grotesk"/>
                </a:rPr>
                <a:t>. It may also risk sidelining human composers, as some may feel pressure to use AI to keep up with demand, which could lead to </a:t>
              </a:r>
              <a:r>
                <a:rPr lang="en-US" sz="2400" b="1" u="none" strike="noStrike">
                  <a:solidFill>
                    <a:srgbClr val="6F32B9"/>
                  </a:solidFill>
                  <a:latin typeface="HK Grotesk Bold"/>
                  <a:ea typeface="HK Grotesk Bold"/>
                  <a:cs typeface="HK Grotesk Bold"/>
                  <a:sym typeface="HK Grotesk Bold"/>
                </a:rPr>
                <a:t>less value placed on the talent of composers</a:t>
              </a:r>
              <a:r>
                <a:rPr lang="en-US" sz="2400" u="none" strike="noStrike">
                  <a:solidFill>
                    <a:srgbClr val="6F32B9"/>
                  </a:solidFill>
                  <a:latin typeface="HK Grotesk"/>
                  <a:ea typeface="HK Grotesk"/>
                  <a:cs typeface="HK Grotesk"/>
                  <a:sym typeface="HK Grotesk"/>
                </a:rPr>
                <a:t>.</a:t>
              </a:r>
              <a:endParaRPr lang="it-IT"/>
            </a:p>
          </p:txBody>
        </p:sp>
        <p:sp>
          <p:nvSpPr>
            <p:cNvPr id="13" name="TextBox 15">
              <a:extLst>
                <a:ext uri="{FF2B5EF4-FFF2-40B4-BE49-F238E27FC236}">
                  <a16:creationId xmlns="" xmlns:a16="http://schemas.microsoft.com/office/drawing/2014/main" id="{F4B457C8-D976-F46E-6044-896CCF083E25}"/>
                </a:ext>
              </a:extLst>
            </p:cNvPr>
            <p:cNvSpPr txBox="1"/>
            <p:nvPr/>
          </p:nvSpPr>
          <p:spPr>
            <a:xfrm>
              <a:off x="9659732" y="4320268"/>
              <a:ext cx="6423819" cy="1741170"/>
            </a:xfrm>
            <a:prstGeom prst="rect">
              <a:avLst/>
            </a:prstGeom>
          </p:spPr>
          <p:txBody>
            <a:bodyPr lIns="0" tIns="0" rIns="0" bIns="0" rtlCol="0" anchor="t">
              <a:spAutoFit/>
            </a:bodyPr>
            <a:lstStyle/>
            <a:p>
              <a:pPr marL="0" lvl="0" indent="0" algn="l">
                <a:lnSpc>
                  <a:spcPts val="4439"/>
                </a:lnSpc>
                <a:spcBef>
                  <a:spcPct val="0"/>
                </a:spcBef>
              </a:pPr>
              <a:r>
                <a:rPr lang="en-US" sz="3999" b="1" u="none" strike="noStrike" dirty="0">
                  <a:solidFill>
                    <a:srgbClr val="490A95"/>
                  </a:solidFill>
                  <a:latin typeface="Poppins Bold"/>
                  <a:ea typeface="Poppins Bold"/>
                  <a:cs typeface="Poppins Bold"/>
                  <a:sym typeface="Poppins Bold"/>
                </a:rPr>
                <a:t>Reduced Human Involvement in the Creative Process</a:t>
              </a:r>
            </a:p>
          </p:txBody>
        </p:sp>
        <p:sp>
          <p:nvSpPr>
            <p:cNvPr id="14" name="TextBox 16">
              <a:extLst>
                <a:ext uri="{FF2B5EF4-FFF2-40B4-BE49-F238E27FC236}">
                  <a16:creationId xmlns="" xmlns:a16="http://schemas.microsoft.com/office/drawing/2014/main" id="{200D3482-5831-EEE4-5B2F-DB16AE6A105B}"/>
                </a:ext>
              </a:extLst>
            </p:cNvPr>
            <p:cNvSpPr txBox="1"/>
            <p:nvPr/>
          </p:nvSpPr>
          <p:spPr>
            <a:xfrm>
              <a:off x="8282565"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1.</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32B9"/>
        </a:solidFill>
        <a:effectLst/>
      </p:bgPr>
    </p:bg>
    <p:spTree>
      <p:nvGrpSpPr>
        <p:cNvPr id="1" name=""/>
        <p:cNvGrpSpPr/>
        <p:nvPr/>
      </p:nvGrpSpPr>
      <p:grpSpPr>
        <a:xfrm>
          <a:off x="0" y="0"/>
          <a:ext cx="0" cy="0"/>
          <a:chOff x="0" y="0"/>
          <a:chExt cx="0" cy="0"/>
        </a:xfrm>
      </p:grpSpPr>
      <p:grpSp>
        <p:nvGrpSpPr>
          <p:cNvPr id="2" name="Group 2"/>
          <p:cNvGrpSpPr/>
          <p:nvPr/>
        </p:nvGrpSpPr>
        <p:grpSpPr>
          <a:xfrm rot="-8100000">
            <a:off x="-4789304" y="3989660"/>
            <a:ext cx="14732251" cy="7401302"/>
            <a:chOff x="0" y="0"/>
            <a:chExt cx="1415640" cy="711200"/>
          </a:xfrm>
        </p:grpSpPr>
        <p:sp>
          <p:nvSpPr>
            <p:cNvPr id="3" name="Freeform 3"/>
            <p:cNvSpPr/>
            <p:nvPr/>
          </p:nvSpPr>
          <p:spPr>
            <a:xfrm>
              <a:off x="0" y="0"/>
              <a:ext cx="1415640" cy="711200"/>
            </a:xfrm>
            <a:custGeom>
              <a:avLst/>
              <a:gdLst/>
              <a:ahLst/>
              <a:cxnLst/>
              <a:rect l="l" t="t" r="r" b="b"/>
              <a:pathLst>
                <a:path w="1415640" h="711200">
                  <a:moveTo>
                    <a:pt x="707820" y="0"/>
                  </a:moveTo>
                  <a:lnTo>
                    <a:pt x="1415640" y="711200"/>
                  </a:lnTo>
                  <a:lnTo>
                    <a:pt x="0" y="711200"/>
                  </a:lnTo>
                  <a:lnTo>
                    <a:pt x="707820" y="0"/>
                  </a:lnTo>
                  <a:close/>
                </a:path>
              </a:pathLst>
            </a:custGeom>
            <a:solidFill>
              <a:srgbClr val="BD6BE2">
                <a:alpha val="56863"/>
              </a:srgbClr>
            </a:solidFill>
          </p:spPr>
        </p:sp>
        <p:sp>
          <p:nvSpPr>
            <p:cNvPr id="4" name="TextBox 4"/>
            <p:cNvSpPr txBox="1"/>
            <p:nvPr/>
          </p:nvSpPr>
          <p:spPr>
            <a:xfrm>
              <a:off x="221194" y="282575"/>
              <a:ext cx="973252" cy="377825"/>
            </a:xfrm>
            <a:prstGeom prst="rect">
              <a:avLst/>
            </a:prstGeom>
          </p:spPr>
          <p:txBody>
            <a:bodyPr lIns="50800" tIns="50800" rIns="50800" bIns="50800" rtlCol="0" anchor="ctr"/>
            <a:lstStyle/>
            <a:p>
              <a:pPr algn="ctr">
                <a:lnSpc>
                  <a:spcPts val="2842"/>
                </a:lnSpc>
              </a:pPr>
              <a:endParaRPr/>
            </a:p>
          </p:txBody>
        </p:sp>
      </p:grpSp>
      <p:grpSp>
        <p:nvGrpSpPr>
          <p:cNvPr id="9" name="Group 9"/>
          <p:cNvGrpSpPr/>
          <p:nvPr/>
        </p:nvGrpSpPr>
        <p:grpSpPr>
          <a:xfrm>
            <a:off x="1387167" y="1523017"/>
            <a:ext cx="4381822" cy="998898"/>
            <a:chOff x="0" y="0"/>
            <a:chExt cx="5842429" cy="1331864"/>
          </a:xfrm>
        </p:grpSpPr>
        <p:sp>
          <p:nvSpPr>
            <p:cNvPr id="10" name="Freeform 10"/>
            <p:cNvSpPr/>
            <p:nvPr/>
          </p:nvSpPr>
          <p:spPr>
            <a:xfrm>
              <a:off x="0" y="31808"/>
              <a:ext cx="1300056" cy="1300056"/>
            </a:xfrm>
            <a:custGeom>
              <a:avLst/>
              <a:gdLst/>
              <a:ahLst/>
              <a:cxnLst/>
              <a:rect l="l" t="t" r="r" b="b"/>
              <a:pathLst>
                <a:path w="1300056" h="1300056">
                  <a:moveTo>
                    <a:pt x="0" y="0"/>
                  </a:moveTo>
                  <a:lnTo>
                    <a:pt x="1300056" y="0"/>
                  </a:lnTo>
                  <a:lnTo>
                    <a:pt x="1300056" y="1300056"/>
                  </a:lnTo>
                  <a:lnTo>
                    <a:pt x="0" y="13000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TextBox 11"/>
            <p:cNvSpPr txBox="1"/>
            <p:nvPr/>
          </p:nvSpPr>
          <p:spPr>
            <a:xfrm>
              <a:off x="1723231" y="514138"/>
              <a:ext cx="4119198" cy="817726"/>
            </a:xfrm>
            <a:prstGeom prst="rect">
              <a:avLst/>
            </a:prstGeom>
          </p:spPr>
          <p:txBody>
            <a:bodyPr lIns="0" tIns="0" rIns="0" bIns="0" rtlCol="0" anchor="t">
              <a:spAutoFit/>
            </a:bodyPr>
            <a:lstStyle/>
            <a:p>
              <a:pPr marL="0" lvl="0" indent="0" algn="l">
                <a:lnSpc>
                  <a:spcPts val="4286"/>
                </a:lnSpc>
                <a:spcBef>
                  <a:spcPct val="0"/>
                </a:spcBef>
              </a:pPr>
              <a:r>
                <a:rPr lang="en-US" sz="4329" b="1" spc="138">
                  <a:solidFill>
                    <a:srgbClr val="E6AEFF"/>
                  </a:solidFill>
                  <a:latin typeface="Poppins Bold"/>
                  <a:ea typeface="Poppins Bold"/>
                  <a:cs typeface="Poppins Bold"/>
                  <a:sym typeface="Poppins Bold"/>
                </a:rPr>
                <a:t>CONS</a:t>
              </a:r>
            </a:p>
          </p:txBody>
        </p:sp>
        <p:sp>
          <p:nvSpPr>
            <p:cNvPr id="12" name="TextBox 12"/>
            <p:cNvSpPr txBox="1"/>
            <p:nvPr/>
          </p:nvSpPr>
          <p:spPr>
            <a:xfrm>
              <a:off x="1723231" y="38100"/>
              <a:ext cx="4119198" cy="541078"/>
            </a:xfrm>
            <a:prstGeom prst="rect">
              <a:avLst/>
            </a:prstGeom>
          </p:spPr>
          <p:txBody>
            <a:bodyPr lIns="0" tIns="0" rIns="0" bIns="0" rtlCol="0" anchor="t">
              <a:spAutoFit/>
            </a:bodyPr>
            <a:lstStyle/>
            <a:p>
              <a:pPr marL="0" lvl="0" indent="0" algn="l">
                <a:lnSpc>
                  <a:spcPts val="2857"/>
                </a:lnSpc>
                <a:spcBef>
                  <a:spcPct val="0"/>
                </a:spcBef>
              </a:pPr>
              <a:r>
                <a:rPr lang="en-US" sz="2886" b="1" spc="92">
                  <a:solidFill>
                    <a:srgbClr val="E9DBFB"/>
                  </a:solidFill>
                  <a:latin typeface="Poppins Bold"/>
                  <a:ea typeface="Poppins Bold"/>
                  <a:cs typeface="Poppins Bold"/>
                  <a:sym typeface="Poppins Bold"/>
                </a:rPr>
                <a:t>AI in music</a:t>
              </a:r>
            </a:p>
          </p:txBody>
        </p:sp>
      </p:grpSp>
      <p:sp>
        <p:nvSpPr>
          <p:cNvPr id="13" name="Freeform 13"/>
          <p:cNvSpPr/>
          <p:nvPr/>
        </p:nvSpPr>
        <p:spPr>
          <a:xfrm>
            <a:off x="1932709" y="3974979"/>
            <a:ext cx="3553691" cy="4114800"/>
          </a:xfrm>
          <a:custGeom>
            <a:avLst/>
            <a:gdLst/>
            <a:ahLst/>
            <a:cxnLst/>
            <a:rect l="l" t="t" r="r" b="b"/>
            <a:pathLst>
              <a:path w="3553691" h="4114800">
                <a:moveTo>
                  <a:pt x="0" y="0"/>
                </a:moveTo>
                <a:lnTo>
                  <a:pt x="3553691" y="0"/>
                </a:lnTo>
                <a:lnTo>
                  <a:pt x="3553691"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7" name="Gruppo 16">
            <a:extLst>
              <a:ext uri="{FF2B5EF4-FFF2-40B4-BE49-F238E27FC236}">
                <a16:creationId xmlns="" xmlns:a16="http://schemas.microsoft.com/office/drawing/2014/main" id="{E3E4D315-6BF8-F48C-A442-DCED49295CCA}"/>
              </a:ext>
            </a:extLst>
          </p:cNvPr>
          <p:cNvGrpSpPr/>
          <p:nvPr/>
        </p:nvGrpSpPr>
        <p:grpSpPr>
          <a:xfrm>
            <a:off x="6523390" y="2042130"/>
            <a:ext cx="12114611" cy="7980500"/>
            <a:chOff x="6523390" y="2042130"/>
            <a:chExt cx="12114611" cy="7980500"/>
          </a:xfrm>
        </p:grpSpPr>
        <p:sp>
          <p:nvSpPr>
            <p:cNvPr id="5" name="Freeform 5"/>
            <p:cNvSpPr/>
            <p:nvPr/>
          </p:nvSpPr>
          <p:spPr>
            <a:xfrm rot="16200000">
              <a:off x="8590446" y="-24926"/>
              <a:ext cx="7980500" cy="12114611"/>
            </a:xfrm>
            <a:custGeom>
              <a:avLst/>
              <a:gdLst/>
              <a:ahLst/>
              <a:cxnLst/>
              <a:rect l="l" t="t" r="r" b="b"/>
              <a:pathLst>
                <a:path w="7980500" h="12114611">
                  <a:moveTo>
                    <a:pt x="0" y="0"/>
                  </a:moveTo>
                  <a:lnTo>
                    <a:pt x="7980500" y="0"/>
                  </a:lnTo>
                  <a:lnTo>
                    <a:pt x="7980500" y="12114611"/>
                  </a:lnTo>
                  <a:lnTo>
                    <a:pt x="0" y="12114611"/>
                  </a:lnTo>
                  <a:lnTo>
                    <a:pt x="0" y="0"/>
                  </a:lnTo>
                  <a:close/>
                </a:path>
              </a:pathLst>
            </a:custGeom>
            <a:blipFill>
              <a:blip r:embed="rId6">
                <a:alphaModFix amt="30000"/>
              </a:blip>
              <a:stretch>
                <a:fillRect/>
              </a:stretch>
            </a:blipFill>
          </p:spPr>
        </p:sp>
        <p:grpSp>
          <p:nvGrpSpPr>
            <p:cNvPr id="6" name="Group 6"/>
            <p:cNvGrpSpPr/>
            <p:nvPr/>
          </p:nvGrpSpPr>
          <p:grpSpPr>
            <a:xfrm>
              <a:off x="7590801" y="3690473"/>
              <a:ext cx="9314772" cy="5399587"/>
              <a:chOff x="0" y="0"/>
              <a:chExt cx="2453273" cy="1422114"/>
            </a:xfrm>
          </p:grpSpPr>
          <p:sp>
            <p:nvSpPr>
              <p:cNvPr id="7" name="Freeform 7"/>
              <p:cNvSpPr/>
              <p:nvPr/>
            </p:nvSpPr>
            <p:spPr>
              <a:xfrm>
                <a:off x="0" y="0"/>
                <a:ext cx="2453273" cy="1422113"/>
              </a:xfrm>
              <a:custGeom>
                <a:avLst/>
                <a:gdLst/>
                <a:ahLst/>
                <a:cxnLst/>
                <a:rect l="l" t="t" r="r" b="b"/>
                <a:pathLst>
                  <a:path w="2453273" h="1422113">
                    <a:moveTo>
                      <a:pt x="0" y="0"/>
                    </a:moveTo>
                    <a:lnTo>
                      <a:pt x="2453273" y="0"/>
                    </a:lnTo>
                    <a:lnTo>
                      <a:pt x="2453273" y="1422113"/>
                    </a:lnTo>
                    <a:lnTo>
                      <a:pt x="0" y="1422113"/>
                    </a:lnTo>
                    <a:close/>
                  </a:path>
                </a:pathLst>
              </a:custGeom>
              <a:solidFill>
                <a:srgbClr val="E9DBFB"/>
              </a:solidFill>
            </p:spPr>
          </p:sp>
          <p:sp>
            <p:nvSpPr>
              <p:cNvPr id="8" name="TextBox 8"/>
              <p:cNvSpPr txBox="1"/>
              <p:nvPr/>
            </p:nvSpPr>
            <p:spPr>
              <a:xfrm>
                <a:off x="0" y="-47625"/>
                <a:ext cx="2453273" cy="1469739"/>
              </a:xfrm>
              <a:prstGeom prst="rect">
                <a:avLst/>
              </a:prstGeom>
            </p:spPr>
            <p:txBody>
              <a:bodyPr lIns="50800" tIns="50800" rIns="50800" bIns="50800" rtlCol="0" anchor="ctr"/>
              <a:lstStyle/>
              <a:p>
                <a:pPr algn="ctr">
                  <a:lnSpc>
                    <a:spcPts val="2842"/>
                  </a:lnSpc>
                </a:pPr>
                <a:endParaRPr/>
              </a:p>
            </p:txBody>
          </p:sp>
        </p:grpSp>
        <p:sp>
          <p:nvSpPr>
            <p:cNvPr id="14" name="TextBox 14"/>
            <p:cNvSpPr txBox="1"/>
            <p:nvPr/>
          </p:nvSpPr>
          <p:spPr>
            <a:xfrm>
              <a:off x="9659732" y="6238017"/>
              <a:ext cx="6423819" cy="2426755"/>
            </a:xfrm>
            <a:prstGeom prst="rect">
              <a:avLst/>
            </a:prstGeom>
          </p:spPr>
          <p:txBody>
            <a:bodyPr lIns="0" tIns="0" rIns="0" bIns="0" rtlCol="0" anchor="t">
              <a:spAutoFit/>
            </a:bodyPr>
            <a:lstStyle/>
            <a:p>
              <a:pPr marL="0" lvl="0" indent="0" algn="just">
                <a:lnSpc>
                  <a:spcPts val="2664"/>
                </a:lnSpc>
                <a:spcBef>
                  <a:spcPct val="0"/>
                </a:spcBef>
              </a:pPr>
              <a:r>
                <a:rPr lang="en-US" sz="2400" u="none" strike="noStrike">
                  <a:solidFill>
                    <a:srgbClr val="6F32B9"/>
                  </a:solidFill>
                  <a:latin typeface="HK Grotesk"/>
                  <a:ea typeface="HK Grotesk"/>
                  <a:cs typeface="HK Grotesk"/>
                  <a:sym typeface="HK Grotesk"/>
                </a:rPr>
                <a:t>Relying on AI for music can diminish the artist's role in creation, </a:t>
              </a:r>
              <a:r>
                <a:rPr lang="en-US" sz="2400" b="1" u="none" strike="noStrike">
                  <a:solidFill>
                    <a:srgbClr val="6F32B9"/>
                  </a:solidFill>
                  <a:latin typeface="HK Grotesk Bold"/>
                  <a:ea typeface="HK Grotesk Bold"/>
                  <a:cs typeface="HK Grotesk Bold"/>
                  <a:sym typeface="HK Grotesk Bold"/>
                </a:rPr>
                <a:t>reducing opportunities for skill-building and personal expression</a:t>
              </a:r>
              <a:r>
                <a:rPr lang="en-US" sz="2400" u="none" strike="noStrike">
                  <a:solidFill>
                    <a:srgbClr val="6F32B9"/>
                  </a:solidFill>
                  <a:latin typeface="HK Grotesk"/>
                  <a:ea typeface="HK Grotesk"/>
                  <a:cs typeface="HK Grotesk"/>
                  <a:sym typeface="HK Grotesk"/>
                </a:rPr>
                <a:t>. It may also risk sidelining human composers, as some may feel pressure to use AI to keep up with demand, which could lead to </a:t>
              </a:r>
              <a:r>
                <a:rPr lang="en-US" sz="2400" b="1" u="none" strike="noStrike">
                  <a:solidFill>
                    <a:srgbClr val="6F32B9"/>
                  </a:solidFill>
                  <a:latin typeface="HK Grotesk Bold"/>
                  <a:ea typeface="HK Grotesk Bold"/>
                  <a:cs typeface="HK Grotesk Bold"/>
                  <a:sym typeface="HK Grotesk Bold"/>
                </a:rPr>
                <a:t>less value placed on the talent of composers</a:t>
              </a:r>
              <a:r>
                <a:rPr lang="en-US" sz="2400" u="none" strike="noStrike">
                  <a:solidFill>
                    <a:srgbClr val="6F32B9"/>
                  </a:solidFill>
                  <a:latin typeface="HK Grotesk"/>
                  <a:ea typeface="HK Grotesk"/>
                  <a:cs typeface="HK Grotesk"/>
                  <a:sym typeface="HK Grotesk"/>
                </a:rPr>
                <a:t>.</a:t>
              </a:r>
              <a:endParaRPr lang="it-IT"/>
            </a:p>
          </p:txBody>
        </p:sp>
        <p:sp>
          <p:nvSpPr>
            <p:cNvPr id="15" name="TextBox 15"/>
            <p:cNvSpPr txBox="1"/>
            <p:nvPr/>
          </p:nvSpPr>
          <p:spPr>
            <a:xfrm>
              <a:off x="9659732" y="4320268"/>
              <a:ext cx="6423819" cy="1741170"/>
            </a:xfrm>
            <a:prstGeom prst="rect">
              <a:avLst/>
            </a:prstGeom>
          </p:spPr>
          <p:txBody>
            <a:bodyPr lIns="0" tIns="0" rIns="0" bIns="0" rtlCol="0" anchor="t">
              <a:spAutoFit/>
            </a:bodyPr>
            <a:lstStyle/>
            <a:p>
              <a:pPr marL="0" lvl="0" indent="0" algn="l">
                <a:lnSpc>
                  <a:spcPts val="4439"/>
                </a:lnSpc>
                <a:spcBef>
                  <a:spcPct val="0"/>
                </a:spcBef>
              </a:pPr>
              <a:r>
                <a:rPr lang="en-US" sz="3999" b="1" u="none" strike="noStrike" dirty="0">
                  <a:solidFill>
                    <a:srgbClr val="490A95"/>
                  </a:solidFill>
                  <a:latin typeface="Poppins Bold"/>
                  <a:ea typeface="Poppins Bold"/>
                  <a:cs typeface="Poppins Bold"/>
                  <a:sym typeface="Poppins Bold"/>
                </a:rPr>
                <a:t>Reduced Human Involvement in the Creative Process</a:t>
              </a:r>
            </a:p>
          </p:txBody>
        </p:sp>
        <p:sp>
          <p:nvSpPr>
            <p:cNvPr id="16" name="TextBox 16"/>
            <p:cNvSpPr txBox="1"/>
            <p:nvPr/>
          </p:nvSpPr>
          <p:spPr>
            <a:xfrm>
              <a:off x="8282565" y="6080004"/>
              <a:ext cx="757227" cy="797433"/>
            </a:xfrm>
            <a:prstGeom prst="rect">
              <a:avLst/>
            </a:prstGeom>
          </p:spPr>
          <p:txBody>
            <a:bodyPr lIns="0" tIns="0" rIns="0" bIns="0" rtlCol="0" anchor="t">
              <a:spAutoFit/>
            </a:bodyPr>
            <a:lstStyle/>
            <a:p>
              <a:pPr marL="0" lvl="0" indent="0" algn="l">
                <a:lnSpc>
                  <a:spcPts val="6216"/>
                </a:lnSpc>
                <a:spcBef>
                  <a:spcPct val="0"/>
                </a:spcBef>
              </a:pPr>
              <a:r>
                <a:rPr lang="en-US" sz="5600" b="1">
                  <a:solidFill>
                    <a:srgbClr val="BD6BE2"/>
                  </a:solidFill>
                  <a:latin typeface="Lora Bold"/>
                  <a:ea typeface="Lora Bold"/>
                  <a:cs typeface="Lora Bold"/>
                  <a:sym typeface="Lora Bold"/>
                </a:rPr>
                <a:t>1.</a:t>
              </a:r>
            </a:p>
          </p:txBody>
        </p:sp>
      </p:grpSp>
    </p:spTree>
    <p:extLst>
      <p:ext uri="{BB962C8B-B14F-4D97-AF65-F5344CB8AC3E}">
        <p14:creationId xmlns:p14="http://schemas.microsoft.com/office/powerpoint/2010/main" val="52351150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652</Words>
  <Application>Microsoft Office PowerPoint</Application>
  <PresentationFormat>Personalizzato</PresentationFormat>
  <Paragraphs>59</Paragraphs>
  <Slides>12</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12</vt:i4>
      </vt:variant>
    </vt:vector>
  </HeadingPairs>
  <TitlesOfParts>
    <vt:vector size="22" baseType="lpstr">
      <vt:lpstr>Calibri</vt:lpstr>
      <vt:lpstr>Lora Bold</vt:lpstr>
      <vt:lpstr>Poppins</vt:lpstr>
      <vt:lpstr>Arial</vt:lpstr>
      <vt:lpstr>Roboto</vt:lpstr>
      <vt:lpstr>Poppins Medium</vt:lpstr>
      <vt:lpstr>Poppins Bold</vt:lpstr>
      <vt:lpstr>HK Grotesk Bold</vt:lpstr>
      <vt:lpstr>HK Grotesk</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music: Pros and Cons</dc:title>
  <dc:creator>ITT MALAFARINA</dc:creator>
  <cp:lastModifiedBy>Account Microsoft</cp:lastModifiedBy>
  <cp:revision>218</cp:revision>
  <dcterms:created xsi:type="dcterms:W3CDTF">2006-08-16T00:00:00Z</dcterms:created>
  <dcterms:modified xsi:type="dcterms:W3CDTF">2025-06-08T17:04:30Z</dcterms:modified>
  <dc:identifier>DAGUryJp2tE</dc:identifier>
</cp:coreProperties>
</file>