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76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17:05:48.257"/>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7A0384F3-2D6A-49F6-8F79-F3955E90484E}"/>
              </a:ext>
            </a:extLst>
          </p:cNvPr>
          <p:cNvSpPr>
            <a:spLocks noGrp="1"/>
          </p:cNvSpPr>
          <p:nvPr>
            <p:ph type="dt" sz="half" idx="10"/>
          </p:nvPr>
        </p:nvSpPr>
        <p:spPr/>
        <p:txBody>
          <a:bodyPr/>
          <a:lstStyle/>
          <a:p>
            <a:fld id="{91F9259A-1FE3-4FF9-8A07-BDD8177164ED}" type="datetime4">
              <a:rPr lang="en-US" smtClean="0"/>
              <a:t>March 27, 2025</a:t>
            </a:fld>
            <a:endParaRPr lang="en-US" dirty="0"/>
          </a:p>
        </p:txBody>
      </p:sp>
      <p:sp>
        <p:nvSpPr>
          <p:cNvPr id="5" name="Footer Placeholder 4">
            <a:extLst>
              <a:ext uri="{FF2B5EF4-FFF2-40B4-BE49-F238E27FC236}">
                <a16:creationId xmlns:a16="http://schemas.microsoft.com/office/drawing/2014/main" xmlns="" id="{95363F32-CD31-4801-BAE4-09EEB12629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FD5D34C-49ED-4ADB-8693-73B790764F39}"/>
              </a:ext>
            </a:extLst>
          </p:cNvPr>
          <p:cNvSpPr>
            <a:spLocks noGrp="1"/>
          </p:cNvSpPr>
          <p:nvPr>
            <p:ph type="sldNum" sz="quarter" idx="12"/>
          </p:nvPr>
        </p:nvSpPr>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181660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F95027C-A386-44E4-AFE1-33AFFDA3AD8F}"/>
              </a:ext>
            </a:extLst>
          </p:cNvPr>
          <p:cNvSpPr>
            <a:spLocks noGrp="1"/>
          </p:cNvSpPr>
          <p:nvPr>
            <p:ph type="dt" sz="half" idx="10"/>
          </p:nvPr>
        </p:nvSpPr>
        <p:spPr/>
        <p:txBody>
          <a:bodyPr/>
          <a:lstStyle/>
          <a:p>
            <a:fld id="{E5CC3C8F-D4A7-4EAD-92AD-82C91CB8BB85}" type="datetime4">
              <a:rPr lang="en-US" smtClean="0"/>
              <a:t>March 27, 2025</a:t>
            </a:fld>
            <a:endParaRPr lang="en-US" dirty="0"/>
          </a:p>
        </p:txBody>
      </p:sp>
      <p:sp>
        <p:nvSpPr>
          <p:cNvPr id="5" name="Footer Placeholder 4">
            <a:extLst>
              <a:ext uri="{FF2B5EF4-FFF2-40B4-BE49-F238E27FC236}">
                <a16:creationId xmlns:a16="http://schemas.microsoft.com/office/drawing/2014/main" xmlns="" id="{FB1BF710-0558-4457-825D-48713CAED3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7A7F93D-5DC3-4C36-AEB0-79CDB15C316A}"/>
              </a:ext>
            </a:extLst>
          </p:cNvPr>
          <p:cNvSpPr>
            <a:spLocks noGrp="1"/>
          </p:cNvSpPr>
          <p:nvPr>
            <p:ph type="sldNum" sz="quarter" idx="12"/>
          </p:nvPr>
        </p:nvSpPr>
        <p:spPr/>
        <p:txBody>
          <a:bodyPr/>
          <a:lstStyle/>
          <a:p>
            <a:fld id="{9D4AEF59-F28E-467C-9EA3-92D1CFAD475A}" type="slidenum">
              <a:rPr lang="en-US" smtClean="0"/>
              <a:t>‹N›</a:t>
            </a:fld>
            <a:endParaRPr lang="en-US" dirty="0"/>
          </a:p>
        </p:txBody>
      </p:sp>
      <p:sp>
        <p:nvSpPr>
          <p:cNvPr id="7" name="Title 6">
            <a:extLst>
              <a:ext uri="{FF2B5EF4-FFF2-40B4-BE49-F238E27FC236}">
                <a16:creationId xmlns:a16="http://schemas.microsoft.com/office/drawing/2014/main" xmlns=""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383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FA14134E-B7D5-4664-BB2E-6A98ED630A9F}"/>
              </a:ext>
            </a:extLst>
          </p:cNvPr>
          <p:cNvSpPr>
            <a:spLocks noGrp="1"/>
          </p:cNvSpPr>
          <p:nvPr>
            <p:ph type="dt" sz="half" idx="10"/>
          </p:nvPr>
        </p:nvSpPr>
        <p:spPr/>
        <p:txBody>
          <a:bodyPr/>
          <a:lstStyle/>
          <a:p>
            <a:fld id="{BC011D41-E33C-4BC7-8272-37E8417FD097}" type="datetime4">
              <a:rPr lang="en-US" smtClean="0"/>
              <a:t>March 27, 2025</a:t>
            </a:fld>
            <a:endParaRPr lang="en-US" dirty="0"/>
          </a:p>
        </p:txBody>
      </p:sp>
      <p:sp>
        <p:nvSpPr>
          <p:cNvPr id="5" name="Footer Placeholder 4">
            <a:extLst>
              <a:ext uri="{FF2B5EF4-FFF2-40B4-BE49-F238E27FC236}">
                <a16:creationId xmlns:a16="http://schemas.microsoft.com/office/drawing/2014/main" xmlns="" id="{92A54E2A-B1CE-4F2E-9D9A-D47E514D59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EE7C304-46A8-4179-87A2-B8CC10BAAFAE}"/>
              </a:ext>
            </a:extLst>
          </p:cNvPr>
          <p:cNvSpPr>
            <a:spLocks noGrp="1"/>
          </p:cNvSpPr>
          <p:nvPr>
            <p:ph type="sldNum" sz="quarter" idx="12"/>
          </p:nvPr>
        </p:nvSpPr>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195321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March 27, 2025</a:t>
            </a:fld>
            <a:endParaRPr lang="en-US" dirty="0"/>
          </a:p>
        </p:txBody>
      </p:sp>
      <p:sp>
        <p:nvSpPr>
          <p:cNvPr id="5" name="Footer Placeholder 4">
            <a:extLst>
              <a:ext uri="{FF2B5EF4-FFF2-40B4-BE49-F238E27FC236}">
                <a16:creationId xmlns:a16="http://schemas.microsoft.com/office/drawing/2014/main" xmlns=""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xmlns=""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354039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8229696-2AEF-4765-B33E-7DA328E464FF}"/>
              </a:ext>
            </a:extLst>
          </p:cNvPr>
          <p:cNvSpPr>
            <a:spLocks noGrp="1"/>
          </p:cNvSpPr>
          <p:nvPr>
            <p:ph type="dt" sz="half" idx="10"/>
          </p:nvPr>
        </p:nvSpPr>
        <p:spPr/>
        <p:txBody>
          <a:bodyPr/>
          <a:lstStyle/>
          <a:p>
            <a:fld id="{477962CB-39AD-45A9-800F-54DAB53D6021}" type="datetime4">
              <a:rPr lang="en-US" smtClean="0"/>
              <a:t>March 27, 2025</a:t>
            </a:fld>
            <a:endParaRPr lang="en-US" dirty="0"/>
          </a:p>
        </p:txBody>
      </p:sp>
      <p:sp>
        <p:nvSpPr>
          <p:cNvPr id="5" name="Footer Placeholder 4">
            <a:extLst>
              <a:ext uri="{FF2B5EF4-FFF2-40B4-BE49-F238E27FC236}">
                <a16:creationId xmlns:a16="http://schemas.microsoft.com/office/drawing/2014/main" xmlns="" id="{4729B2E4-2F1C-4FEE-AAB2-4FCC3EEFD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427D4B8-E107-480A-AA17-261CA49BBB5D}"/>
              </a:ext>
            </a:extLst>
          </p:cNvPr>
          <p:cNvSpPr>
            <a:spLocks noGrp="1"/>
          </p:cNvSpPr>
          <p:nvPr>
            <p:ph type="sldNum" sz="quarter" idx="12"/>
          </p:nvPr>
        </p:nvSpPr>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232052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B1E33D58-BDF5-4F1F-806B-0491CB3624A9}"/>
              </a:ext>
            </a:extLst>
          </p:cNvPr>
          <p:cNvSpPr>
            <a:spLocks noGrp="1"/>
          </p:cNvSpPr>
          <p:nvPr>
            <p:ph type="dt" sz="half" idx="10"/>
          </p:nvPr>
        </p:nvSpPr>
        <p:spPr/>
        <p:txBody>
          <a:bodyPr/>
          <a:lstStyle/>
          <a:p>
            <a:fld id="{2DEDF93D-55AB-4606-B9D7-742F1FC51983}" type="datetime4">
              <a:rPr lang="en-US" smtClean="0"/>
              <a:t>March 27, 2025</a:t>
            </a:fld>
            <a:endParaRPr lang="en-US" dirty="0"/>
          </a:p>
        </p:txBody>
      </p:sp>
      <p:sp>
        <p:nvSpPr>
          <p:cNvPr id="6" name="Footer Placeholder 5">
            <a:extLst>
              <a:ext uri="{FF2B5EF4-FFF2-40B4-BE49-F238E27FC236}">
                <a16:creationId xmlns:a16="http://schemas.microsoft.com/office/drawing/2014/main" xmlns=""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70CE272-E6FB-455B-BACB-2471D66D956F}"/>
              </a:ext>
            </a:extLst>
          </p:cNvPr>
          <p:cNvSpPr>
            <a:spLocks noGrp="1"/>
          </p:cNvSpPr>
          <p:nvPr>
            <p:ph type="sldNum" sz="quarter" idx="12"/>
          </p:nvPr>
        </p:nvSpPr>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94568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1BEC6ACF-080E-4B7C-B0C0-77E90C16E9F6}"/>
              </a:ext>
            </a:extLst>
          </p:cNvPr>
          <p:cNvSpPr>
            <a:spLocks noGrp="1"/>
          </p:cNvSpPr>
          <p:nvPr>
            <p:ph type="dt" sz="half" idx="10"/>
          </p:nvPr>
        </p:nvSpPr>
        <p:spPr/>
        <p:txBody>
          <a:bodyPr/>
          <a:lstStyle/>
          <a:p>
            <a:fld id="{DDF2841D-FB5C-47AB-B2FF-32E855C1EA71}" type="datetime4">
              <a:rPr lang="en-US" smtClean="0"/>
              <a:t>March 27, 2025</a:t>
            </a:fld>
            <a:endParaRPr lang="en-US" dirty="0"/>
          </a:p>
        </p:txBody>
      </p:sp>
      <p:sp>
        <p:nvSpPr>
          <p:cNvPr id="8" name="Footer Placeholder 7">
            <a:extLst>
              <a:ext uri="{FF2B5EF4-FFF2-40B4-BE49-F238E27FC236}">
                <a16:creationId xmlns:a16="http://schemas.microsoft.com/office/drawing/2014/main" xmlns="" id="{39A68C0B-BC90-4ADA-B6E6-2B30BFF9E7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3BCE559-C82B-4E27-965B-4AC3C66FC8F8}"/>
              </a:ext>
            </a:extLst>
          </p:cNvPr>
          <p:cNvSpPr>
            <a:spLocks noGrp="1"/>
          </p:cNvSpPr>
          <p:nvPr>
            <p:ph type="sldNum" sz="quarter" idx="12"/>
          </p:nvPr>
        </p:nvSpPr>
        <p:spPr/>
        <p:txBody>
          <a:bodyPr/>
          <a:lstStyle/>
          <a:p>
            <a:fld id="{9D4AEF59-F28E-467C-9EA3-92D1CFAD475A}" type="slidenum">
              <a:rPr lang="en-US" smtClean="0"/>
              <a:t>‹N›</a:t>
            </a:fld>
            <a:endParaRPr lang="en-US" dirty="0"/>
          </a:p>
        </p:txBody>
      </p:sp>
      <p:sp>
        <p:nvSpPr>
          <p:cNvPr id="12" name="Title 11">
            <a:extLst>
              <a:ext uri="{FF2B5EF4-FFF2-40B4-BE49-F238E27FC236}">
                <a16:creationId xmlns:a16="http://schemas.microsoft.com/office/drawing/2014/main" xmlns=""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000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23DE7304-D393-47F0-ACCC-1F72EFCCE7CA}"/>
              </a:ext>
            </a:extLst>
          </p:cNvPr>
          <p:cNvSpPr>
            <a:spLocks noGrp="1"/>
          </p:cNvSpPr>
          <p:nvPr>
            <p:ph type="dt" sz="half" idx="10"/>
          </p:nvPr>
        </p:nvSpPr>
        <p:spPr/>
        <p:txBody>
          <a:bodyPr/>
          <a:lstStyle/>
          <a:p>
            <a:fld id="{118537E9-D174-424D-BEE8-AFC4CA5F9F97}" type="datetime4">
              <a:rPr lang="en-US" smtClean="0"/>
              <a:t>March 27, 2025</a:t>
            </a:fld>
            <a:endParaRPr lang="en-US" dirty="0"/>
          </a:p>
        </p:txBody>
      </p:sp>
      <p:sp>
        <p:nvSpPr>
          <p:cNvPr id="4" name="Footer Placeholder 3">
            <a:extLst>
              <a:ext uri="{FF2B5EF4-FFF2-40B4-BE49-F238E27FC236}">
                <a16:creationId xmlns:a16="http://schemas.microsoft.com/office/drawing/2014/main" xmlns="" id="{B68451FF-032D-4787-BA4B-5EB415494A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89B7511D-7256-4A08-BF62-3B3F821A6F02}"/>
              </a:ext>
            </a:extLst>
          </p:cNvPr>
          <p:cNvSpPr>
            <a:spLocks noGrp="1"/>
          </p:cNvSpPr>
          <p:nvPr>
            <p:ph type="sldNum" sz="quarter" idx="12"/>
          </p:nvPr>
        </p:nvSpPr>
        <p:spPr/>
        <p:txBody>
          <a:bodyPr/>
          <a:lstStyle/>
          <a:p>
            <a:fld id="{9D4AEF59-F28E-467C-9EA3-92D1CFAD475A}" type="slidenum">
              <a:rPr lang="en-US" smtClean="0"/>
              <a:t>‹N›</a:t>
            </a:fld>
            <a:endParaRPr lang="en-US" dirty="0"/>
          </a:p>
        </p:txBody>
      </p:sp>
      <p:sp>
        <p:nvSpPr>
          <p:cNvPr id="6" name="Title 5">
            <a:extLst>
              <a:ext uri="{FF2B5EF4-FFF2-40B4-BE49-F238E27FC236}">
                <a16:creationId xmlns:a16="http://schemas.microsoft.com/office/drawing/2014/main" xmlns=""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55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DE8ADA-7BF8-433A-8770-61C690F37DCB}"/>
              </a:ext>
            </a:extLst>
          </p:cNvPr>
          <p:cNvSpPr>
            <a:spLocks noGrp="1"/>
          </p:cNvSpPr>
          <p:nvPr>
            <p:ph type="dt" sz="half" idx="10"/>
          </p:nvPr>
        </p:nvSpPr>
        <p:spPr/>
        <p:txBody>
          <a:bodyPr/>
          <a:lstStyle/>
          <a:p>
            <a:fld id="{1C7A44C0-F7AC-49C2-8289-1E7A86D9FB50}" type="datetime4">
              <a:rPr lang="en-US" smtClean="0"/>
              <a:t>March 27, 2025</a:t>
            </a:fld>
            <a:endParaRPr lang="en-US" dirty="0"/>
          </a:p>
        </p:txBody>
      </p:sp>
      <p:sp>
        <p:nvSpPr>
          <p:cNvPr id="3" name="Footer Placeholder 2">
            <a:extLst>
              <a:ext uri="{FF2B5EF4-FFF2-40B4-BE49-F238E27FC236}">
                <a16:creationId xmlns:a16="http://schemas.microsoft.com/office/drawing/2014/main" xmlns="" id="{16357B86-EC22-49C6-BBC6-639D57D1AF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2D63764B-CF91-4C81-B4C3-5B5E5A973610}"/>
              </a:ext>
            </a:extLst>
          </p:cNvPr>
          <p:cNvSpPr>
            <a:spLocks noGrp="1"/>
          </p:cNvSpPr>
          <p:nvPr>
            <p:ph type="sldNum" sz="quarter" idx="12"/>
          </p:nvPr>
        </p:nvSpPr>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371886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ED6CC3-66DD-4D9A-A9C7-F588BA88C992}"/>
              </a:ext>
            </a:extLst>
          </p:cNvPr>
          <p:cNvSpPr>
            <a:spLocks noGrp="1"/>
          </p:cNvSpPr>
          <p:nvPr>
            <p:ph type="dt" sz="half" idx="10"/>
          </p:nvPr>
        </p:nvSpPr>
        <p:spPr/>
        <p:txBody>
          <a:bodyPr/>
          <a:lstStyle/>
          <a:p>
            <a:fld id="{73BB84BC-6E78-40D1-8831-40AB1F596614}" type="datetime4">
              <a:rPr lang="en-US" smtClean="0"/>
              <a:t>March 27, 2025</a:t>
            </a:fld>
            <a:endParaRPr lang="en-US" dirty="0"/>
          </a:p>
        </p:txBody>
      </p:sp>
      <p:sp>
        <p:nvSpPr>
          <p:cNvPr id="6" name="Footer Placeholder 5">
            <a:extLst>
              <a:ext uri="{FF2B5EF4-FFF2-40B4-BE49-F238E27FC236}">
                <a16:creationId xmlns:a16="http://schemas.microsoft.com/office/drawing/2014/main" xmlns="" id="{31359FC8-04EF-4F7D-8E43-4EE0E95DA9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E71C964-4227-4DEE-87A1-026162DDF664}"/>
              </a:ext>
            </a:extLst>
          </p:cNvPr>
          <p:cNvSpPr>
            <a:spLocks noGrp="1"/>
          </p:cNvSpPr>
          <p:nvPr>
            <p:ph type="sldNum" sz="quarter" idx="12"/>
          </p:nvPr>
        </p:nvSpPr>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220885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A73427C-3B67-4ED4-925D-04B9C09AA54B}"/>
              </a:ext>
            </a:extLst>
          </p:cNvPr>
          <p:cNvSpPr>
            <a:spLocks noGrp="1"/>
          </p:cNvSpPr>
          <p:nvPr>
            <p:ph type="dt" sz="half" idx="10"/>
          </p:nvPr>
        </p:nvSpPr>
        <p:spPr/>
        <p:txBody>
          <a:bodyPr/>
          <a:lstStyle/>
          <a:p>
            <a:fld id="{ADFA080F-3961-4D42-BEDE-84A1FED032F1}" type="datetime4">
              <a:rPr lang="en-US" smtClean="0"/>
              <a:t>March 27, 2025</a:t>
            </a:fld>
            <a:endParaRPr lang="en-US" dirty="0"/>
          </a:p>
        </p:txBody>
      </p:sp>
      <p:sp>
        <p:nvSpPr>
          <p:cNvPr id="6" name="Footer Placeholder 5">
            <a:extLst>
              <a:ext uri="{FF2B5EF4-FFF2-40B4-BE49-F238E27FC236}">
                <a16:creationId xmlns:a16="http://schemas.microsoft.com/office/drawing/2014/main" xmlns="" id="{EEB5DAFD-22DE-4E9E-9C72-B16C1F273D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0E8EE99-49CC-4A30-8ADA-39EFD8DAAD22}"/>
              </a:ext>
            </a:extLst>
          </p:cNvPr>
          <p:cNvSpPr>
            <a:spLocks noGrp="1"/>
          </p:cNvSpPr>
          <p:nvPr>
            <p:ph type="sldNum" sz="quarter" idx="12"/>
          </p:nvPr>
        </p:nvSpPr>
        <p:spPr/>
        <p:txBody>
          <a:bodyPr/>
          <a:lstStyle/>
          <a:p>
            <a:fld id="{9D4AEF59-F28E-467C-9EA3-92D1CFAD475A}" type="slidenum">
              <a:rPr lang="en-US" smtClean="0"/>
              <a:t>‹N›</a:t>
            </a:fld>
            <a:endParaRPr lang="en-US" dirty="0"/>
          </a:p>
        </p:txBody>
      </p:sp>
    </p:spTree>
    <p:extLst>
      <p:ext uri="{BB962C8B-B14F-4D97-AF65-F5344CB8AC3E}">
        <p14:creationId xmlns:p14="http://schemas.microsoft.com/office/powerpoint/2010/main" val="340428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xmlns=""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xmlns=""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March 27, 2025</a:t>
            </a:fld>
            <a:endParaRPr lang="en-US" dirty="0">
              <a:latin typeface="+mn-lt"/>
            </a:endParaRPr>
          </a:p>
        </p:txBody>
      </p:sp>
      <p:sp>
        <p:nvSpPr>
          <p:cNvPr id="5" name="Footer Placeholder 4">
            <a:extLst>
              <a:ext uri="{FF2B5EF4-FFF2-40B4-BE49-F238E27FC236}">
                <a16:creationId xmlns:a16="http://schemas.microsoft.com/office/drawing/2014/main" xmlns=""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xmlns=""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a:t>
            </a:fld>
            <a:endParaRPr lang="en-US" dirty="0">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xmlns=""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36732071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mmagine 17" descr="Immagine che contiene schermata, bolla&#10;&#10;Il contenuto generato dall'IA potrebbe non essere corretto.">
            <a:extLst>
              <a:ext uri="{FF2B5EF4-FFF2-40B4-BE49-F238E27FC236}">
                <a16:creationId xmlns:a16="http://schemas.microsoft.com/office/drawing/2014/main" xmlns="" id="{72055970-0E81-F934-6D39-503989CF7390}"/>
              </a:ext>
            </a:extLst>
          </p:cNvPr>
          <p:cNvPicPr>
            <a:picLocks noChangeAspect="1"/>
          </p:cNvPicPr>
          <p:nvPr/>
        </p:nvPicPr>
        <p:blipFill>
          <a:blip r:embed="rId2">
            <a:extLst>
              <a:ext uri="{28A0092B-C50C-407E-A947-70E740481C1C}">
                <a14:useLocalDpi xmlns:a14="http://schemas.microsoft.com/office/drawing/2010/main" val="0"/>
              </a:ext>
            </a:extLst>
          </a:blip>
          <a:srcRect t="2638" b="13092"/>
          <a:stretch/>
        </p:blipFill>
        <p:spPr>
          <a:xfrm>
            <a:off x="20" y="10"/>
            <a:ext cx="12191979" cy="6857989"/>
          </a:xfrm>
          <a:prstGeom prst="rect">
            <a:avLst/>
          </a:prstGeom>
        </p:spPr>
      </p:pic>
      <p:sp>
        <p:nvSpPr>
          <p:cNvPr id="40" name="Rectangle 39">
            <a:extLst>
              <a:ext uri="{FF2B5EF4-FFF2-40B4-BE49-F238E27FC236}">
                <a16:creationId xmlns:a16="http://schemas.microsoft.com/office/drawing/2014/main" xmlns="" id="{C792EE87-4150-454F-8312-283882EFBE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9932"/>
            <a:ext cx="12191999" cy="4934490"/>
          </a:xfrm>
          <a:prstGeom prst="rect">
            <a:avLst/>
          </a:prstGeom>
          <a:gradFill flip="none" rotWithShape="1">
            <a:gsLst>
              <a:gs pos="50000">
                <a:srgbClr val="000000">
                  <a:alpha val="40784"/>
                </a:srgbClr>
              </a:gs>
              <a:gs pos="80000">
                <a:srgbClr val="000000">
                  <a:alpha val="28000"/>
                </a:srgbClr>
              </a:gs>
              <a:gs pos="0">
                <a:srgbClr val="000000">
                  <a:alpha val="0"/>
                </a:srgbClr>
              </a:gs>
              <a:gs pos="20000">
                <a:srgbClr val="000000">
                  <a:alpha val="2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E1FF1588-049F-307F-1CAE-B452B69E8801}"/>
              </a:ext>
            </a:extLst>
          </p:cNvPr>
          <p:cNvSpPr>
            <a:spLocks noGrp="1"/>
          </p:cNvSpPr>
          <p:nvPr>
            <p:ph type="ctrTitle"/>
          </p:nvPr>
        </p:nvSpPr>
        <p:spPr>
          <a:xfrm>
            <a:off x="1897040" y="1122362"/>
            <a:ext cx="8376514" cy="2494295"/>
          </a:xfrm>
        </p:spPr>
        <p:txBody>
          <a:bodyPr>
            <a:normAutofit/>
          </a:bodyPr>
          <a:lstStyle/>
          <a:p>
            <a:r>
              <a:rPr lang="it-IT" dirty="0">
                <a:solidFill>
                  <a:srgbClr val="FFFFFF"/>
                </a:solidFill>
              </a:rPr>
              <a:t>Digital skills: the key of the future</a:t>
            </a:r>
          </a:p>
        </p:txBody>
      </p:sp>
      <p:sp useBgFill="1">
        <p:nvSpPr>
          <p:cNvPr id="42" name="Freeform: Shape 41">
            <a:extLst>
              <a:ext uri="{FF2B5EF4-FFF2-40B4-BE49-F238E27FC236}">
                <a16:creationId xmlns:a16="http://schemas.microsoft.com/office/drawing/2014/main" xmlns="" id="{EA21D066-7EC1-44B4-8CF9-85511FDFCA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xmlns="" id="{D6C2F2D6-F636-46AD-BCD9-994702A008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6" name="Freeform: Shape 45">
            <a:extLst>
              <a:ext uri="{FF2B5EF4-FFF2-40B4-BE49-F238E27FC236}">
                <a16:creationId xmlns:a16="http://schemas.microsoft.com/office/drawing/2014/main" xmlns="" id="{EF693875-948C-4D9B-AE6F-8F6894277D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xmlns="" id="{D8CF630E-BC57-4786-8B1F-C22C04E869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magine 2"/>
          <p:cNvPicPr>
            <a:picLocks noChangeAspect="1"/>
          </p:cNvPicPr>
          <p:nvPr/>
        </p:nvPicPr>
        <p:blipFill>
          <a:blip r:embed="rId3"/>
          <a:stretch>
            <a:fillRect/>
          </a:stretch>
        </p:blipFill>
        <p:spPr>
          <a:xfrm>
            <a:off x="0" y="15837"/>
            <a:ext cx="5702157" cy="619355"/>
          </a:xfrm>
          <a:prstGeom prst="rect">
            <a:avLst/>
          </a:prstGeom>
        </p:spPr>
      </p:pic>
      <p:pic>
        <p:nvPicPr>
          <p:cNvPr id="4" name="Immagine 3"/>
          <p:cNvPicPr>
            <a:picLocks noChangeAspect="1"/>
          </p:cNvPicPr>
          <p:nvPr/>
        </p:nvPicPr>
        <p:blipFill>
          <a:blip r:embed="rId4"/>
          <a:stretch>
            <a:fillRect/>
          </a:stretch>
        </p:blipFill>
        <p:spPr>
          <a:xfrm>
            <a:off x="422215" y="4432859"/>
            <a:ext cx="2231329" cy="2225233"/>
          </a:xfrm>
          <a:prstGeom prst="rect">
            <a:avLst/>
          </a:prstGeom>
        </p:spPr>
      </p:pic>
      <p:sp>
        <p:nvSpPr>
          <p:cNvPr id="5" name="Rettangolo 4"/>
          <p:cNvSpPr/>
          <p:nvPr/>
        </p:nvSpPr>
        <p:spPr>
          <a:xfrm>
            <a:off x="6095999" y="6180918"/>
            <a:ext cx="7780961" cy="759247"/>
          </a:xfrm>
          <a:prstGeom prst="rect">
            <a:avLst/>
          </a:prstGeom>
        </p:spPr>
        <p:txBody>
          <a:bodyPr wrap="square">
            <a:spAutoFit/>
          </a:bodyPr>
          <a:lstStyle/>
          <a:p>
            <a:pPr algn="ctr">
              <a:lnSpc>
                <a:spcPts val="1800"/>
              </a:lnSpc>
            </a:pPr>
            <a:r>
              <a:rPr lang="en-US" sz="1100" b="1" dirty="0">
                <a:solidFill>
                  <a:srgbClr val="291B26"/>
                </a:solidFill>
                <a:latin typeface="Lilita One"/>
                <a:ea typeface="Lilita One"/>
                <a:cs typeface="Lilita One"/>
                <a:sym typeface="Lilita One"/>
              </a:rPr>
              <a:t>School Accreditation 2024-1-IT02-ka121-SCH-000213329 </a:t>
            </a:r>
          </a:p>
          <a:p>
            <a:pPr algn="ctr">
              <a:lnSpc>
                <a:spcPts val="1800"/>
              </a:lnSpc>
            </a:pPr>
            <a:r>
              <a:rPr lang="en-US" sz="1100" b="1" dirty="0">
                <a:solidFill>
                  <a:srgbClr val="291B26"/>
                </a:solidFill>
                <a:latin typeface="Lilita One"/>
                <a:ea typeface="Lilita One"/>
                <a:cs typeface="Lilita One"/>
                <a:sym typeface="Lilita One"/>
              </a:rPr>
              <a:t>Group School Mobility</a:t>
            </a:r>
          </a:p>
          <a:p>
            <a:pPr algn="ctr">
              <a:lnSpc>
                <a:spcPts val="1800"/>
              </a:lnSpc>
            </a:pPr>
            <a:r>
              <a:rPr lang="en-US" sz="1100" b="1" dirty="0">
                <a:solidFill>
                  <a:srgbClr val="291B26"/>
                </a:solidFill>
                <a:latin typeface="Lilita One"/>
                <a:ea typeface="Lilita One"/>
                <a:cs typeface="Lilita One"/>
                <a:sym typeface="Lilita One"/>
              </a:rPr>
              <a:t>Valencia 6th-12th April 2025</a:t>
            </a:r>
            <a:endParaRPr lang="en-US" sz="1100" b="1" dirty="0">
              <a:solidFill>
                <a:srgbClr val="291B26"/>
              </a:solidFill>
              <a:latin typeface="Lilita One"/>
              <a:ea typeface="Lilita One"/>
              <a:cs typeface="Lilita One"/>
              <a:sym typeface="Lilita One"/>
            </a:endParaRPr>
          </a:p>
        </p:txBody>
      </p:sp>
    </p:spTree>
    <p:extLst>
      <p:ext uri="{BB962C8B-B14F-4D97-AF65-F5344CB8AC3E}">
        <p14:creationId xmlns:p14="http://schemas.microsoft.com/office/powerpoint/2010/main" val="14547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spositivo mobile con app">
            <a:extLst>
              <a:ext uri="{FF2B5EF4-FFF2-40B4-BE49-F238E27FC236}">
                <a16:creationId xmlns:a16="http://schemas.microsoft.com/office/drawing/2014/main" xmlns="" id="{73679C7A-FD05-189A-912C-661ED4468F13}"/>
              </a:ext>
            </a:extLst>
          </p:cNvPr>
          <p:cNvPicPr>
            <a:picLocks noChangeAspect="1"/>
          </p:cNvPicPr>
          <p:nvPr/>
        </p:nvPicPr>
        <p:blipFill>
          <a:blip r:embed="rId2"/>
          <a:srcRect/>
          <a:stretch/>
        </p:blipFill>
        <p:spPr>
          <a:xfrm>
            <a:off x="1" y="1"/>
            <a:ext cx="12192000" cy="6857999"/>
          </a:xfrm>
          <a:prstGeom prst="rect">
            <a:avLst/>
          </a:prstGeom>
        </p:spPr>
      </p:pic>
      <p:sp useBgFill="1">
        <p:nvSpPr>
          <p:cNvPr id="18" name="Freeform: Shape 17">
            <a:extLst>
              <a:ext uri="{FF2B5EF4-FFF2-40B4-BE49-F238E27FC236}">
                <a16:creationId xmlns:a16="http://schemas.microsoft.com/office/drawing/2014/main" xmlns=""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xmlns="" id="{A79DC572-F538-2687-8DC9-6859C16E97CE}"/>
              </a:ext>
            </a:extLst>
          </p:cNvPr>
          <p:cNvSpPr>
            <a:spLocks noGrp="1"/>
          </p:cNvSpPr>
          <p:nvPr>
            <p:ph type="title"/>
          </p:nvPr>
        </p:nvSpPr>
        <p:spPr>
          <a:xfrm>
            <a:off x="1037809" y="1071350"/>
            <a:ext cx="4775162" cy="1475906"/>
          </a:xfrm>
        </p:spPr>
        <p:txBody>
          <a:bodyPr>
            <a:normAutofit/>
          </a:bodyPr>
          <a:lstStyle/>
          <a:p>
            <a:pPr algn="ctr"/>
            <a:r>
              <a:rPr lang="it-IT" dirty="0"/>
              <a:t>WHAT ARE DIGITAL SKILLS?</a:t>
            </a:r>
          </a:p>
        </p:txBody>
      </p:sp>
      <p:sp>
        <p:nvSpPr>
          <p:cNvPr id="20" name="Rectangle 6">
            <a:extLst>
              <a:ext uri="{FF2B5EF4-FFF2-40B4-BE49-F238E27FC236}">
                <a16:creationId xmlns:a16="http://schemas.microsoft.com/office/drawing/2014/main" xmlns=""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F885B2BC-A817-41CE-972B-0F7D1E6E38D7}"/>
              </a:ext>
            </a:extLst>
          </p:cNvPr>
          <p:cNvSpPr>
            <a:spLocks noGrp="1"/>
          </p:cNvSpPr>
          <p:nvPr>
            <p:ph idx="1"/>
          </p:nvPr>
        </p:nvSpPr>
        <p:spPr>
          <a:xfrm>
            <a:off x="1189319" y="2547257"/>
            <a:ext cx="4458446" cy="3239392"/>
          </a:xfrm>
        </p:spPr>
        <p:txBody>
          <a:bodyPr anchor="ctr">
            <a:normAutofit/>
          </a:bodyPr>
          <a:lstStyle/>
          <a:p>
            <a:pPr marL="0" indent="0">
              <a:buNone/>
            </a:pPr>
            <a:r>
              <a:rPr lang="en-US" dirty="0"/>
              <a:t>Digital skills are the skills needed to "use digital devices, communication applications and networks to access and manage information", from basic online research to programming. These skills help people to communicate and collaborate, develop and share digital content and solve problems.</a:t>
            </a:r>
            <a:endParaRPr lang="it-IT" dirty="0"/>
          </a:p>
        </p:txBody>
      </p:sp>
    </p:spTree>
    <p:extLst>
      <p:ext uri="{BB962C8B-B14F-4D97-AF65-F5344CB8AC3E}">
        <p14:creationId xmlns:p14="http://schemas.microsoft.com/office/powerpoint/2010/main" val="11782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D1BDED99-B35B-4FEE-A274-8E8DB6FEEE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BD9B2784-A8F9-B900-CCDE-2D9571971A59}"/>
              </a:ext>
            </a:extLst>
          </p:cNvPr>
          <p:cNvSpPr>
            <a:spLocks noGrp="1"/>
          </p:cNvSpPr>
          <p:nvPr>
            <p:ph type="title"/>
          </p:nvPr>
        </p:nvSpPr>
        <p:spPr>
          <a:xfrm>
            <a:off x="1050878" y="356017"/>
            <a:ext cx="6967181" cy="1216024"/>
          </a:xfrm>
        </p:spPr>
        <p:txBody>
          <a:bodyPr>
            <a:normAutofit/>
          </a:bodyPr>
          <a:lstStyle/>
          <a:p>
            <a:r>
              <a:rPr lang="it-IT" dirty="0"/>
              <a:t>Why are they important?</a:t>
            </a:r>
          </a:p>
        </p:txBody>
      </p:sp>
      <p:sp>
        <p:nvSpPr>
          <p:cNvPr id="3" name="Segnaposto contenuto 2">
            <a:extLst>
              <a:ext uri="{FF2B5EF4-FFF2-40B4-BE49-F238E27FC236}">
                <a16:creationId xmlns:a16="http://schemas.microsoft.com/office/drawing/2014/main" xmlns="" id="{786F39EB-B2A5-54FB-B1EC-93FD9AF591A7}"/>
              </a:ext>
            </a:extLst>
          </p:cNvPr>
          <p:cNvSpPr>
            <a:spLocks noGrp="1"/>
          </p:cNvSpPr>
          <p:nvPr>
            <p:ph idx="1"/>
          </p:nvPr>
        </p:nvSpPr>
        <p:spPr>
          <a:xfrm>
            <a:off x="1050878" y="1674688"/>
            <a:ext cx="6294301" cy="4941595"/>
          </a:xfrm>
        </p:spPr>
        <p:txBody>
          <a:bodyPr>
            <a:normAutofit fontScale="77500" lnSpcReduction="20000"/>
          </a:bodyPr>
          <a:lstStyle/>
          <a:p>
            <a:pPr marL="0" indent="0" algn="just">
              <a:lnSpc>
                <a:spcPct val="90000"/>
              </a:lnSpc>
              <a:buNone/>
            </a:pPr>
            <a:r>
              <a:rPr lang="en-US" dirty="0"/>
              <a:t>Digital skills are essential in schools because they prepare students and teachers for an increasingly technological and interconnected world. Here’s why they are important: </a:t>
            </a:r>
          </a:p>
          <a:p>
            <a:pPr marL="0" indent="0" algn="just">
              <a:lnSpc>
                <a:spcPct val="90000"/>
              </a:lnSpc>
              <a:buNone/>
            </a:pPr>
            <a:r>
              <a:rPr lang="en-US" b="1" dirty="0">
                <a:solidFill>
                  <a:srgbClr val="002060"/>
                </a:solidFill>
              </a:rPr>
              <a:t>For the students: </a:t>
            </a:r>
          </a:p>
          <a:p>
            <a:pPr marL="0" indent="0" algn="just">
              <a:lnSpc>
                <a:spcPct val="90000"/>
              </a:lnSpc>
              <a:buNone/>
            </a:pPr>
            <a:r>
              <a:rPr lang="en-US" b="1" dirty="0">
                <a:solidFill>
                  <a:srgbClr val="0070C0"/>
                </a:solidFill>
              </a:rPr>
              <a:t>Preparing for the future: </a:t>
            </a:r>
            <a:r>
              <a:rPr lang="en-US" dirty="0"/>
              <a:t>Digital skills are essential to tackle the world of work, where technology plays a central role.</a:t>
            </a:r>
          </a:p>
          <a:p>
            <a:pPr marL="0" indent="0" algn="just">
              <a:lnSpc>
                <a:spcPct val="90000"/>
              </a:lnSpc>
              <a:buNone/>
            </a:pPr>
            <a:r>
              <a:rPr lang="en-US" b="1" dirty="0">
                <a:solidFill>
                  <a:srgbClr val="0070C0"/>
                </a:solidFill>
              </a:rPr>
              <a:t>Active learning: </a:t>
            </a:r>
            <a:r>
              <a:rPr lang="en-US" dirty="0"/>
              <a:t>Digital tools such as online platforms, educational software and multimedia resources make learning more engaging and personalized.</a:t>
            </a:r>
          </a:p>
          <a:p>
            <a:pPr marL="0" indent="0" algn="just">
              <a:lnSpc>
                <a:spcPct val="90000"/>
              </a:lnSpc>
              <a:buNone/>
            </a:pPr>
            <a:r>
              <a:rPr lang="en-US" b="1" dirty="0">
                <a:solidFill>
                  <a:srgbClr val="0070C0"/>
                </a:solidFill>
              </a:rPr>
              <a:t>Critical thinking: </a:t>
            </a:r>
            <a:r>
              <a:rPr lang="en-US" dirty="0"/>
              <a:t>Knowing how to evaluate online sources and using media consciously helps students develop analytical skills and avoid misinformation.</a:t>
            </a:r>
          </a:p>
          <a:p>
            <a:pPr marL="0" indent="0" algn="just">
              <a:lnSpc>
                <a:spcPct val="90000"/>
              </a:lnSpc>
              <a:buNone/>
            </a:pPr>
            <a:r>
              <a:rPr lang="en-US" b="1" dirty="0">
                <a:solidFill>
                  <a:srgbClr val="002060"/>
                </a:solidFill>
              </a:rPr>
              <a:t>For teachers:</a:t>
            </a:r>
          </a:p>
          <a:p>
            <a:pPr marL="0" indent="0" algn="just">
              <a:lnSpc>
                <a:spcPct val="90000"/>
              </a:lnSpc>
              <a:buNone/>
            </a:pPr>
            <a:r>
              <a:rPr lang="en-US" b="1" dirty="0">
                <a:solidFill>
                  <a:srgbClr val="0070C0"/>
                </a:solidFill>
              </a:rPr>
              <a:t>Innovative teaching: </a:t>
            </a:r>
            <a:r>
              <a:rPr lang="en-US" dirty="0"/>
              <a:t>The digital skills allow to integrate new methodologies, such as flipped classroom or project-based learning, making lessons more effective.</a:t>
            </a:r>
          </a:p>
          <a:p>
            <a:pPr marL="0" indent="0" algn="just">
              <a:lnSpc>
                <a:spcPct val="90000"/>
              </a:lnSpc>
              <a:buNone/>
            </a:pPr>
            <a:r>
              <a:rPr lang="en-US" b="1" dirty="0">
                <a:solidFill>
                  <a:srgbClr val="0070C0"/>
                </a:solidFill>
              </a:rPr>
              <a:t>Classroom management</a:t>
            </a:r>
            <a:r>
              <a:rPr lang="en-US" dirty="0">
                <a:solidFill>
                  <a:srgbClr val="0070C0"/>
                </a:solidFill>
              </a:rPr>
              <a:t>: </a:t>
            </a:r>
            <a:r>
              <a:rPr lang="en-US" dirty="0"/>
              <a:t>Digital tools facilitate communication with students, progress assessment and the organization of teaching materials.</a:t>
            </a:r>
          </a:p>
          <a:p>
            <a:pPr marL="0" indent="0" algn="just">
              <a:lnSpc>
                <a:spcPct val="90000"/>
              </a:lnSpc>
              <a:buNone/>
            </a:pPr>
            <a:r>
              <a:rPr lang="en-US" b="1" dirty="0">
                <a:solidFill>
                  <a:srgbClr val="0070C0"/>
                </a:solidFill>
              </a:rPr>
              <a:t>Continuing training</a:t>
            </a:r>
            <a:r>
              <a:rPr lang="en-US" b="1" dirty="0"/>
              <a:t>: </a:t>
            </a:r>
            <a:r>
              <a:rPr lang="en-US" dirty="0"/>
              <a:t>Teachers with digital skills can constantly update themselves and keep up with new educational technologies.</a:t>
            </a:r>
          </a:p>
          <a:p>
            <a:pPr marL="0" indent="0">
              <a:lnSpc>
                <a:spcPct val="90000"/>
              </a:lnSpc>
              <a:buNone/>
            </a:pPr>
            <a:endParaRPr lang="it-IT" sz="1300" dirty="0"/>
          </a:p>
        </p:txBody>
      </p:sp>
      <p:pic>
        <p:nvPicPr>
          <p:cNvPr id="6" name="Immagine 5" descr="Immagine che contiene testo, schermata, persona, bolla&#10;&#10;Il contenuto generato dall'IA potrebbe non essere corretto.">
            <a:extLst>
              <a:ext uri="{FF2B5EF4-FFF2-40B4-BE49-F238E27FC236}">
                <a16:creationId xmlns:a16="http://schemas.microsoft.com/office/drawing/2014/main" xmlns="" id="{8F8C1C64-A864-CE65-2371-4B0554CEE1AE}"/>
              </a:ext>
            </a:extLst>
          </p:cNvPr>
          <p:cNvPicPr>
            <a:picLocks noChangeAspect="1"/>
          </p:cNvPicPr>
          <p:nvPr/>
        </p:nvPicPr>
        <p:blipFill>
          <a:blip r:embed="rId2">
            <a:extLst>
              <a:ext uri="{28A0092B-C50C-407E-A947-70E740481C1C}">
                <a14:useLocalDpi xmlns:a14="http://schemas.microsoft.com/office/drawing/2010/main" val="0"/>
              </a:ext>
            </a:extLst>
          </a:blip>
          <a:srcRect l="37901" r="21036" b="-1"/>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357597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schermata, veicolo, Composizione digitale, luce&#10;&#10;Il contenuto generato dall'IA potrebbe non essere corretto.">
            <a:extLst>
              <a:ext uri="{FF2B5EF4-FFF2-40B4-BE49-F238E27FC236}">
                <a16:creationId xmlns:a16="http://schemas.microsoft.com/office/drawing/2014/main" xmlns="" id="{F2C9DEA4-5AED-277C-22B3-A4041768BC5D}"/>
              </a:ext>
            </a:extLst>
          </p:cNvPr>
          <p:cNvPicPr>
            <a:picLocks noChangeAspect="1"/>
          </p:cNvPicPr>
          <p:nvPr/>
        </p:nvPicPr>
        <p:blipFill>
          <a:blip r:embed="rId2">
            <a:extLst>
              <a:ext uri="{28A0092B-C50C-407E-A947-70E740481C1C}">
                <a14:useLocalDpi xmlns:a14="http://schemas.microsoft.com/office/drawing/2010/main" val="0"/>
              </a:ext>
            </a:extLst>
          </a:blip>
          <a:srcRect t="14031" b="29719"/>
          <a:stretch/>
        </p:blipFill>
        <p:spPr>
          <a:xfrm>
            <a:off x="0" y="1"/>
            <a:ext cx="12192000" cy="6857999"/>
          </a:xfrm>
          <a:prstGeom prst="rect">
            <a:avLst/>
          </a:prstGeom>
        </p:spPr>
      </p:pic>
      <p:sp useBgFill="1">
        <p:nvSpPr>
          <p:cNvPr id="14" name="Freeform: Shape 13">
            <a:extLst>
              <a:ext uri="{FF2B5EF4-FFF2-40B4-BE49-F238E27FC236}">
                <a16:creationId xmlns:a16="http://schemas.microsoft.com/office/drawing/2014/main" xmlns=""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xmlns="" id="{D7DA7777-C316-BA20-C914-C9AD49C64EB2}"/>
              </a:ext>
            </a:extLst>
          </p:cNvPr>
          <p:cNvSpPr>
            <a:spLocks noGrp="1"/>
          </p:cNvSpPr>
          <p:nvPr>
            <p:ph type="title"/>
          </p:nvPr>
        </p:nvSpPr>
        <p:spPr>
          <a:xfrm>
            <a:off x="1037809" y="762381"/>
            <a:ext cx="4775162" cy="1475906"/>
          </a:xfrm>
        </p:spPr>
        <p:txBody>
          <a:bodyPr>
            <a:normAutofit/>
          </a:bodyPr>
          <a:lstStyle/>
          <a:p>
            <a:pPr algn="ctr"/>
            <a:r>
              <a:rPr lang="it-IT" dirty="0" err="1"/>
              <a:t>Computational</a:t>
            </a:r>
            <a:r>
              <a:rPr lang="it-IT" dirty="0"/>
              <a:t> Thinking</a:t>
            </a:r>
          </a:p>
        </p:txBody>
      </p:sp>
      <p:sp>
        <p:nvSpPr>
          <p:cNvPr id="16" name="Rectangle 6">
            <a:extLst>
              <a:ext uri="{FF2B5EF4-FFF2-40B4-BE49-F238E27FC236}">
                <a16:creationId xmlns:a16="http://schemas.microsoft.com/office/drawing/2014/main" xmlns=""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xmlns="" id="{46F78487-EC53-E12F-A1D5-D78BB6531065}"/>
              </a:ext>
            </a:extLst>
          </p:cNvPr>
          <p:cNvSpPr>
            <a:spLocks noGrp="1"/>
          </p:cNvSpPr>
          <p:nvPr>
            <p:ph idx="1"/>
          </p:nvPr>
        </p:nvSpPr>
        <p:spPr>
          <a:xfrm>
            <a:off x="1189319" y="2052382"/>
            <a:ext cx="4623652" cy="3539396"/>
          </a:xfrm>
        </p:spPr>
        <p:txBody>
          <a:bodyPr anchor="ctr">
            <a:normAutofit fontScale="92500" lnSpcReduction="20000"/>
          </a:bodyPr>
          <a:lstStyle/>
          <a:p>
            <a:pPr marL="0" indent="0" algn="just">
              <a:lnSpc>
                <a:spcPct val="90000"/>
              </a:lnSpc>
              <a:buNone/>
            </a:pPr>
            <a:r>
              <a:rPr lang="en-US" sz="1800" dirty="0"/>
              <a:t>Computational thinking is like having a map to solve complex problems. It teaches you: </a:t>
            </a:r>
          </a:p>
          <a:p>
            <a:pPr marL="0" indent="0" algn="just">
              <a:lnSpc>
                <a:spcPct val="90000"/>
              </a:lnSpc>
              <a:buNone/>
            </a:pPr>
            <a:r>
              <a:rPr lang="en-US" sz="1800" dirty="0"/>
              <a:t>Break down problems: Divide a big problem into smaller pieces that are easier to deal with.</a:t>
            </a:r>
          </a:p>
          <a:p>
            <a:pPr marL="0" indent="0" algn="just">
              <a:lnSpc>
                <a:spcPct val="90000"/>
              </a:lnSpc>
              <a:buNone/>
            </a:pPr>
            <a:r>
              <a:rPr lang="en-US" sz="1800" dirty="0"/>
              <a:t>Finding patterns: Recognize patterns that repeat themselves to understand how things work.</a:t>
            </a:r>
          </a:p>
          <a:p>
            <a:pPr marL="0" indent="0" algn="just">
              <a:lnSpc>
                <a:spcPct val="90000"/>
              </a:lnSpc>
              <a:buNone/>
            </a:pPr>
            <a:r>
              <a:rPr lang="en-US" sz="1800" dirty="0"/>
              <a:t>Automate solutions: Create instructions (algorithms) to solve problems quickly and accurately.</a:t>
            </a:r>
          </a:p>
          <a:p>
            <a:pPr marL="0" indent="0" algn="just">
              <a:lnSpc>
                <a:spcPct val="90000"/>
              </a:lnSpc>
              <a:buNone/>
            </a:pPr>
            <a:r>
              <a:rPr lang="en-US" sz="1800" dirty="0"/>
              <a:t>This skill is not only for those who want to work with computers: it is useful in every field, from mathematics to everyday life, because it helps you think in a logical and creative way.</a:t>
            </a:r>
            <a:endParaRPr lang="it-IT" sz="1800" dirty="0"/>
          </a:p>
        </p:txBody>
      </p:sp>
    </p:spTree>
    <p:extLst>
      <p:ext uri="{BB962C8B-B14F-4D97-AF65-F5344CB8AC3E}">
        <p14:creationId xmlns:p14="http://schemas.microsoft.com/office/powerpoint/2010/main" val="109145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666DE11-17E1-4DC7-B2B7-6DA2E6A9C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52E493E-0B27-4F3C-AA01-17F0A2564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949BA8F-8F56-0CE5-6D6F-E27887D6FE25}"/>
              </a:ext>
            </a:extLst>
          </p:cNvPr>
          <p:cNvSpPr>
            <a:spLocks noGrp="1"/>
          </p:cNvSpPr>
          <p:nvPr>
            <p:ph type="title"/>
          </p:nvPr>
        </p:nvSpPr>
        <p:spPr>
          <a:xfrm>
            <a:off x="7166335" y="609601"/>
            <a:ext cx="3937094" cy="1216024"/>
          </a:xfrm>
        </p:spPr>
        <p:txBody>
          <a:bodyPr>
            <a:normAutofit fontScale="90000"/>
          </a:bodyPr>
          <a:lstStyle/>
          <a:p>
            <a:pPr algn="ctr">
              <a:lnSpc>
                <a:spcPct val="100000"/>
              </a:lnSpc>
            </a:pPr>
            <a:r>
              <a:rPr lang="en-US" sz="2000"/>
              <a:t>Critical and Conscious Use of Social Networks</a:t>
            </a:r>
            <a:endParaRPr lang="it-IT" sz="2000"/>
          </a:p>
        </p:txBody>
      </p:sp>
      <p:pic>
        <p:nvPicPr>
          <p:cNvPr id="5" name="Immagine 4" descr="Immagine che contiene testo, computer, interno, computer&#10;&#10;Il contenuto generato dall'IA potrebbe non essere corretto.">
            <a:extLst>
              <a:ext uri="{FF2B5EF4-FFF2-40B4-BE49-F238E27FC236}">
                <a16:creationId xmlns:a16="http://schemas.microsoft.com/office/drawing/2014/main" xmlns="" id="{BFB7C032-38E0-B1D5-9DBE-47186A761AE7}"/>
              </a:ext>
            </a:extLst>
          </p:cNvPr>
          <p:cNvPicPr>
            <a:picLocks noChangeAspect="1"/>
          </p:cNvPicPr>
          <p:nvPr/>
        </p:nvPicPr>
        <p:blipFill>
          <a:blip r:embed="rId2">
            <a:extLst>
              <a:ext uri="{28A0092B-C50C-407E-A947-70E740481C1C}">
                <a14:useLocalDpi xmlns:a14="http://schemas.microsoft.com/office/drawing/2010/main" val="0"/>
              </a:ext>
            </a:extLst>
          </a:blip>
          <a:srcRect t="2545" r="1" b="1"/>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3" name="Segnaposto contenuto 2">
            <a:extLst>
              <a:ext uri="{FF2B5EF4-FFF2-40B4-BE49-F238E27FC236}">
                <a16:creationId xmlns:a16="http://schemas.microsoft.com/office/drawing/2014/main" xmlns="" id="{7DA8965F-66DA-BB70-C2FE-1FF6604F4504}"/>
              </a:ext>
            </a:extLst>
          </p:cNvPr>
          <p:cNvSpPr>
            <a:spLocks noGrp="1"/>
          </p:cNvSpPr>
          <p:nvPr>
            <p:ph idx="1"/>
          </p:nvPr>
        </p:nvSpPr>
        <p:spPr>
          <a:xfrm>
            <a:off x="7162799" y="2147356"/>
            <a:ext cx="3885061" cy="4107021"/>
          </a:xfrm>
        </p:spPr>
        <p:txBody>
          <a:bodyPr>
            <a:normAutofit fontScale="92500" lnSpcReduction="20000"/>
          </a:bodyPr>
          <a:lstStyle/>
          <a:p>
            <a:pPr marL="0" indent="0" algn="just">
              <a:lnSpc>
                <a:spcPct val="90000"/>
              </a:lnSpc>
              <a:buNone/>
            </a:pPr>
            <a:r>
              <a:rPr lang="en-US" sz="1800" dirty="0"/>
              <a:t>Social networks are like a virtual square: full of </a:t>
            </a:r>
            <a:r>
              <a:rPr lang="en-US" sz="1800" dirty="0" err="1"/>
              <a:t>opportunities,but</a:t>
            </a:r>
            <a:r>
              <a:rPr lang="en-US" sz="1800" dirty="0"/>
              <a:t> also risks. Here’s how to use them intelligently:</a:t>
            </a:r>
          </a:p>
          <a:p>
            <a:pPr algn="just">
              <a:lnSpc>
                <a:spcPct val="90000"/>
              </a:lnSpc>
              <a:buFont typeface="Wingdings" panose="05000000000000000000" pitchFamily="2" charset="2"/>
              <a:buChar char="Ø"/>
            </a:pPr>
            <a:r>
              <a:rPr lang="en-US" sz="1800" dirty="0"/>
              <a:t>Ask yourself questions: Who wrote this post? What’s the point? Is it true news or a hoax?</a:t>
            </a:r>
          </a:p>
          <a:p>
            <a:pPr algn="just">
              <a:lnSpc>
                <a:spcPct val="90000"/>
              </a:lnSpc>
              <a:buFont typeface="Wingdings" panose="05000000000000000000" pitchFamily="2" charset="2"/>
              <a:buChar char="Ø"/>
            </a:pPr>
            <a:r>
              <a:rPr lang="en-US" sz="1800" dirty="0"/>
              <a:t>Protect your privacy: Do not share personal information with anyone and use appropriate security settings.</a:t>
            </a:r>
          </a:p>
          <a:p>
            <a:pPr algn="just">
              <a:lnSpc>
                <a:spcPct val="90000"/>
              </a:lnSpc>
              <a:buFont typeface="Wingdings" panose="05000000000000000000" pitchFamily="2" charset="2"/>
              <a:buChar char="Ø"/>
            </a:pPr>
            <a:r>
              <a:rPr lang="en-US" sz="1800" dirty="0"/>
              <a:t>Be polite: Communicate with respect, avoiding offensive or aggressive comments.</a:t>
            </a:r>
          </a:p>
          <a:p>
            <a:pPr algn="just">
              <a:lnSpc>
                <a:spcPct val="90000"/>
              </a:lnSpc>
              <a:buFont typeface="Wingdings" panose="05000000000000000000" pitchFamily="2" charset="2"/>
              <a:buChar char="Ø"/>
            </a:pPr>
            <a:r>
              <a:rPr lang="en-US" sz="1800" dirty="0"/>
              <a:t>With these little attentions, you can turn social media into a useful and safe tool, rather than a source of stress or misinformation.</a:t>
            </a:r>
            <a:endParaRPr lang="it-IT" sz="1800" dirty="0"/>
          </a:p>
        </p:txBody>
      </p:sp>
    </p:spTree>
    <p:extLst>
      <p:ext uri="{BB962C8B-B14F-4D97-AF65-F5344CB8AC3E}">
        <p14:creationId xmlns:p14="http://schemas.microsoft.com/office/powerpoint/2010/main" val="80266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persona, unghia/chiodo, dito, mano&#10;&#10;Il contenuto generato dall'IA potrebbe non essere corretto.">
            <a:extLst>
              <a:ext uri="{FF2B5EF4-FFF2-40B4-BE49-F238E27FC236}">
                <a16:creationId xmlns:a16="http://schemas.microsoft.com/office/drawing/2014/main" xmlns="" id="{5CE6B1AE-C731-DF0A-7AE7-EBC9139B2278}"/>
              </a:ext>
            </a:extLst>
          </p:cNvPr>
          <p:cNvPicPr>
            <a:picLocks noChangeAspect="1"/>
          </p:cNvPicPr>
          <p:nvPr/>
        </p:nvPicPr>
        <p:blipFill>
          <a:blip r:embed="rId2">
            <a:extLst>
              <a:ext uri="{28A0092B-C50C-407E-A947-70E740481C1C}">
                <a14:useLocalDpi xmlns:a14="http://schemas.microsoft.com/office/drawing/2010/main" val="0"/>
              </a:ext>
            </a:extLst>
          </a:blip>
          <a:srcRect b="24749"/>
          <a:stretch/>
        </p:blipFill>
        <p:spPr>
          <a:xfrm>
            <a:off x="1" y="1"/>
            <a:ext cx="12192000" cy="6857999"/>
          </a:xfrm>
          <a:prstGeom prst="rect">
            <a:avLst/>
          </a:prstGeom>
        </p:spPr>
      </p:pic>
      <p:sp useBgFill="1">
        <p:nvSpPr>
          <p:cNvPr id="21" name="Freeform: Shape 20">
            <a:extLst>
              <a:ext uri="{FF2B5EF4-FFF2-40B4-BE49-F238E27FC236}">
                <a16:creationId xmlns:a16="http://schemas.microsoft.com/office/drawing/2014/main" xmlns=""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xmlns="" id="{53AD71E7-9B45-A5A3-849F-1A35357D455A}"/>
              </a:ext>
            </a:extLst>
          </p:cNvPr>
          <p:cNvSpPr>
            <a:spLocks noGrp="1"/>
          </p:cNvSpPr>
          <p:nvPr>
            <p:ph type="title"/>
          </p:nvPr>
        </p:nvSpPr>
        <p:spPr>
          <a:xfrm>
            <a:off x="1037809" y="1071350"/>
            <a:ext cx="4775162" cy="1475906"/>
          </a:xfrm>
        </p:spPr>
        <p:txBody>
          <a:bodyPr>
            <a:normAutofit fontScale="90000"/>
          </a:bodyPr>
          <a:lstStyle/>
          <a:p>
            <a:pPr algn="ctr"/>
            <a:r>
              <a:rPr lang="it-IT" dirty="0" err="1"/>
              <a:t>Conscious</a:t>
            </a:r>
            <a:r>
              <a:rPr lang="it-IT" dirty="0"/>
              <a:t> </a:t>
            </a:r>
            <a:r>
              <a:rPr lang="it-IT" dirty="0" smtClean="0"/>
              <a:t>USE OF Media</a:t>
            </a:r>
            <a:r>
              <a:rPr lang="it-IT" dirty="0"/>
              <a:t/>
            </a:r>
            <a:br>
              <a:rPr lang="it-IT" dirty="0"/>
            </a:br>
            <a:endParaRPr lang="it-IT" dirty="0"/>
          </a:p>
        </p:txBody>
      </p:sp>
      <p:sp>
        <p:nvSpPr>
          <p:cNvPr id="23" name="Rectangle 6">
            <a:extLst>
              <a:ext uri="{FF2B5EF4-FFF2-40B4-BE49-F238E27FC236}">
                <a16:creationId xmlns:a16="http://schemas.microsoft.com/office/drawing/2014/main" xmlns=""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xmlns="" id="{47955EAB-E36B-ED91-A247-EEEADCA63BF8}"/>
              </a:ext>
            </a:extLst>
          </p:cNvPr>
          <p:cNvSpPr>
            <a:spLocks noGrp="1"/>
          </p:cNvSpPr>
          <p:nvPr>
            <p:ph idx="1"/>
          </p:nvPr>
        </p:nvSpPr>
        <p:spPr>
          <a:xfrm>
            <a:off x="1189319" y="1952786"/>
            <a:ext cx="4374573" cy="3833863"/>
          </a:xfrm>
        </p:spPr>
        <p:txBody>
          <a:bodyPr anchor="ctr">
            <a:normAutofit fontScale="92500" lnSpcReduction="20000"/>
          </a:bodyPr>
          <a:lstStyle/>
          <a:p>
            <a:pPr marL="0" indent="0" algn="just">
              <a:lnSpc>
                <a:spcPct val="90000"/>
              </a:lnSpc>
              <a:buNone/>
            </a:pPr>
            <a:r>
              <a:rPr lang="en-US" sz="1800" dirty="0"/>
              <a:t>Navigating the digital world is like being a detective: you need to be able to distinguish between true and false information. Here's how to do it:</a:t>
            </a:r>
          </a:p>
          <a:p>
            <a:pPr algn="just">
              <a:lnSpc>
                <a:spcPct val="90000"/>
              </a:lnSpc>
              <a:buFont typeface="Wingdings" panose="05000000000000000000" pitchFamily="2" charset="2"/>
              <a:buChar char="Ø"/>
            </a:pPr>
            <a:r>
              <a:rPr lang="en-US" sz="1800" dirty="0"/>
              <a:t>Verify sources: Check who wrote the article and whether it is reliable.</a:t>
            </a:r>
          </a:p>
          <a:p>
            <a:pPr algn="just">
              <a:lnSpc>
                <a:spcPct val="90000"/>
              </a:lnSpc>
              <a:buFont typeface="Wingdings" panose="05000000000000000000" pitchFamily="2" charset="2"/>
              <a:buChar char="Ø"/>
            </a:pPr>
            <a:r>
              <a:rPr lang="en-US" sz="1800" dirty="0"/>
              <a:t>Analyze messages: Try to understand what they want to communicate and whether there is a hidden intent.</a:t>
            </a:r>
          </a:p>
          <a:p>
            <a:pPr algn="just">
              <a:lnSpc>
                <a:spcPct val="90000"/>
              </a:lnSpc>
              <a:buFont typeface="Wingdings" panose="05000000000000000000" pitchFamily="2" charset="2"/>
              <a:buChar char="Ø"/>
            </a:pPr>
            <a:r>
              <a:rPr lang="en-US" sz="1800" dirty="0"/>
              <a:t>Share responsibly: Before sharing a news item, make sure it is true and useful.</a:t>
            </a:r>
          </a:p>
          <a:p>
            <a:pPr algn="just">
              <a:lnSpc>
                <a:spcPct val="90000"/>
              </a:lnSpc>
              <a:buFont typeface="Wingdings" panose="05000000000000000000" pitchFamily="2" charset="2"/>
              <a:buChar char="Ø"/>
            </a:pPr>
            <a:r>
              <a:rPr lang="en-US" sz="1800" dirty="0"/>
              <a:t>This approach helps you avoid falling into the traps of disinformation and become a more conscious digital citizen</a:t>
            </a:r>
          </a:p>
        </p:txBody>
      </p:sp>
    </p:spTree>
    <p:extLst>
      <p:ext uri="{BB962C8B-B14F-4D97-AF65-F5344CB8AC3E}">
        <p14:creationId xmlns:p14="http://schemas.microsoft.com/office/powerpoint/2010/main" val="250525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3437C99-FC8E-4311-B48A-F0C4C329B1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AD42A108-C40F-0C33-CDA9-E5DA2BC09862}"/>
              </a:ext>
            </a:extLst>
          </p:cNvPr>
          <p:cNvSpPr>
            <a:spLocks noGrp="1"/>
          </p:cNvSpPr>
          <p:nvPr>
            <p:ph type="title"/>
          </p:nvPr>
        </p:nvSpPr>
        <p:spPr>
          <a:xfrm>
            <a:off x="1050879" y="609601"/>
            <a:ext cx="4476464" cy="1216024"/>
          </a:xfrm>
        </p:spPr>
        <p:txBody>
          <a:bodyPr>
            <a:normAutofit/>
          </a:bodyPr>
          <a:lstStyle/>
          <a:p>
            <a:pPr>
              <a:lnSpc>
                <a:spcPct val="100000"/>
              </a:lnSpc>
            </a:pPr>
            <a:r>
              <a:rPr lang="en-US" sz="2400"/>
              <a:t>Future Trends in Digital Education</a:t>
            </a:r>
            <a:endParaRPr lang="it-IT" sz="2400"/>
          </a:p>
        </p:txBody>
      </p:sp>
      <p:sp>
        <p:nvSpPr>
          <p:cNvPr id="3" name="Segnaposto contenuto 2">
            <a:extLst>
              <a:ext uri="{FF2B5EF4-FFF2-40B4-BE49-F238E27FC236}">
                <a16:creationId xmlns:a16="http://schemas.microsoft.com/office/drawing/2014/main" xmlns="" id="{36A7F4E0-84F4-AA92-1F92-555619C67C0C}"/>
              </a:ext>
            </a:extLst>
          </p:cNvPr>
          <p:cNvSpPr>
            <a:spLocks noGrp="1"/>
          </p:cNvSpPr>
          <p:nvPr>
            <p:ph idx="1"/>
          </p:nvPr>
        </p:nvSpPr>
        <p:spPr>
          <a:xfrm>
            <a:off x="1050879" y="2119272"/>
            <a:ext cx="3875964" cy="4445080"/>
          </a:xfrm>
        </p:spPr>
        <p:txBody>
          <a:bodyPr>
            <a:normAutofit fontScale="77500" lnSpcReduction="20000"/>
          </a:bodyPr>
          <a:lstStyle/>
          <a:p>
            <a:pPr marL="0" indent="0" algn="just">
              <a:lnSpc>
                <a:spcPct val="90000"/>
              </a:lnSpc>
              <a:buNone/>
            </a:pPr>
            <a:r>
              <a:rPr lang="en-US" sz="2300" dirty="0"/>
              <a:t>The future of learning will be increasingly technological and personalized:</a:t>
            </a:r>
          </a:p>
          <a:p>
            <a:pPr algn="just">
              <a:lnSpc>
                <a:spcPct val="90000"/>
              </a:lnSpc>
              <a:buFont typeface="Wingdings" panose="05000000000000000000" pitchFamily="2" charset="2"/>
              <a:buChar char="Ø"/>
            </a:pPr>
            <a:r>
              <a:rPr lang="en-US" sz="2300" dirty="0"/>
              <a:t>Tailored learning: Thanks to artificial intelligence, each student will be able to follow a path suited to their needs.</a:t>
            </a:r>
          </a:p>
          <a:p>
            <a:pPr algn="just">
              <a:lnSpc>
                <a:spcPct val="90000"/>
              </a:lnSpc>
              <a:buFont typeface="Wingdings" panose="05000000000000000000" pitchFamily="2" charset="2"/>
              <a:buChar char="Ø"/>
            </a:pPr>
            <a:r>
              <a:rPr lang="en-US" sz="2300" dirty="0"/>
              <a:t>Virtual and augmented reality: Imagine taking a history lesson by visiting a medieval castle in 3D or studying biology by exploring the human body in virtual reality.</a:t>
            </a:r>
          </a:p>
          <a:p>
            <a:pPr algn="just">
              <a:lnSpc>
                <a:spcPct val="90000"/>
              </a:lnSpc>
              <a:buFont typeface="Wingdings" panose="05000000000000000000" pitchFamily="2" charset="2"/>
              <a:buChar char="Ø"/>
            </a:pPr>
            <a:r>
              <a:rPr lang="en-US" sz="2300" dirty="0"/>
              <a:t>Microlearning: Small pills of knowledge that you can study whenever you want, even for just a few minutes.</a:t>
            </a:r>
          </a:p>
          <a:p>
            <a:pPr marL="0" indent="0" algn="just">
              <a:lnSpc>
                <a:spcPct val="90000"/>
              </a:lnSpc>
              <a:buNone/>
            </a:pPr>
            <a:r>
              <a:rPr lang="en-US" sz="2300" dirty="0"/>
              <a:t>These innovations will make learning more fun, engaging and suitable for everyone</a:t>
            </a:r>
            <a:r>
              <a:rPr lang="en-US" sz="1400" dirty="0"/>
              <a:t>.</a:t>
            </a:r>
            <a:endParaRPr lang="it-IT" sz="1400" dirty="0"/>
          </a:p>
        </p:txBody>
      </p:sp>
      <p:pic>
        <p:nvPicPr>
          <p:cNvPr id="5" name="Immagine 4" descr="Immagine che contiene vestiti, persona, interno, uomo&#10;&#10;Il contenuto generato dall'IA potrebbe non essere corretto.">
            <a:extLst>
              <a:ext uri="{FF2B5EF4-FFF2-40B4-BE49-F238E27FC236}">
                <a16:creationId xmlns:a16="http://schemas.microsoft.com/office/drawing/2014/main" xmlns="" id="{0C6804B0-6120-E699-E8B3-439F8F11E554}"/>
              </a:ext>
            </a:extLst>
          </p:cNvPr>
          <p:cNvPicPr>
            <a:picLocks noChangeAspect="1"/>
          </p:cNvPicPr>
          <p:nvPr/>
        </p:nvPicPr>
        <p:blipFill>
          <a:blip r:embed="rId2">
            <a:extLst>
              <a:ext uri="{28A0092B-C50C-407E-A947-70E740481C1C}">
                <a14:useLocalDpi xmlns:a14="http://schemas.microsoft.com/office/drawing/2010/main" val="0"/>
              </a:ext>
            </a:extLst>
          </a:blip>
          <a:srcRect r="-2" b="1025"/>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40633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EB2E8C4-C3E7-4048-A43D-9859510CFA9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xmlns="" id="{24D29CCB-7956-4E3E-8880-304085F04BF4}"/>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xmlns="" id="{0E91F5CA-B392-444C-88E3-BF5BAAEBD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schermata, elettronica, design&#10;&#10;Il contenuto generato dall'IA potrebbe non essere corretto.">
            <a:extLst>
              <a:ext uri="{FF2B5EF4-FFF2-40B4-BE49-F238E27FC236}">
                <a16:creationId xmlns:a16="http://schemas.microsoft.com/office/drawing/2014/main" xmlns="" id="{2E6E754E-39FC-AB5D-FEB6-347B9D9D8D53}"/>
              </a:ext>
            </a:extLst>
          </p:cNvPr>
          <p:cNvPicPr>
            <a:picLocks noChangeAspect="1"/>
          </p:cNvPicPr>
          <p:nvPr/>
        </p:nvPicPr>
        <p:blipFill>
          <a:blip r:embed="rId5">
            <a:alphaModFix/>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17100" b="26650"/>
          <a:stretch/>
        </p:blipFill>
        <p:spPr>
          <a:xfrm>
            <a:off x="20" y="1"/>
            <a:ext cx="12191979" cy="6857999"/>
          </a:xfrm>
          <a:prstGeom prst="rect">
            <a:avLst/>
          </a:prstGeom>
        </p:spPr>
      </p:pic>
      <p:sp>
        <p:nvSpPr>
          <p:cNvPr id="16" name="Rectangle 15">
            <a:extLst>
              <a:ext uri="{FF2B5EF4-FFF2-40B4-BE49-F238E27FC236}">
                <a16:creationId xmlns:a16="http://schemas.microsoft.com/office/drawing/2014/main" xmlns="" id="{63F3677B-A97D-4CAD-A971-B22755F56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1"/>
            <a:ext cx="12192000" cy="4516342"/>
          </a:xfrm>
          <a:prstGeom prst="rect">
            <a:avLst/>
          </a:prstGeom>
          <a:gradFill>
            <a:gsLst>
              <a:gs pos="47000">
                <a:srgbClr val="000000">
                  <a:alpha val="22000"/>
                </a:srgbClr>
              </a:gs>
              <a:gs pos="0">
                <a:srgbClr val="000000">
                  <a:alpha val="0"/>
                </a:srgbClr>
              </a:gs>
              <a:gs pos="100000">
                <a:srgbClr val="000000">
                  <a:alpha val="4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55F2B063-8E11-A42A-8DBA-351040289E60}"/>
              </a:ext>
            </a:extLst>
          </p:cNvPr>
          <p:cNvSpPr>
            <a:spLocks noGrp="1"/>
          </p:cNvSpPr>
          <p:nvPr>
            <p:ph type="title"/>
          </p:nvPr>
        </p:nvSpPr>
        <p:spPr>
          <a:xfrm>
            <a:off x="1839776" y="2736811"/>
            <a:ext cx="8512448" cy="1384378"/>
          </a:xfrm>
        </p:spPr>
        <p:txBody>
          <a:bodyPr vert="horz" lIns="91440" tIns="45720" rIns="91440" bIns="45720" rtlCol="0" anchor="b">
            <a:normAutofit/>
          </a:bodyPr>
          <a:lstStyle/>
          <a:p>
            <a:pPr algn="ctr">
              <a:lnSpc>
                <a:spcPct val="100000"/>
              </a:lnSpc>
            </a:pPr>
            <a:r>
              <a:rPr lang="en-US" sz="2200" b="1" dirty="0" smtClean="0">
                <a:solidFill>
                  <a:srgbClr val="FFFFFF"/>
                </a:solidFill>
              </a:rPr>
              <a:t>Thank </a:t>
            </a:r>
            <a:r>
              <a:rPr lang="en-US" sz="2200" b="1" dirty="0">
                <a:solidFill>
                  <a:srgbClr val="FFFFFF"/>
                </a:solidFill>
              </a:rPr>
              <a:t>you for your </a:t>
            </a:r>
            <a:r>
              <a:rPr lang="en-US" sz="2200" b="1" dirty="0" smtClean="0">
                <a:solidFill>
                  <a:srgbClr val="FFFFFF"/>
                </a:solidFill>
              </a:rPr>
              <a:t>attention</a:t>
            </a:r>
            <a:br>
              <a:rPr lang="en-US" sz="2200" b="1" dirty="0" smtClean="0">
                <a:solidFill>
                  <a:srgbClr val="FFFFFF"/>
                </a:solidFill>
              </a:rPr>
            </a:br>
            <a:r>
              <a:rPr lang="en-US" sz="1800" b="1" dirty="0" smtClean="0">
                <a:solidFill>
                  <a:srgbClr val="FFFFFF"/>
                </a:solidFill>
              </a:rPr>
              <a:t>BY Giulia </a:t>
            </a:r>
            <a:r>
              <a:rPr lang="en-US" sz="1800" b="1" dirty="0" err="1" smtClean="0">
                <a:solidFill>
                  <a:srgbClr val="FFFFFF"/>
                </a:solidFill>
              </a:rPr>
              <a:t>Seminaroti</a:t>
            </a:r>
            <a:r>
              <a:rPr lang="en-US" sz="1800" b="1" dirty="0" smtClean="0">
                <a:solidFill>
                  <a:srgbClr val="FFFFFF"/>
                </a:solidFill>
              </a:rPr>
              <a:t> and Sofia </a:t>
            </a:r>
            <a:r>
              <a:rPr lang="en-US" sz="1800" b="1" dirty="0" err="1" smtClean="0">
                <a:solidFill>
                  <a:srgbClr val="FFFFFF"/>
                </a:solidFill>
              </a:rPr>
              <a:t>Gualtieri</a:t>
            </a:r>
            <a:r>
              <a:rPr lang="en-US" sz="2200" b="1" dirty="0" smtClean="0">
                <a:solidFill>
                  <a:srgbClr val="FFFFFF"/>
                </a:solidFill>
              </a:rPr>
              <a:t/>
            </a:r>
            <a:br>
              <a:rPr lang="en-US" sz="2200" b="1" dirty="0" smtClean="0">
                <a:solidFill>
                  <a:srgbClr val="FFFFFF"/>
                </a:solidFill>
              </a:rPr>
            </a:br>
            <a:endParaRPr lang="en-US" sz="2200" b="1" dirty="0">
              <a:solidFill>
                <a:srgbClr val="FFFFFF"/>
              </a:solidFill>
            </a:endParaRPr>
          </a:p>
        </p:txBody>
      </p:sp>
      <p:pic>
        <p:nvPicPr>
          <p:cNvPr id="8" name="Picture 2" descr="https://lh7-rt.googleusercontent.com/slidesz/AGV_vUeezTzrTR0QS9qDmj8ySu0ylk8H-9Gfq1lBO6DNATXzhC2rZdKbhudxAyYKfh346z-OLFYibFq9AFucdHUOrdXzsFDCEvUOcptdpKX3JRFNZ7WdDd_XlHsC6mbOMAaP3z3G3RDxH09GVXxCV22SSB0=s2048?key=o7WL6rLTIekF-Y0vRxyIRyp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5973" y="6048991"/>
            <a:ext cx="4899841" cy="809008"/>
          </a:xfrm>
          <a:prstGeom prst="rect">
            <a:avLst/>
          </a:prstGeom>
          <a:solidFill>
            <a:schemeClr val="bg1"/>
          </a:solidFill>
          <a:extLst/>
        </p:spPr>
      </p:pic>
    </p:spTree>
    <p:extLst>
      <p:ext uri="{BB962C8B-B14F-4D97-AF65-F5344CB8AC3E}">
        <p14:creationId xmlns:p14="http://schemas.microsoft.com/office/powerpoint/2010/main" val="3414097126"/>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116</TotalTime>
  <Words>655</Words>
  <Application>Microsoft Office PowerPoint</Application>
  <PresentationFormat>Widescreen</PresentationFormat>
  <Paragraphs>41</Paragraphs>
  <Slides>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Batang</vt:lpstr>
      <vt:lpstr>Bembo</vt:lpstr>
      <vt:lpstr>Lilita One</vt:lpstr>
      <vt:lpstr>Wingdings</vt:lpstr>
      <vt:lpstr>ArchiveVTI</vt:lpstr>
      <vt:lpstr>Digital skills: the key of the future</vt:lpstr>
      <vt:lpstr>WHAT ARE DIGITAL SKILLS?</vt:lpstr>
      <vt:lpstr>Why are they important?</vt:lpstr>
      <vt:lpstr>Computational Thinking</vt:lpstr>
      <vt:lpstr>Critical and Conscious Use of Social Networks</vt:lpstr>
      <vt:lpstr>Conscious USE OF Media </vt:lpstr>
      <vt:lpstr>Future Trends in Digital Education</vt:lpstr>
      <vt:lpstr>Thank you for your attention BY Giulia Seminaroti and Sofia Gualtieri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skills: the key of the future</dc:title>
  <dc:creator>sofia gualtieri</dc:creator>
  <cp:lastModifiedBy>Account Microsoft</cp:lastModifiedBy>
  <cp:revision>3</cp:revision>
  <dcterms:created xsi:type="dcterms:W3CDTF">2025-03-26T15:21:29Z</dcterms:created>
  <dcterms:modified xsi:type="dcterms:W3CDTF">2025-03-27T04:32:11Z</dcterms:modified>
</cp:coreProperties>
</file>