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2" r:id="rId3"/>
    <p:sldId id="258" r:id="rId4"/>
    <p:sldId id="261" r:id="rId5"/>
    <p:sldId id="257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8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9" autoAdjust="0"/>
    <p:restoredTop sz="94660"/>
  </p:normalViewPr>
  <p:slideViewPr>
    <p:cSldViewPr snapToGrid="0">
      <p:cViewPr varScale="1">
        <p:scale>
          <a:sx n="62" d="100"/>
          <a:sy n="62" d="100"/>
        </p:scale>
        <p:origin x="6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09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82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76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36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03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22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99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7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35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30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49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9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4" r:id="rId7"/>
    <p:sldLayoutId id="2147483720" r:id="rId8"/>
    <p:sldLayoutId id="2147483721" r:id="rId9"/>
    <p:sldLayoutId id="2147483722" r:id="rId10"/>
    <p:sldLayoutId id="214748372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17278C5-34E8-4293-BE47-73B18483AF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xmlns="" id="{9A3F5928-D955-456A-97B5-AA390B8CE9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 descr="A colorful background with waves&#10;&#10;AI-generated content may be incorrect.">
            <a:extLst>
              <a:ext uri="{FF2B5EF4-FFF2-40B4-BE49-F238E27FC236}">
                <a16:creationId xmlns:a16="http://schemas.microsoft.com/office/drawing/2014/main" xmlns="" id="{C23AD355-71B5-E2D6-F693-1E78FE5730B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2292" r="882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A8BD7F-75B2-ED72-B136-8815A26ED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7008" y="1911854"/>
            <a:ext cx="9679449" cy="2847058"/>
          </a:xfrm>
        </p:spPr>
        <p:txBody>
          <a:bodyPr anchor="b">
            <a:normAutofit fontScale="90000"/>
          </a:bodyPr>
          <a:lstStyle/>
          <a:p>
            <a:r>
              <a:rPr lang="en-US" sz="7200" dirty="0">
                <a:solidFill>
                  <a:srgbClr val="FFFFFF"/>
                </a:solidFill>
              </a:rPr>
              <a:t>Music For EUROPEAN ALLIANCES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C9CC61-AF06-C02B-96C9-610FFCED5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739" y="4580017"/>
            <a:ext cx="9679449" cy="75025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power of Music as way of communication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020367-4FD5-4596-8E10-C5F095CD8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13">
            <a:extLst>
              <a:ext uri="{FF2B5EF4-FFF2-40B4-BE49-F238E27FC236}">
                <a16:creationId xmlns:a16="http://schemas.microsoft.com/office/drawing/2014/main" xmlns="" id="{C5CB530E-515E-412C-9DF1-5F8FFBD6F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xmlns="" id="{712D4376-A578-4FF1-94FC-245E7A6A4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15">
            <a:extLst>
              <a:ext uri="{FF2B5EF4-FFF2-40B4-BE49-F238E27FC236}">
                <a16:creationId xmlns:a16="http://schemas.microsoft.com/office/drawing/2014/main" xmlns="" id="{AEA7509D-F04F-40CB-A0B3-EEF16499C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11" y="2082909"/>
            <a:ext cx="2231329" cy="222523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698732" y="5094024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4391"/>
              </a:lnSpc>
            </a:pPr>
            <a:r>
              <a:rPr lang="en-US" dirty="0">
                <a:solidFill>
                  <a:srgbClr val="291B26"/>
                </a:solidFill>
                <a:latin typeface="Lilita One"/>
                <a:ea typeface="Lilita One"/>
                <a:cs typeface="Lilita One"/>
                <a:sym typeface="Lilita One"/>
              </a:rPr>
              <a:t>School Accreditation 2024-1-IT02-ka121-SCH-000213329 </a:t>
            </a:r>
          </a:p>
          <a:p>
            <a:pPr algn="ctr">
              <a:lnSpc>
                <a:spcPts val="4391"/>
              </a:lnSpc>
            </a:pPr>
            <a:r>
              <a:rPr lang="en-US" dirty="0">
                <a:solidFill>
                  <a:srgbClr val="291B26"/>
                </a:solidFill>
                <a:latin typeface="Lilita One"/>
                <a:ea typeface="Lilita One"/>
                <a:cs typeface="Lilita One"/>
                <a:sym typeface="Lilita One"/>
              </a:rPr>
              <a:t>Group School Mobility</a:t>
            </a:r>
          </a:p>
          <a:p>
            <a:pPr algn="ctr">
              <a:lnSpc>
                <a:spcPts val="4391"/>
              </a:lnSpc>
            </a:pPr>
            <a:r>
              <a:rPr lang="en-US" dirty="0">
                <a:solidFill>
                  <a:srgbClr val="291B26"/>
                </a:solidFill>
                <a:latin typeface="Lilita One"/>
                <a:ea typeface="Lilita One"/>
                <a:cs typeface="Lilita One"/>
                <a:sym typeface="Lilita One"/>
              </a:rPr>
              <a:t>Valencia 6th-12th April 2025</a:t>
            </a:r>
            <a:endParaRPr lang="en-US" dirty="0">
              <a:solidFill>
                <a:srgbClr val="291B26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734" y="47924"/>
            <a:ext cx="6791533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2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07A6DEC-360B-3651-EC4D-CB34485F9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8574B4A-4F74-3C02-AB58-0DCC87934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xmlns="" id="{BC8E62F5-5759-D407-E9AE-123BC12BBD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 descr="A colorful background with waves&#10;&#10;AI-generated content may be incorrect.">
            <a:extLst>
              <a:ext uri="{FF2B5EF4-FFF2-40B4-BE49-F238E27FC236}">
                <a16:creationId xmlns:a16="http://schemas.microsoft.com/office/drawing/2014/main" xmlns="" id="{AA0C8B2E-E9CF-0CBA-A82D-1031D24EB6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2292" r="882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3DC66CE-24E2-2293-4177-5D0AABA9A2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13">
            <a:extLst>
              <a:ext uri="{FF2B5EF4-FFF2-40B4-BE49-F238E27FC236}">
                <a16:creationId xmlns:a16="http://schemas.microsoft.com/office/drawing/2014/main" xmlns="" id="{0B1D819F-9D94-1043-3E38-A5CAEED181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xmlns="" id="{5BC1F94E-FDA8-6BDC-A163-9CC290400B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15">
            <a:extLst>
              <a:ext uri="{FF2B5EF4-FFF2-40B4-BE49-F238E27FC236}">
                <a16:creationId xmlns:a16="http://schemas.microsoft.com/office/drawing/2014/main" xmlns="" id="{B751DF69-A644-164B-104C-B1647D1F55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DFE5CEE-FBA3-B585-BD29-788DCCC0BC86}"/>
              </a:ext>
            </a:extLst>
          </p:cNvPr>
          <p:cNvSpPr txBox="1"/>
          <p:nvPr/>
        </p:nvSpPr>
        <p:spPr>
          <a:xfrm>
            <a:off x="1356343" y="49292"/>
            <a:ext cx="6390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The Value of Music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2D62E5-856E-50B6-DC6C-FA418F1A5CF0}"/>
              </a:ext>
            </a:extLst>
          </p:cNvPr>
          <p:cNvSpPr txBox="1"/>
          <p:nvPr/>
        </p:nvSpPr>
        <p:spPr>
          <a:xfrm>
            <a:off x="5740483" y="2289249"/>
            <a:ext cx="59515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</a:rPr>
              <a:t>Music has always been a powerful vehicle of </a:t>
            </a:r>
            <a:r>
              <a:rPr lang="en-US" sz="1600" dirty="0" smtClean="0">
                <a:solidFill>
                  <a:schemeClr val="bg1"/>
                </a:solidFill>
              </a:rPr>
              <a:t>messages because </a:t>
            </a:r>
            <a:r>
              <a:rPr lang="en-US" sz="1600" dirty="0">
                <a:solidFill>
                  <a:schemeClr val="bg1"/>
                </a:solidFill>
              </a:rPr>
              <a:t>concepts and emotions remain imprinted in </a:t>
            </a:r>
            <a:r>
              <a:rPr lang="en-US" sz="1600" dirty="0" smtClean="0">
                <a:solidFill>
                  <a:schemeClr val="bg1"/>
                </a:solidFill>
              </a:rPr>
              <a:t>our brain</a:t>
            </a:r>
            <a:r>
              <a:rPr lang="en-US" sz="1600" dirty="0">
                <a:solidFill>
                  <a:schemeClr val="bg1"/>
                </a:solidFill>
              </a:rPr>
              <a:t>, as if they were a photo: the limit of verbal </a:t>
            </a:r>
            <a:r>
              <a:rPr lang="en-US" sz="1600" dirty="0" smtClean="0">
                <a:solidFill>
                  <a:schemeClr val="bg1"/>
                </a:solidFill>
              </a:rPr>
              <a:t>language through </a:t>
            </a:r>
            <a:r>
              <a:rPr lang="en-US" sz="1600" dirty="0">
                <a:solidFill>
                  <a:schemeClr val="bg1"/>
                </a:solidFill>
              </a:rPr>
              <a:t>words or written text is in fact to be able to </a:t>
            </a:r>
            <a:r>
              <a:rPr lang="en-US" sz="1600" dirty="0" smtClean="0">
                <a:solidFill>
                  <a:schemeClr val="bg1"/>
                </a:solidFill>
              </a:rPr>
              <a:t>describe emotions</a:t>
            </a:r>
            <a:r>
              <a:rPr lang="en-US" sz="1600" dirty="0">
                <a:solidFill>
                  <a:schemeClr val="bg1"/>
                </a:solidFill>
              </a:rPr>
              <a:t>, but not to pass them on. Music adds emotions </a:t>
            </a:r>
            <a:r>
              <a:rPr lang="en-US" sz="1600" dirty="0" smtClean="0">
                <a:solidFill>
                  <a:schemeClr val="bg1"/>
                </a:solidFill>
              </a:rPr>
              <a:t>to verbal </a:t>
            </a:r>
            <a:r>
              <a:rPr lang="en-US" sz="1600" dirty="0">
                <a:solidFill>
                  <a:schemeClr val="bg1"/>
                </a:solidFill>
              </a:rPr>
              <a:t>language by transferring to those who listen </a:t>
            </a:r>
            <a:r>
              <a:rPr lang="en-US" sz="1600" dirty="0" smtClean="0">
                <a:solidFill>
                  <a:schemeClr val="bg1"/>
                </a:solidFill>
              </a:rPr>
              <a:t>both the </a:t>
            </a:r>
            <a:r>
              <a:rPr lang="en-US" sz="1600" dirty="0">
                <a:solidFill>
                  <a:schemeClr val="bg1"/>
                </a:solidFill>
              </a:rPr>
              <a:t>description and the emotion itself, thus becoming </a:t>
            </a:r>
            <a:r>
              <a:rPr lang="en-US" sz="1600" dirty="0" smtClean="0">
                <a:solidFill>
                  <a:schemeClr val="bg1"/>
                </a:solidFill>
              </a:rPr>
              <a:t>the most </a:t>
            </a:r>
            <a:r>
              <a:rPr lang="en-US" sz="1600" dirty="0">
                <a:solidFill>
                  <a:schemeClr val="bg1"/>
                </a:solidFill>
              </a:rPr>
              <a:t>complete human expression, </a:t>
            </a:r>
            <a:r>
              <a:rPr lang="en-US" sz="1600" dirty="0" smtClean="0">
                <a:solidFill>
                  <a:schemeClr val="bg1"/>
                </a:solidFill>
              </a:rPr>
              <a:t>something superior </a:t>
            </a:r>
            <a:r>
              <a:rPr lang="en-US" sz="1600" dirty="0">
                <a:solidFill>
                  <a:schemeClr val="bg1"/>
                </a:solidFill>
              </a:rPr>
              <a:t>to other expressions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As Maazel's aphorism recalls</a:t>
            </a:r>
            <a:r>
              <a:rPr lang="en-US" sz="1600" i="1" dirty="0" smtClean="0">
                <a:solidFill>
                  <a:schemeClr val="bg1"/>
                </a:solidFill>
              </a:rPr>
              <a:t>, music </a:t>
            </a:r>
            <a:r>
              <a:rPr lang="en-US" sz="1600" i="1" dirty="0">
                <a:solidFill>
                  <a:schemeClr val="bg1"/>
                </a:solidFill>
              </a:rPr>
              <a:t>is immediate and can be a more effective vehicle </a:t>
            </a:r>
            <a:r>
              <a:rPr lang="en-US" sz="1600" i="1" dirty="0" smtClean="0">
                <a:solidFill>
                  <a:schemeClr val="bg1"/>
                </a:solidFill>
              </a:rPr>
              <a:t>of political </a:t>
            </a:r>
            <a:r>
              <a:rPr lang="en-US" sz="1600" i="1" dirty="0">
                <a:solidFill>
                  <a:schemeClr val="bg1"/>
                </a:solidFill>
              </a:rPr>
              <a:t>messages than a very long period of </a:t>
            </a:r>
            <a:r>
              <a:rPr lang="en-US" sz="1600" i="1" dirty="0" smtClean="0">
                <a:solidFill>
                  <a:schemeClr val="bg1"/>
                </a:solidFill>
              </a:rPr>
              <a:t>political negotiations </a:t>
            </a:r>
            <a:r>
              <a:rPr lang="en-US" sz="1600" i="1" dirty="0">
                <a:solidFill>
                  <a:schemeClr val="bg1"/>
                </a:solidFill>
              </a:rPr>
              <a:t>conducted by governments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Action Button: Go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891D88AC-790B-7BD4-2886-743BB3D684C2}"/>
              </a:ext>
            </a:extLst>
          </p:cNvPr>
          <p:cNvSpPr/>
          <p:nvPr/>
        </p:nvSpPr>
        <p:spPr>
          <a:xfrm>
            <a:off x="346001" y="201070"/>
            <a:ext cx="536943" cy="378072"/>
          </a:xfrm>
          <a:prstGeom prst="actionButtonHome">
            <a:avLst/>
          </a:prstGeom>
          <a:noFill/>
          <a:ln w="47625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700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55" y="2496197"/>
            <a:ext cx="3791599" cy="284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8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292F33C7-BC23-E0BF-4873-EB9778685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A0342FCC-8ECD-4C69-82FE-640C233131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xmlns="" id="{B612D806-30BC-FE19-5FF0-8C40C5CF5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 descr="A colorful background with waves&#10;&#10;AI-generated content may be incorrect.">
            <a:extLst>
              <a:ext uri="{FF2B5EF4-FFF2-40B4-BE49-F238E27FC236}">
                <a16:creationId xmlns:a16="http://schemas.microsoft.com/office/drawing/2014/main" xmlns="" id="{F93B2467-C473-B83F-0B2E-CFBC4F076D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2292" r="882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BEBD4A3-4015-A702-175C-6646D5F718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13">
            <a:extLst>
              <a:ext uri="{FF2B5EF4-FFF2-40B4-BE49-F238E27FC236}">
                <a16:creationId xmlns:a16="http://schemas.microsoft.com/office/drawing/2014/main" xmlns="" id="{364AAD85-2A22-E2FF-D3B8-335F289F49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xmlns="" id="{863381D8-7121-E4F6-D057-449E422964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15">
            <a:extLst>
              <a:ext uri="{FF2B5EF4-FFF2-40B4-BE49-F238E27FC236}">
                <a16:creationId xmlns:a16="http://schemas.microsoft.com/office/drawing/2014/main" xmlns="" id="{C0674C7F-45A5-973E-C996-0F21935F86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DDCF6E0-CCFD-09C7-3332-95263F9B822B}"/>
              </a:ext>
            </a:extLst>
          </p:cNvPr>
          <p:cNvSpPr txBox="1"/>
          <p:nvPr/>
        </p:nvSpPr>
        <p:spPr>
          <a:xfrm>
            <a:off x="1356343" y="49292"/>
            <a:ext cx="821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Fondazione </a:t>
            </a:r>
            <a:r>
              <a:rPr lang="en-US" sz="4000" b="1" dirty="0" err="1">
                <a:solidFill>
                  <a:schemeClr val="bg1"/>
                </a:solidFill>
              </a:rPr>
              <a:t>Musica</a:t>
            </a:r>
            <a:r>
              <a:rPr lang="en-US" sz="4000" b="1" dirty="0">
                <a:solidFill>
                  <a:schemeClr val="bg1"/>
                </a:solidFill>
              </a:rPr>
              <a:t> per Roma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F9B7B0D-FAE9-169B-2947-94EBD556D298}"/>
              </a:ext>
            </a:extLst>
          </p:cNvPr>
          <p:cNvSpPr txBox="1"/>
          <p:nvPr/>
        </p:nvSpPr>
        <p:spPr>
          <a:xfrm>
            <a:off x="5319245" y="2311481"/>
            <a:ext cx="6872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</a:rPr>
              <a:t>Music has played a crucial role in strengthening </a:t>
            </a:r>
            <a:r>
              <a:rPr lang="en-US" sz="1600" dirty="0" smtClean="0">
                <a:solidFill>
                  <a:schemeClr val="bg1"/>
                </a:solidFill>
              </a:rPr>
              <a:t>European alliances </a:t>
            </a:r>
            <a:r>
              <a:rPr lang="en-US" sz="1600" dirty="0">
                <a:solidFill>
                  <a:schemeClr val="bg1"/>
                </a:solidFill>
              </a:rPr>
              <a:t>and promoting cultural unity. For example</a:t>
            </a:r>
            <a:r>
              <a:rPr lang="en-US" sz="1600" dirty="0" smtClean="0">
                <a:solidFill>
                  <a:schemeClr val="bg1"/>
                </a:solidFill>
              </a:rPr>
              <a:t>, Fondazione </a:t>
            </a:r>
            <a:r>
              <a:rPr lang="en-US" sz="1600" dirty="0">
                <a:solidFill>
                  <a:schemeClr val="bg1"/>
                </a:solidFill>
              </a:rPr>
              <a:t>Musica per Roma has established </a:t>
            </a:r>
            <a:r>
              <a:rPr lang="en-US" sz="1600" dirty="0" smtClean="0">
                <a:solidFill>
                  <a:schemeClr val="bg1"/>
                </a:solidFill>
              </a:rPr>
              <a:t>partnerships with </a:t>
            </a:r>
            <a:r>
              <a:rPr lang="en-US" sz="1600" dirty="0">
                <a:solidFill>
                  <a:schemeClr val="bg1"/>
                </a:solidFill>
              </a:rPr>
              <a:t>cultural institutions across Europe, such as the </a:t>
            </a:r>
            <a:r>
              <a:rPr lang="en-US" sz="1600" dirty="0" smtClean="0">
                <a:solidFill>
                  <a:schemeClr val="bg1"/>
                </a:solidFill>
              </a:rPr>
              <a:t>Palacio </a:t>
            </a:r>
            <a:r>
              <a:rPr lang="en-US" sz="1600" dirty="0" err="1" smtClean="0">
                <a:solidFill>
                  <a:schemeClr val="bg1"/>
                </a:solidFill>
              </a:rPr>
              <a:t>Euskalduna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in Bilbao and the Southbank Centre in London,</a:t>
            </a:r>
          </a:p>
          <a:p>
            <a:pPr algn="just"/>
            <a:r>
              <a:rPr lang="en-US" sz="1600" dirty="0">
                <a:solidFill>
                  <a:schemeClr val="bg1"/>
                </a:solidFill>
              </a:rPr>
              <a:t>to promote the international circulation of </a:t>
            </a:r>
            <a:r>
              <a:rPr lang="en-US" sz="1600" dirty="0" smtClean="0">
                <a:solidFill>
                  <a:schemeClr val="bg1"/>
                </a:solidFill>
              </a:rPr>
              <a:t>musical productions </a:t>
            </a:r>
            <a:r>
              <a:rPr lang="en-US" sz="1600" dirty="0">
                <a:solidFill>
                  <a:schemeClr val="bg1"/>
                </a:solidFill>
              </a:rPr>
              <a:t>and create a stable network of cooperation.</a:t>
            </a:r>
          </a:p>
          <a:p>
            <a:pPr algn="just"/>
            <a:r>
              <a:rPr lang="en-US" sz="1600" dirty="0">
                <a:solidFill>
                  <a:schemeClr val="bg1"/>
                </a:solidFill>
              </a:rPr>
              <a:t>These partnerships not only enhance the Foundation's brand</a:t>
            </a:r>
            <a:r>
              <a:rPr lang="en-US" sz="1600" dirty="0" smtClean="0">
                <a:solidFill>
                  <a:schemeClr val="bg1"/>
                </a:solidFill>
              </a:rPr>
              <a:t>, but </a:t>
            </a:r>
            <a:r>
              <a:rPr lang="en-US" sz="1600" dirty="0">
                <a:solidFill>
                  <a:schemeClr val="bg1"/>
                </a:solidFill>
              </a:rPr>
              <a:t>also help to spread the organizational culture </a:t>
            </a:r>
            <a:r>
              <a:rPr lang="en-US" sz="1600" dirty="0" smtClean="0">
                <a:solidFill>
                  <a:schemeClr val="bg1"/>
                </a:solidFill>
              </a:rPr>
              <a:t>and improve </a:t>
            </a:r>
            <a:r>
              <a:rPr lang="en-US" sz="1600" dirty="0">
                <a:solidFill>
                  <a:schemeClr val="bg1"/>
                </a:solidFill>
              </a:rPr>
              <a:t>the know-how of its staff.</a:t>
            </a:r>
          </a:p>
        </p:txBody>
      </p:sp>
      <p:sp>
        <p:nvSpPr>
          <p:cNvPr id="7" name="Action Button: Go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7EE3F5C2-9A8D-A8B6-0995-F487CCA935DA}"/>
              </a:ext>
            </a:extLst>
          </p:cNvPr>
          <p:cNvSpPr/>
          <p:nvPr/>
        </p:nvSpPr>
        <p:spPr>
          <a:xfrm>
            <a:off x="346001" y="201070"/>
            <a:ext cx="536943" cy="378072"/>
          </a:xfrm>
          <a:prstGeom prst="actionButtonHome">
            <a:avLst/>
          </a:prstGeom>
          <a:noFill/>
          <a:ln w="47625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700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54" y="2705780"/>
            <a:ext cx="37147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9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818DAAF0-FDC8-34FA-3D76-3D5216EE5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704718B-CE27-B28C-F165-92CF766CF6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xmlns="" id="{3F50FAF5-C8DA-7DC0-88E1-0D09BCEB00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 descr="A colorful background with waves&#10;&#10;AI-generated content may be incorrect.">
            <a:extLst>
              <a:ext uri="{FF2B5EF4-FFF2-40B4-BE49-F238E27FC236}">
                <a16:creationId xmlns:a16="http://schemas.microsoft.com/office/drawing/2014/main" xmlns="" id="{C89211D9-9F9F-AFC1-BC32-1B82219367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2292" r="882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6E045C7-8659-A314-7504-8C62064EFD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13">
            <a:extLst>
              <a:ext uri="{FF2B5EF4-FFF2-40B4-BE49-F238E27FC236}">
                <a16:creationId xmlns:a16="http://schemas.microsoft.com/office/drawing/2014/main" xmlns="" id="{814B69B7-875A-4809-ABA0-49B83640BB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xmlns="" id="{A0C8444E-A778-CF3C-A38B-89E8623B8C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15">
            <a:extLst>
              <a:ext uri="{FF2B5EF4-FFF2-40B4-BE49-F238E27FC236}">
                <a16:creationId xmlns:a16="http://schemas.microsoft.com/office/drawing/2014/main" xmlns="" id="{E0966FED-3390-89C8-D705-4F45C72150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4533C77-1BFB-0C23-3522-4964C453A43A}"/>
              </a:ext>
            </a:extLst>
          </p:cNvPr>
          <p:cNvSpPr txBox="1"/>
          <p:nvPr/>
        </p:nvSpPr>
        <p:spPr>
          <a:xfrm>
            <a:off x="1356344" y="49292"/>
            <a:ext cx="6339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the "Ode to Joy</a:t>
            </a:r>
            <a:r>
              <a:rPr lang="en-US" sz="4000" b="1" dirty="0" smtClean="0">
                <a:solidFill>
                  <a:schemeClr val="bg1"/>
                </a:solidFill>
              </a:rPr>
              <a:t>"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1771AA6-F6A7-F291-6E0B-91C353A97F60}"/>
              </a:ext>
            </a:extLst>
          </p:cNvPr>
          <p:cNvSpPr txBox="1"/>
          <p:nvPr/>
        </p:nvSpPr>
        <p:spPr>
          <a:xfrm>
            <a:off x="5320806" y="2223752"/>
            <a:ext cx="62830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</a:rPr>
              <a:t>The official anthem of the European Union is a piece from </a:t>
            </a:r>
            <a:r>
              <a:rPr lang="en-US" sz="1600" dirty="0" smtClean="0">
                <a:solidFill>
                  <a:schemeClr val="bg1"/>
                </a:solidFill>
              </a:rPr>
              <a:t>the final </a:t>
            </a:r>
            <a:r>
              <a:rPr lang="en-US" sz="1600" dirty="0">
                <a:solidFill>
                  <a:schemeClr val="bg1"/>
                </a:solidFill>
              </a:rPr>
              <a:t>movement of Ludwig van Beethoven's Ninth Symphony</a:t>
            </a:r>
            <a:r>
              <a:rPr lang="en-US" sz="1600" dirty="0" smtClean="0">
                <a:solidFill>
                  <a:schemeClr val="bg1"/>
                </a:solidFill>
              </a:rPr>
              <a:t>, also </a:t>
            </a:r>
            <a:r>
              <a:rPr lang="en-US" sz="1600" dirty="0">
                <a:solidFill>
                  <a:schemeClr val="bg1"/>
                </a:solidFill>
              </a:rPr>
              <a:t>called the "Ode to Joy", composed in 1824. The anthem </a:t>
            </a:r>
            <a:r>
              <a:rPr lang="en-US" sz="1600" dirty="0" smtClean="0">
                <a:solidFill>
                  <a:schemeClr val="bg1"/>
                </a:solidFill>
              </a:rPr>
              <a:t>is not </a:t>
            </a:r>
            <a:r>
              <a:rPr lang="en-US" sz="1600" dirty="0">
                <a:solidFill>
                  <a:schemeClr val="bg1"/>
                </a:solidFill>
              </a:rPr>
              <a:t>intended to replace the individual national anthems </a:t>
            </a:r>
            <a:r>
              <a:rPr lang="en-US" sz="1600" dirty="0" smtClean="0">
                <a:solidFill>
                  <a:schemeClr val="bg1"/>
                </a:solidFill>
              </a:rPr>
              <a:t>of the </a:t>
            </a:r>
            <a:r>
              <a:rPr lang="en-US" sz="1600" dirty="0">
                <a:solidFill>
                  <a:schemeClr val="bg1"/>
                </a:solidFill>
              </a:rPr>
              <a:t>Member States, but to celebrate the values they </a:t>
            </a:r>
            <a:r>
              <a:rPr lang="en-US" sz="1600" dirty="0" smtClean="0">
                <a:solidFill>
                  <a:schemeClr val="bg1"/>
                </a:solidFill>
              </a:rPr>
              <a:t>share and </a:t>
            </a:r>
            <a:r>
              <a:rPr lang="en-US" sz="1600" dirty="0">
                <a:solidFill>
                  <a:schemeClr val="bg1"/>
                </a:solidFill>
              </a:rPr>
              <a:t>their "unity in diversity", as the European motto says. </a:t>
            </a:r>
            <a:r>
              <a:rPr lang="en-US" sz="1600" dirty="0" smtClean="0">
                <a:solidFill>
                  <a:schemeClr val="bg1"/>
                </a:solidFill>
              </a:rPr>
              <a:t>The anthem </a:t>
            </a:r>
            <a:r>
              <a:rPr lang="en-US" sz="1600" dirty="0">
                <a:solidFill>
                  <a:schemeClr val="bg1"/>
                </a:solidFill>
              </a:rPr>
              <a:t>has no lyrics and consists only of music. In </a:t>
            </a:r>
            <a:r>
              <a:rPr lang="en-US" sz="1600" dirty="0" smtClean="0">
                <a:solidFill>
                  <a:schemeClr val="bg1"/>
                </a:solidFill>
              </a:rPr>
              <a:t>the universal </a:t>
            </a:r>
            <a:r>
              <a:rPr lang="en-US" sz="1600" dirty="0">
                <a:solidFill>
                  <a:schemeClr val="bg1"/>
                </a:solidFill>
              </a:rPr>
              <a:t>language of music, this anthem expresses the </a:t>
            </a:r>
            <a:r>
              <a:rPr lang="en-US" sz="1600" dirty="0" smtClean="0">
                <a:solidFill>
                  <a:schemeClr val="bg1"/>
                </a:solidFill>
              </a:rPr>
              <a:t>ideals of </a:t>
            </a:r>
            <a:r>
              <a:rPr lang="en-US" sz="1600" dirty="0">
                <a:solidFill>
                  <a:schemeClr val="bg1"/>
                </a:solidFill>
              </a:rPr>
              <a:t>freedom, peace and solidarity pursued by Europe. There </a:t>
            </a:r>
            <a:r>
              <a:rPr lang="en-US" sz="1600" dirty="0" smtClean="0">
                <a:solidFill>
                  <a:schemeClr val="bg1"/>
                </a:solidFill>
              </a:rPr>
              <a:t>is a </a:t>
            </a:r>
            <a:r>
              <a:rPr lang="en-US" sz="1600" dirty="0">
                <a:solidFill>
                  <a:schemeClr val="bg1"/>
                </a:solidFill>
              </a:rPr>
              <a:t>version sung in Latin, neutral with respect to the </a:t>
            </a:r>
            <a:r>
              <a:rPr lang="en-US" sz="1600" dirty="0" smtClean="0">
                <a:solidFill>
                  <a:schemeClr val="bg1"/>
                </a:solidFill>
              </a:rPr>
              <a:t>member countries</a:t>
            </a:r>
            <a:r>
              <a:rPr lang="en-US" sz="1600" dirty="0">
                <a:solidFill>
                  <a:schemeClr val="bg1"/>
                </a:solidFill>
              </a:rPr>
              <a:t>, which was composed in 2003 by Peter Roland.</a:t>
            </a:r>
          </a:p>
          <a:p>
            <a:pPr algn="just"/>
            <a:r>
              <a:rPr lang="en-US" sz="1600" dirty="0">
                <a:solidFill>
                  <a:schemeClr val="bg1"/>
                </a:solidFill>
              </a:rPr>
              <a:t>Furthermore, “The Ode to Joy” has become in recent years the</a:t>
            </a:r>
          </a:p>
          <a:p>
            <a:pPr algn="just"/>
            <a:r>
              <a:rPr lang="en-US" sz="1600" dirty="0">
                <a:solidFill>
                  <a:schemeClr val="bg1"/>
                </a:solidFill>
              </a:rPr>
              <a:t>ideal tool to celebrate European values </a:t>
            </a:r>
            <a:r>
              <a:rPr lang="en-US" sz="1600" dirty="0" smtClean="0">
                <a:solidFill>
                  <a:schemeClr val="bg1"/>
                </a:solidFill>
              </a:rPr>
              <a:t>through </a:t>
            </a:r>
            <a:r>
              <a:rPr lang="en-US" sz="1600" dirty="0" err="1" smtClean="0">
                <a:solidFill>
                  <a:schemeClr val="bg1"/>
                </a:solidFill>
              </a:rPr>
              <a:t>Flashmobs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Action Button: Go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24FEB1F1-A8DE-67CB-919E-6B8463188B1C}"/>
              </a:ext>
            </a:extLst>
          </p:cNvPr>
          <p:cNvSpPr/>
          <p:nvPr/>
        </p:nvSpPr>
        <p:spPr>
          <a:xfrm>
            <a:off x="346001" y="201070"/>
            <a:ext cx="536943" cy="378072"/>
          </a:xfrm>
          <a:prstGeom prst="actionButtonHome">
            <a:avLst/>
          </a:prstGeom>
          <a:noFill/>
          <a:ln w="47625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700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67" y="1262002"/>
            <a:ext cx="2466975" cy="18478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92" y="3104388"/>
            <a:ext cx="2857500" cy="16002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734" y="471254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2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4C5F797-78E4-5CFD-79C8-78ED880B3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D01EDD9-EDA2-6515-1DB3-80C27B672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xmlns="" id="{1554C62D-7E11-4231-8682-C0F3809938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 descr="A colorful background with waves&#10;&#10;AI-generated content may be incorrect.">
            <a:extLst>
              <a:ext uri="{FF2B5EF4-FFF2-40B4-BE49-F238E27FC236}">
                <a16:creationId xmlns:a16="http://schemas.microsoft.com/office/drawing/2014/main" xmlns="" id="{2CB87A52-DBE1-CAC2-EE0D-13C6D209CE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2292" r="8820"/>
          <a:stretch/>
        </p:blipFill>
        <p:spPr>
          <a:xfrm>
            <a:off x="30822" y="0"/>
            <a:ext cx="12191980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F06F562-EDB7-D244-2787-5DC30E0D49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13">
            <a:extLst>
              <a:ext uri="{FF2B5EF4-FFF2-40B4-BE49-F238E27FC236}">
                <a16:creationId xmlns:a16="http://schemas.microsoft.com/office/drawing/2014/main" xmlns="" id="{B2E794D6-1348-DFD8-E202-2BC07340E6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xmlns="" id="{DB8E3762-C682-3F46-4CB7-DCAD8D332E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15">
            <a:extLst>
              <a:ext uri="{FF2B5EF4-FFF2-40B4-BE49-F238E27FC236}">
                <a16:creationId xmlns:a16="http://schemas.microsoft.com/office/drawing/2014/main" xmlns="" id="{3883FA90-92D3-599D-AFE0-D52115F3E0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FFCB494-F8FC-4FCC-D057-D29CE4BD2CA5}"/>
              </a:ext>
            </a:extLst>
          </p:cNvPr>
          <p:cNvSpPr txBox="1"/>
          <p:nvPr/>
        </p:nvSpPr>
        <p:spPr>
          <a:xfrm>
            <a:off x="1198132" y="49292"/>
            <a:ext cx="621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Erasmus Orchestra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xmlns="" id="{D5F8D1FB-7234-612E-6E8B-8A63514A033C}"/>
              </a:ext>
            </a:extLst>
          </p:cNvPr>
          <p:cNvSpPr/>
          <p:nvPr/>
        </p:nvSpPr>
        <p:spPr>
          <a:xfrm>
            <a:off x="346424" y="130884"/>
            <a:ext cx="601758" cy="544702"/>
          </a:xfrm>
          <a:prstGeom prst="mathMultiply">
            <a:avLst/>
          </a:prstGeom>
          <a:noFill/>
          <a:ln w="47625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700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756934" y="2260315"/>
            <a:ext cx="68528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</a:rPr>
              <a:t>The Erasmus Orchestra (EO) is the first orchestra composed of Erasmus students from European Conservatoires and Music Institutes.</a:t>
            </a:r>
          </a:p>
          <a:p>
            <a:pPr algn="just"/>
            <a:endParaRPr lang="en-US" sz="1600" dirty="0">
              <a:solidFill>
                <a:schemeClr val="bg1"/>
              </a:solidFill>
            </a:endParaRPr>
          </a:p>
          <a:p>
            <a:pPr algn="just"/>
            <a:r>
              <a:rPr lang="en-US" sz="1600" dirty="0">
                <a:solidFill>
                  <a:schemeClr val="bg1"/>
                </a:solidFill>
              </a:rPr>
              <a:t>Founded in 2017 by the Erasmus+ Italian National Agency INDIRE, the Erasmus Orchestra was established in 2017, to celebrate the 30th anniversary of the Erasmus+ </a:t>
            </a:r>
            <a:r>
              <a:rPr lang="en-US" sz="1600" dirty="0" err="1">
                <a:solidFill>
                  <a:schemeClr val="bg1"/>
                </a:solidFill>
              </a:rPr>
              <a:t>Programme</a:t>
            </a:r>
            <a:r>
              <a:rPr lang="en-US" sz="1600" dirty="0">
                <a:solidFill>
                  <a:schemeClr val="bg1"/>
                </a:solidFill>
              </a:rPr>
              <a:t>. This unique initiative brings together talented students from European Conservatories and Music Institutes who are either currently participating in or have completed an Erasmus+ mobility experience.</a:t>
            </a:r>
          </a:p>
          <a:p>
            <a:pPr algn="just"/>
            <a:endParaRPr lang="en-US" sz="1600" dirty="0">
              <a:solidFill>
                <a:schemeClr val="bg1"/>
              </a:solidFill>
            </a:endParaRPr>
          </a:p>
          <a:p>
            <a:pPr algn="just"/>
            <a:r>
              <a:rPr lang="en-US" sz="1600" dirty="0">
                <a:solidFill>
                  <a:schemeClr val="bg1"/>
                </a:solidFill>
              </a:rPr>
              <a:t>Supported since 2023 by the Association </a:t>
            </a:r>
            <a:r>
              <a:rPr lang="en-US" sz="1600" dirty="0" err="1">
                <a:solidFill>
                  <a:schemeClr val="bg1"/>
                </a:solidFill>
              </a:rPr>
              <a:t>Européenne</a:t>
            </a:r>
            <a:r>
              <a:rPr lang="en-US" sz="1600" dirty="0">
                <a:solidFill>
                  <a:schemeClr val="bg1"/>
                </a:solidFill>
              </a:rPr>
              <a:t> des Conservatoires, </a:t>
            </a:r>
            <a:r>
              <a:rPr lang="en-US" sz="1600" dirty="0" err="1">
                <a:solidFill>
                  <a:schemeClr val="bg1"/>
                </a:solidFill>
              </a:rPr>
              <a:t>Académies</a:t>
            </a:r>
            <a:r>
              <a:rPr lang="en-US" sz="1600" dirty="0">
                <a:solidFill>
                  <a:schemeClr val="bg1"/>
                </a:solidFill>
              </a:rPr>
              <a:t> de </a:t>
            </a:r>
            <a:r>
              <a:rPr lang="en-US" sz="1600" dirty="0" err="1">
                <a:solidFill>
                  <a:schemeClr val="bg1"/>
                </a:solidFill>
              </a:rPr>
              <a:t>Musique</a:t>
            </a:r>
            <a:r>
              <a:rPr lang="en-US" sz="1600" dirty="0">
                <a:solidFill>
                  <a:schemeClr val="bg1"/>
                </a:solidFill>
              </a:rPr>
              <a:t> et </a:t>
            </a:r>
            <a:r>
              <a:rPr lang="en-US" sz="1600" dirty="0" err="1">
                <a:solidFill>
                  <a:schemeClr val="bg1"/>
                </a:solidFill>
              </a:rPr>
              <a:t>Musikhochschulen</a:t>
            </a:r>
            <a:r>
              <a:rPr lang="en-US" sz="1600" dirty="0">
                <a:solidFill>
                  <a:schemeClr val="bg1"/>
                </a:solidFill>
              </a:rPr>
              <a:t> (AEC), the Orchestra has further solidified its role as a flagship cultural initiative of the Erasmus+ </a:t>
            </a:r>
            <a:r>
              <a:rPr lang="en-US" sz="1600" dirty="0" err="1">
                <a:solidFill>
                  <a:schemeClr val="bg1"/>
                </a:solidFill>
              </a:rPr>
              <a:t>Programme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096000" y="60057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https://www.erasmusplus.it/iniziative/erasmus-orchestra/info/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300" y="4491896"/>
            <a:ext cx="2880189" cy="2160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06" y="1292350"/>
            <a:ext cx="2524125" cy="2952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731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4C5F797-78E4-5CFD-79C8-78ED880B3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D01EDD9-EDA2-6515-1DB3-80C27B672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xmlns="" id="{1554C62D-7E11-4231-8682-C0F3809938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 descr="A colorful background with waves&#10;&#10;AI-generated content may be incorrect.">
            <a:extLst>
              <a:ext uri="{FF2B5EF4-FFF2-40B4-BE49-F238E27FC236}">
                <a16:creationId xmlns:a16="http://schemas.microsoft.com/office/drawing/2014/main" xmlns="" id="{2CB87A52-DBE1-CAC2-EE0D-13C6D209CE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2292" r="8820"/>
          <a:stretch/>
        </p:blipFill>
        <p:spPr>
          <a:xfrm>
            <a:off x="8898" y="1390"/>
            <a:ext cx="12191980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F06F562-EDB7-D244-2787-5DC30E0D49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13">
            <a:extLst>
              <a:ext uri="{FF2B5EF4-FFF2-40B4-BE49-F238E27FC236}">
                <a16:creationId xmlns:a16="http://schemas.microsoft.com/office/drawing/2014/main" xmlns="" id="{B2E794D6-1348-DFD8-E202-2BC07340E6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xmlns="" id="{DB8E3762-C682-3F46-4CB7-DCAD8D332E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15">
            <a:extLst>
              <a:ext uri="{FF2B5EF4-FFF2-40B4-BE49-F238E27FC236}">
                <a16:creationId xmlns:a16="http://schemas.microsoft.com/office/drawing/2014/main" xmlns="" id="{3883FA90-92D3-599D-AFE0-D52115F3E0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FFCB494-F8FC-4FCC-D057-D29CE4BD2CA5}"/>
              </a:ext>
            </a:extLst>
          </p:cNvPr>
          <p:cNvSpPr txBox="1"/>
          <p:nvPr/>
        </p:nvSpPr>
        <p:spPr>
          <a:xfrm>
            <a:off x="1198133" y="49292"/>
            <a:ext cx="7610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Thanks for your attention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2861574-4E99-A9AD-78DB-57A664AFE369}"/>
              </a:ext>
            </a:extLst>
          </p:cNvPr>
          <p:cNvSpPr/>
          <p:nvPr/>
        </p:nvSpPr>
        <p:spPr>
          <a:xfrm>
            <a:off x="346424" y="1764082"/>
            <a:ext cx="2035834" cy="242045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5000"/>
                  <a:lumOff val="55000"/>
                </a:schemeClr>
              </a:gs>
              <a:gs pos="100000">
                <a:srgbClr val="D29FC5"/>
              </a:gs>
            </a:gsLst>
            <a:lin ang="0" scaled="1"/>
            <a:tileRect/>
          </a:gradFill>
          <a:ln w="190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xmlns="" id="{D5F8D1FB-7234-612E-6E8B-8A63514A033C}"/>
              </a:ext>
            </a:extLst>
          </p:cNvPr>
          <p:cNvSpPr/>
          <p:nvPr/>
        </p:nvSpPr>
        <p:spPr>
          <a:xfrm>
            <a:off x="346424" y="130884"/>
            <a:ext cx="601758" cy="544702"/>
          </a:xfrm>
          <a:prstGeom prst="mathMultiply">
            <a:avLst/>
          </a:prstGeom>
          <a:noFill/>
          <a:ln w="47625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700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t="15603"/>
          <a:stretch/>
        </p:blipFill>
        <p:spPr>
          <a:xfrm>
            <a:off x="387593" y="2189786"/>
            <a:ext cx="1953496" cy="164869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445303" y="3149957"/>
            <a:ext cx="554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lgerian" panose="04020705040A02060702" pitchFamily="82" charset="0"/>
              </a:rPr>
              <a:t>b</a:t>
            </a:r>
            <a:r>
              <a:rPr lang="it-IT" dirty="0" smtClean="0">
                <a:latin typeface="Algerian" panose="04020705040A02060702" pitchFamily="82" charset="0"/>
              </a:rPr>
              <a:t>y Giuseppe Costa and Alessia Ciaccio</a:t>
            </a:r>
            <a:endParaRPr lang="it-IT" dirty="0">
              <a:latin typeface="Algerian" panose="04020705040A02060702" pitchFamily="82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264" y="5869523"/>
            <a:ext cx="4895512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8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521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Algerian</vt:lpstr>
      <vt:lpstr>Arial</vt:lpstr>
      <vt:lpstr>Gill Sans Nova</vt:lpstr>
      <vt:lpstr>Lilita One</vt:lpstr>
      <vt:lpstr>Univers</vt:lpstr>
      <vt:lpstr>GradientVTI</vt:lpstr>
      <vt:lpstr>Music For EUROPEAN ALLIANCES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For EUROPEAN ALLIANCES</dc:title>
  <dc:creator>Giuseppe Costa</dc:creator>
  <cp:lastModifiedBy>Account Microsoft</cp:lastModifiedBy>
  <cp:revision>5</cp:revision>
  <dcterms:created xsi:type="dcterms:W3CDTF">2025-03-24T19:54:19Z</dcterms:created>
  <dcterms:modified xsi:type="dcterms:W3CDTF">2025-03-27T04:55:30Z</dcterms:modified>
</cp:coreProperties>
</file>