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9" r:id="rId2"/>
    <p:sldId id="260" r:id="rId3"/>
    <p:sldId id="261" r:id="rId4"/>
    <p:sldId id="262" r:id="rId5"/>
    <p:sldId id="263" r:id="rId6"/>
    <p:sldId id="264" r:id="rId7"/>
    <p:sldId id="265" r:id="rId8"/>
    <p:sldId id="266"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e26" initials="S" lastIdx="1" clrIdx="0">
    <p:extLst>
      <p:ext uri="{19B8F6BF-5375-455C-9EA6-DF929625EA0E}">
        <p15:presenceInfo xmlns:p15="http://schemas.microsoft.com/office/powerpoint/2012/main" userId="Studente26"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1" d="100"/>
          <a:sy n="61" d="100"/>
        </p:scale>
        <p:origin x="8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F74AE71-AFB8-4DEA-85A5-721E4FF39F9E}" type="datetimeFigureOut">
              <a:rPr lang="it-IT" smtClean="0"/>
              <a:t>28/05/2025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418898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F74AE71-AFB8-4DEA-85A5-721E4FF39F9E}" type="datetimeFigureOut">
              <a:rPr lang="it-IT" smtClean="0"/>
              <a:t>28/05/2025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1837128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F74AE71-AFB8-4DEA-85A5-721E4FF39F9E}" type="datetimeFigureOut">
              <a:rPr lang="it-IT" smtClean="0"/>
              <a:t>28/05/2025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292338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F74AE71-AFB8-4DEA-85A5-721E4FF39F9E}" type="datetimeFigureOut">
              <a:rPr lang="it-IT" smtClean="0"/>
              <a:t>28/05/2025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317831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F74AE71-AFB8-4DEA-85A5-721E4FF39F9E}" type="datetimeFigureOut">
              <a:rPr lang="it-IT" smtClean="0"/>
              <a:t>28/05/2025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260342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F74AE71-AFB8-4DEA-85A5-721E4FF39F9E}" type="datetimeFigureOut">
              <a:rPr lang="it-IT" smtClean="0"/>
              <a:t>28/05/2025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253264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F74AE71-AFB8-4DEA-85A5-721E4FF39F9E}" type="datetimeFigureOut">
              <a:rPr lang="it-IT" smtClean="0"/>
              <a:t>28/05/2025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303818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F74AE71-AFB8-4DEA-85A5-721E4FF39F9E}" type="datetimeFigureOut">
              <a:rPr lang="it-IT" smtClean="0"/>
              <a:t>28/05/2025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388228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4AE71-AFB8-4DEA-85A5-721E4FF39F9E}" type="datetimeFigureOut">
              <a:rPr lang="it-IT" smtClean="0"/>
              <a:t>28/05/2025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66632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F74AE71-AFB8-4DEA-85A5-721E4FF39F9E}" type="datetimeFigureOut">
              <a:rPr lang="it-IT" smtClean="0"/>
              <a:t>28/05/2025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197639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F74AE71-AFB8-4DEA-85A5-721E4FF39F9E}" type="datetimeFigureOut">
              <a:rPr lang="it-IT" smtClean="0"/>
              <a:t>28/05/2025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5795881-0C2A-4945-B166-3E557DFC3935}" type="slidenum">
              <a:rPr lang="it-IT" smtClean="0"/>
              <a:t>‹N›</a:t>
            </a:fld>
            <a:endParaRPr lang="it-IT"/>
          </a:p>
        </p:txBody>
      </p:sp>
    </p:spTree>
    <p:extLst>
      <p:ext uri="{BB962C8B-B14F-4D97-AF65-F5344CB8AC3E}">
        <p14:creationId xmlns:p14="http://schemas.microsoft.com/office/powerpoint/2010/main" val="342486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tint val="93000"/>
                <a:satMod val="150000"/>
                <a:shade val="98000"/>
                <a:lumMod val="102000"/>
              </a:schemeClr>
            </a:gs>
            <a:gs pos="35000">
              <a:schemeClr val="bg1">
                <a:tint val="98000"/>
                <a:satMod val="130000"/>
                <a:shade val="90000"/>
                <a:lumMod val="103000"/>
              </a:schemeClr>
            </a:gs>
            <a:gs pos="61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4AE71-AFB8-4DEA-85A5-721E4FF39F9E}" type="datetimeFigureOut">
              <a:rPr lang="it-IT" smtClean="0"/>
              <a:t>28/05/2025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95881-0C2A-4945-B166-3E557DFC3935}" type="slidenum">
              <a:rPr lang="it-IT" smtClean="0"/>
              <a:t>‹N›</a:t>
            </a:fld>
            <a:endParaRPr lang="it-IT"/>
          </a:p>
        </p:txBody>
      </p:sp>
    </p:spTree>
    <p:extLst>
      <p:ext uri="{BB962C8B-B14F-4D97-AF65-F5344CB8AC3E}">
        <p14:creationId xmlns:p14="http://schemas.microsoft.com/office/powerpoint/2010/main" val="55862641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3"/>
          <a:stretch>
            <a:fillRect/>
          </a:stretch>
        </p:blipFill>
        <p:spPr>
          <a:xfrm>
            <a:off x="0" y="4572429"/>
            <a:ext cx="4932091" cy="2377646"/>
          </a:xfrm>
          <a:prstGeom prst="rect">
            <a:avLst/>
          </a:prstGeom>
        </p:spPr>
      </p:pic>
      <p:sp>
        <p:nvSpPr>
          <p:cNvPr id="9" name="CasellaDiTesto 8"/>
          <p:cNvSpPr txBox="1"/>
          <p:nvPr/>
        </p:nvSpPr>
        <p:spPr>
          <a:xfrm>
            <a:off x="9040710" y="6355770"/>
            <a:ext cx="2896947"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Alessandro </a:t>
            </a:r>
            <a:r>
              <a:rPr lang="it-IT" sz="1600" b="1" dirty="0" err="1" smtClean="0">
                <a:solidFill>
                  <a:schemeClr val="bg1"/>
                </a:solidFill>
                <a:latin typeface="Castellar" panose="020A0402060406010301" pitchFamily="18" charset="0"/>
              </a:rPr>
              <a:t>Chiriaco</a:t>
            </a:r>
            <a:endParaRPr lang="it-IT" sz="1600" b="1" dirty="0">
              <a:solidFill>
                <a:schemeClr val="bg1"/>
              </a:solidFill>
              <a:latin typeface="Castellar" panose="020A0402060406010301" pitchFamily="18" charset="0"/>
            </a:endParaRPr>
          </a:p>
        </p:txBody>
      </p:sp>
      <p:sp>
        <p:nvSpPr>
          <p:cNvPr id="8" name="Rettangolo 7"/>
          <p:cNvSpPr/>
          <p:nvPr/>
        </p:nvSpPr>
        <p:spPr>
          <a:xfrm>
            <a:off x="54628" y="2324002"/>
            <a:ext cx="12082743" cy="2308324"/>
          </a:xfrm>
          <a:prstGeom prst="rect">
            <a:avLst/>
          </a:prstGeom>
          <a:solidFill>
            <a:schemeClr val="tx1"/>
          </a:solidFill>
        </p:spPr>
        <p:txBody>
          <a:bodyPr wrap="square">
            <a:spAutoFit/>
          </a:bodyPr>
          <a:lstStyle/>
          <a:p>
            <a:pPr algn="just"/>
            <a:r>
              <a:rPr lang="en-US" b="1" dirty="0">
                <a:solidFill>
                  <a:schemeClr val="bg1"/>
                </a:solidFill>
              </a:rPr>
              <a:t>I participated in the Erasmus+ project in Valencia, </a:t>
            </a:r>
            <a:r>
              <a:rPr lang="en-US" b="1" dirty="0" smtClean="0">
                <a:solidFill>
                  <a:schemeClr val="bg1"/>
                </a:solidFill>
              </a:rPr>
              <a:t>Spain with great expectations. </a:t>
            </a:r>
            <a:r>
              <a:rPr lang="en-US" b="1" dirty="0">
                <a:solidFill>
                  <a:schemeClr val="bg1"/>
                </a:solidFill>
              </a:rPr>
              <a:t>Throughout the week, </a:t>
            </a:r>
            <a:r>
              <a:rPr lang="en-US" b="1" dirty="0" smtClean="0">
                <a:solidFill>
                  <a:schemeClr val="bg1"/>
                </a:solidFill>
              </a:rPr>
              <a:t>I </a:t>
            </a:r>
            <a:r>
              <a:rPr lang="en-US" b="1" dirty="0">
                <a:solidFill>
                  <a:schemeClr val="bg1"/>
                </a:solidFill>
              </a:rPr>
              <a:t>took part in various activities, including visiting the historical gardens of </a:t>
            </a:r>
            <a:r>
              <a:rPr lang="en-US" b="1" dirty="0" err="1">
                <a:solidFill>
                  <a:schemeClr val="bg1"/>
                </a:solidFill>
              </a:rPr>
              <a:t>Vivers</a:t>
            </a:r>
            <a:r>
              <a:rPr lang="en-US" b="1" dirty="0">
                <a:solidFill>
                  <a:schemeClr val="bg1"/>
                </a:solidFill>
              </a:rPr>
              <a:t>, the </a:t>
            </a:r>
            <a:r>
              <a:rPr lang="en-US" b="1" dirty="0" err="1">
                <a:solidFill>
                  <a:schemeClr val="bg1"/>
                </a:solidFill>
              </a:rPr>
              <a:t>Albufera</a:t>
            </a:r>
            <a:r>
              <a:rPr lang="en-US" b="1" dirty="0">
                <a:solidFill>
                  <a:schemeClr val="bg1"/>
                </a:solidFill>
              </a:rPr>
              <a:t> Lake, a boat tour, and many others. My favorite activity was the visit </a:t>
            </a:r>
            <a:r>
              <a:rPr lang="en-US" b="1" dirty="0" smtClean="0">
                <a:solidFill>
                  <a:schemeClr val="bg1"/>
                </a:solidFill>
              </a:rPr>
              <a:t>at </a:t>
            </a:r>
            <a:r>
              <a:rPr lang="en-US" b="1" dirty="0">
                <a:solidFill>
                  <a:schemeClr val="bg1"/>
                </a:solidFill>
              </a:rPr>
              <a:t>the </a:t>
            </a:r>
            <a:r>
              <a:rPr lang="en-US" b="1" dirty="0" err="1">
                <a:solidFill>
                  <a:schemeClr val="bg1"/>
                </a:solidFill>
              </a:rPr>
              <a:t>Oceanogràfic</a:t>
            </a:r>
            <a:r>
              <a:rPr lang="en-US" b="1" dirty="0">
                <a:solidFill>
                  <a:schemeClr val="bg1"/>
                </a:solidFill>
              </a:rPr>
              <a:t>, where </a:t>
            </a:r>
            <a:r>
              <a:rPr lang="en-US" b="1" dirty="0" smtClean="0">
                <a:solidFill>
                  <a:schemeClr val="bg1"/>
                </a:solidFill>
              </a:rPr>
              <a:t>I </a:t>
            </a:r>
            <a:r>
              <a:rPr lang="en-US" b="1" dirty="0">
                <a:solidFill>
                  <a:schemeClr val="bg1"/>
                </a:solidFill>
              </a:rPr>
              <a:t>admired numerous animal species and watched the dolphins performing</a:t>
            </a:r>
            <a:r>
              <a:rPr lang="en-US" b="1" dirty="0" smtClean="0">
                <a:solidFill>
                  <a:schemeClr val="bg1"/>
                </a:solidFill>
              </a:rPr>
              <a:t>. Together with another Italian participant I held a presentation about Innovative skills </a:t>
            </a:r>
            <a:r>
              <a:rPr lang="en-US" b="1" dirty="0" smtClean="0">
                <a:solidFill>
                  <a:schemeClr val="bg1"/>
                </a:solidFill>
              </a:rPr>
              <a:t>trying </a:t>
            </a:r>
            <a:r>
              <a:rPr lang="en-US" b="1" dirty="0" smtClean="0">
                <a:solidFill>
                  <a:schemeClr val="bg1"/>
                </a:solidFill>
              </a:rPr>
              <a:t>to </a:t>
            </a:r>
            <a:r>
              <a:rPr lang="en-US" b="1" dirty="0">
                <a:solidFill>
                  <a:schemeClr val="bg1"/>
                </a:solidFill>
              </a:rPr>
              <a:t>match </a:t>
            </a:r>
            <a:r>
              <a:rPr lang="en-US" b="1" dirty="0" smtClean="0">
                <a:solidFill>
                  <a:schemeClr val="bg1"/>
                </a:solidFill>
              </a:rPr>
              <a:t>the </a:t>
            </a:r>
            <a:r>
              <a:rPr lang="en-US" b="1" dirty="0">
                <a:solidFill>
                  <a:schemeClr val="bg1"/>
                </a:solidFill>
              </a:rPr>
              <a:t>core skills </a:t>
            </a:r>
            <a:r>
              <a:rPr lang="en-US" b="1" dirty="0" smtClean="0">
                <a:solidFill>
                  <a:schemeClr val="bg1"/>
                </a:solidFill>
              </a:rPr>
              <a:t>with a digital enhancement.</a:t>
            </a:r>
          </a:p>
          <a:p>
            <a:pPr algn="just"/>
            <a:r>
              <a:rPr lang="en-US" b="1" dirty="0" smtClean="0">
                <a:solidFill>
                  <a:schemeClr val="bg1"/>
                </a:solidFill>
              </a:rPr>
              <a:t> </a:t>
            </a:r>
            <a:r>
              <a:rPr lang="en-US" b="1" dirty="0" smtClean="0">
                <a:solidFill>
                  <a:schemeClr val="bg1"/>
                </a:solidFill>
              </a:rPr>
              <a:t>In </a:t>
            </a:r>
            <a:r>
              <a:rPr lang="en-US" b="1" dirty="0">
                <a:solidFill>
                  <a:schemeClr val="bg1"/>
                </a:solidFill>
              </a:rPr>
              <a:t>the free afternoons and evenings, </a:t>
            </a:r>
            <a:r>
              <a:rPr lang="en-US" b="1" dirty="0" smtClean="0">
                <a:solidFill>
                  <a:schemeClr val="bg1"/>
                </a:solidFill>
              </a:rPr>
              <a:t>I was engaged </a:t>
            </a:r>
            <a:r>
              <a:rPr lang="en-US" b="1" dirty="0">
                <a:solidFill>
                  <a:schemeClr val="bg1"/>
                </a:solidFill>
              </a:rPr>
              <a:t>in </a:t>
            </a:r>
            <a:r>
              <a:rPr lang="en-US" b="1" dirty="0" smtClean="0">
                <a:solidFill>
                  <a:schemeClr val="bg1"/>
                </a:solidFill>
              </a:rPr>
              <a:t>several </a:t>
            </a:r>
            <a:r>
              <a:rPr lang="en-US" b="1" dirty="0">
                <a:solidFill>
                  <a:schemeClr val="bg1"/>
                </a:solidFill>
              </a:rPr>
              <a:t>activities with the Spanish students, such as going to the beach, playing at the arcade, shopping and </a:t>
            </a:r>
            <a:r>
              <a:rPr lang="en-US" b="1" dirty="0" smtClean="0">
                <a:solidFill>
                  <a:schemeClr val="bg1"/>
                </a:solidFill>
              </a:rPr>
              <a:t>playing </a:t>
            </a:r>
            <a:r>
              <a:rPr lang="en-US" b="1" dirty="0">
                <a:solidFill>
                  <a:schemeClr val="bg1"/>
                </a:solidFill>
              </a:rPr>
              <a:t>bowling. My host family was very welcoming and polite</a:t>
            </a:r>
            <a:r>
              <a:rPr lang="en-US" b="1" dirty="0" smtClean="0">
                <a:solidFill>
                  <a:schemeClr val="bg1"/>
                </a:solidFill>
              </a:rPr>
              <a:t>.</a:t>
            </a:r>
          </a:p>
          <a:p>
            <a:pPr algn="just"/>
            <a:r>
              <a:rPr lang="en-US" b="1" dirty="0" smtClean="0">
                <a:solidFill>
                  <a:schemeClr val="bg1"/>
                </a:solidFill>
              </a:rPr>
              <a:t> </a:t>
            </a:r>
            <a:r>
              <a:rPr lang="en-US" b="1" dirty="0" smtClean="0">
                <a:solidFill>
                  <a:schemeClr val="bg1"/>
                </a:solidFill>
              </a:rPr>
              <a:t>My </a:t>
            </a:r>
            <a:r>
              <a:rPr lang="en-US" b="1" dirty="0">
                <a:solidFill>
                  <a:schemeClr val="bg1"/>
                </a:solidFill>
              </a:rPr>
              <a:t>Erasmus experience was truly amazing and helped me improve my language and </a:t>
            </a:r>
            <a:r>
              <a:rPr lang="en-US" b="1" dirty="0" smtClean="0">
                <a:solidFill>
                  <a:schemeClr val="bg1"/>
                </a:solidFill>
              </a:rPr>
              <a:t>digital </a:t>
            </a:r>
            <a:r>
              <a:rPr lang="en-US" b="1" dirty="0">
                <a:solidFill>
                  <a:schemeClr val="bg1"/>
                </a:solidFill>
              </a:rPr>
              <a:t>skills. </a:t>
            </a:r>
          </a:p>
        </p:txBody>
      </p:sp>
      <p:pic>
        <p:nvPicPr>
          <p:cNvPr id="4" name="Immagine 3"/>
          <p:cNvPicPr>
            <a:picLocks noChangeAspect="1"/>
          </p:cNvPicPr>
          <p:nvPr/>
        </p:nvPicPr>
        <p:blipFill rotWithShape="1">
          <a:blip r:embed="rId4"/>
          <a:srcRect b="22818"/>
          <a:stretch/>
        </p:blipFill>
        <p:spPr>
          <a:xfrm>
            <a:off x="-119258" y="-38181"/>
            <a:ext cx="5553615" cy="1523965"/>
          </a:xfrm>
          <a:prstGeom prst="rect">
            <a:avLst/>
          </a:prstGeom>
        </p:spPr>
      </p:pic>
      <p:pic>
        <p:nvPicPr>
          <p:cNvPr id="5" name="Immagine 4"/>
          <p:cNvPicPr>
            <a:picLocks noChangeAspect="1"/>
          </p:cNvPicPr>
          <p:nvPr/>
        </p:nvPicPr>
        <p:blipFill>
          <a:blip r:embed="rId5"/>
          <a:stretch>
            <a:fillRect/>
          </a:stretch>
        </p:blipFill>
        <p:spPr>
          <a:xfrm>
            <a:off x="5621466" y="-54053"/>
            <a:ext cx="2231329" cy="2225233"/>
          </a:xfrm>
          <a:prstGeom prst="rect">
            <a:avLst/>
          </a:prstGeom>
        </p:spPr>
      </p:pic>
      <p:sp>
        <p:nvSpPr>
          <p:cNvPr id="11" name="CasellaDiTesto 10"/>
          <p:cNvSpPr txBox="1"/>
          <p:nvPr/>
        </p:nvSpPr>
        <p:spPr>
          <a:xfrm>
            <a:off x="8419341" y="82744"/>
            <a:ext cx="3518316" cy="1446550"/>
          </a:xfrm>
          <a:prstGeom prst="rect">
            <a:avLst/>
          </a:prstGeom>
          <a:noFill/>
        </p:spPr>
        <p:txBody>
          <a:bodyPr wrap="square" rtlCol="0">
            <a:spAutoFit/>
          </a:bodyPr>
          <a:lstStyle/>
          <a:p>
            <a:r>
              <a:rPr lang="it-IT" sz="4400" b="1" dirty="0" smtClean="0">
                <a:solidFill>
                  <a:schemeClr val="bg2"/>
                </a:solidFill>
                <a:latin typeface="Castellar" panose="020A0402060406010301" pitchFamily="18" charset="0"/>
              </a:rPr>
              <a:t>Valencia </a:t>
            </a:r>
          </a:p>
          <a:p>
            <a:r>
              <a:rPr lang="it-IT" sz="4400" b="1" dirty="0" err="1" smtClean="0">
                <a:solidFill>
                  <a:schemeClr val="bg2"/>
                </a:solidFill>
                <a:latin typeface="Castellar" panose="020A0402060406010301" pitchFamily="18" charset="0"/>
              </a:rPr>
              <a:t>Memories</a:t>
            </a:r>
            <a:endParaRPr lang="it-IT" sz="4400" b="1" dirty="0">
              <a:solidFill>
                <a:schemeClr val="bg2"/>
              </a:solidFill>
              <a:latin typeface="Castellar" panose="020A0402060406010301" pitchFamily="18" charset="0"/>
            </a:endParaRPr>
          </a:p>
        </p:txBody>
      </p:sp>
      <p:pic>
        <p:nvPicPr>
          <p:cNvPr id="10" name="Immagine 9"/>
          <p:cNvPicPr>
            <a:picLocks noChangeAspect="1"/>
          </p:cNvPicPr>
          <p:nvPr/>
        </p:nvPicPr>
        <p:blipFill>
          <a:blip r:embed="rId6"/>
          <a:stretch>
            <a:fillRect/>
          </a:stretch>
        </p:blipFill>
        <p:spPr>
          <a:xfrm>
            <a:off x="9114175" y="1454946"/>
            <a:ext cx="2188654" cy="615749"/>
          </a:xfrm>
          <a:prstGeom prst="rect">
            <a:avLst/>
          </a:prstGeom>
        </p:spPr>
      </p:pic>
    </p:spTree>
    <p:extLst>
      <p:ext uri="{BB962C8B-B14F-4D97-AF65-F5344CB8AC3E}">
        <p14:creationId xmlns:p14="http://schemas.microsoft.com/office/powerpoint/2010/main" val="3283535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1941878" cy="338554"/>
          </a:xfrm>
          <a:prstGeom prst="rect">
            <a:avLst/>
          </a:prstGeom>
          <a:noFill/>
        </p:spPr>
        <p:txBody>
          <a:bodyPr wrap="none" rtlCol="0">
            <a:spAutoFit/>
          </a:bodyPr>
          <a:lstStyle/>
          <a:p>
            <a:r>
              <a:rPr lang="it-IT" sz="1600" b="1" dirty="0" err="1" smtClean="0">
                <a:solidFill>
                  <a:schemeClr val="bg1"/>
                </a:solidFill>
                <a:latin typeface="Castellar" panose="020A0402060406010301" pitchFamily="18" charset="0"/>
              </a:rPr>
              <a:t>Wenya</a:t>
            </a:r>
            <a:r>
              <a:rPr lang="it-IT" sz="1600" b="1" dirty="0" smtClean="0">
                <a:solidFill>
                  <a:schemeClr val="bg1"/>
                </a:solidFill>
                <a:latin typeface="Castellar" panose="020A0402060406010301" pitchFamily="18" charset="0"/>
              </a:rPr>
              <a:t> Zhang</a:t>
            </a:r>
            <a:endParaRPr lang="it-IT" sz="1600" b="1" dirty="0">
              <a:solidFill>
                <a:schemeClr val="bg1"/>
              </a:solidFill>
              <a:latin typeface="Castellar" panose="020A0402060406010301" pitchFamily="18" charset="0"/>
            </a:endParaRPr>
          </a:p>
        </p:txBody>
      </p:sp>
      <p:sp>
        <p:nvSpPr>
          <p:cNvPr id="8" name="Rettangolo 7"/>
          <p:cNvSpPr/>
          <p:nvPr/>
        </p:nvSpPr>
        <p:spPr>
          <a:xfrm>
            <a:off x="-116901" y="-46037"/>
            <a:ext cx="12273217" cy="2585323"/>
          </a:xfrm>
          <a:prstGeom prst="rect">
            <a:avLst/>
          </a:prstGeom>
          <a:solidFill>
            <a:schemeClr val="tx1"/>
          </a:solidFill>
        </p:spPr>
        <p:txBody>
          <a:bodyPr wrap="square">
            <a:spAutoFit/>
          </a:bodyPr>
          <a:lstStyle/>
          <a:p>
            <a:pPr algn="just"/>
            <a:r>
              <a:rPr lang="en-US" b="1" dirty="0" smtClean="0">
                <a:solidFill>
                  <a:schemeClr val="bg1"/>
                </a:solidFill>
              </a:rPr>
              <a:t>I joined my ninth </a:t>
            </a:r>
            <a:r>
              <a:rPr lang="en-US" b="1" dirty="0">
                <a:solidFill>
                  <a:schemeClr val="bg1"/>
                </a:solidFill>
              </a:rPr>
              <a:t>Erasmus+ project mobility in Valencia, Spain. The Spanish students and teachers were very welcoming, especially the family of my host, </a:t>
            </a:r>
            <a:r>
              <a:rPr lang="en-US" b="1" dirty="0" err="1">
                <a:solidFill>
                  <a:schemeClr val="bg1"/>
                </a:solidFill>
              </a:rPr>
              <a:t>Delfina</a:t>
            </a:r>
            <a:r>
              <a:rPr lang="en-US" b="1" dirty="0">
                <a:solidFill>
                  <a:schemeClr val="bg1"/>
                </a:solidFill>
              </a:rPr>
              <a:t>, and I am very grateful for their kindness. Throughout the week, </a:t>
            </a:r>
            <a:r>
              <a:rPr lang="en-US" b="1" dirty="0" smtClean="0">
                <a:solidFill>
                  <a:schemeClr val="bg1"/>
                </a:solidFill>
              </a:rPr>
              <a:t>I </a:t>
            </a:r>
            <a:r>
              <a:rPr lang="en-US" b="1" dirty="0">
                <a:solidFill>
                  <a:schemeClr val="bg1"/>
                </a:solidFill>
              </a:rPr>
              <a:t>did </a:t>
            </a:r>
            <a:r>
              <a:rPr lang="en-US" b="1" dirty="0" smtClean="0">
                <a:solidFill>
                  <a:schemeClr val="bg1"/>
                </a:solidFill>
              </a:rPr>
              <a:t>a lot of </a:t>
            </a:r>
            <a:r>
              <a:rPr lang="en-US" b="1" dirty="0">
                <a:solidFill>
                  <a:schemeClr val="bg1"/>
                </a:solidFill>
              </a:rPr>
              <a:t>activities at school, and also visited </a:t>
            </a:r>
            <a:r>
              <a:rPr lang="en-US" b="1" dirty="0" smtClean="0">
                <a:solidFill>
                  <a:schemeClr val="bg1"/>
                </a:solidFill>
              </a:rPr>
              <a:t>several </a:t>
            </a:r>
            <a:r>
              <a:rPr lang="en-US" b="1" dirty="0">
                <a:solidFill>
                  <a:schemeClr val="bg1"/>
                </a:solidFill>
              </a:rPr>
              <a:t>places, such as the </a:t>
            </a:r>
            <a:r>
              <a:rPr lang="en-US" b="1" dirty="0" err="1">
                <a:solidFill>
                  <a:schemeClr val="bg1"/>
                </a:solidFill>
              </a:rPr>
              <a:t>Albufera</a:t>
            </a:r>
            <a:r>
              <a:rPr lang="en-US" b="1" dirty="0">
                <a:solidFill>
                  <a:schemeClr val="bg1"/>
                </a:solidFill>
              </a:rPr>
              <a:t> lake, the historical Gardens of </a:t>
            </a:r>
            <a:r>
              <a:rPr lang="en-US" b="1" dirty="0" err="1">
                <a:solidFill>
                  <a:schemeClr val="bg1"/>
                </a:solidFill>
              </a:rPr>
              <a:t>Vivers</a:t>
            </a:r>
            <a:r>
              <a:rPr lang="en-US" b="1" dirty="0">
                <a:solidFill>
                  <a:schemeClr val="bg1"/>
                </a:solidFill>
              </a:rPr>
              <a:t>, and many more. My </a:t>
            </a:r>
            <a:r>
              <a:rPr lang="en-US" b="1" dirty="0" err="1">
                <a:solidFill>
                  <a:schemeClr val="bg1"/>
                </a:solidFill>
              </a:rPr>
              <a:t>favourite</a:t>
            </a:r>
            <a:r>
              <a:rPr lang="en-US" b="1" dirty="0">
                <a:solidFill>
                  <a:schemeClr val="bg1"/>
                </a:solidFill>
              </a:rPr>
              <a:t> activity was visiting the </a:t>
            </a:r>
            <a:r>
              <a:rPr lang="en-US" b="1" dirty="0" smtClean="0">
                <a:solidFill>
                  <a:schemeClr val="bg1"/>
                </a:solidFill>
              </a:rPr>
              <a:t>Oceanographic </a:t>
            </a:r>
            <a:r>
              <a:rPr lang="en-US" b="1" dirty="0">
                <a:solidFill>
                  <a:schemeClr val="bg1"/>
                </a:solidFill>
              </a:rPr>
              <a:t>of Valencia, where I saw </a:t>
            </a:r>
            <a:r>
              <a:rPr lang="en-US" b="1" dirty="0" smtClean="0">
                <a:solidFill>
                  <a:schemeClr val="bg1"/>
                </a:solidFill>
              </a:rPr>
              <a:t>different </a:t>
            </a:r>
            <a:r>
              <a:rPr lang="en-US" b="1" dirty="0">
                <a:solidFill>
                  <a:schemeClr val="bg1"/>
                </a:solidFill>
              </a:rPr>
              <a:t>marine species and dolphins performing. </a:t>
            </a:r>
            <a:r>
              <a:rPr lang="en-US" b="1" dirty="0" smtClean="0">
                <a:solidFill>
                  <a:schemeClr val="bg1"/>
                </a:solidFill>
              </a:rPr>
              <a:t>I </a:t>
            </a:r>
            <a:r>
              <a:rPr lang="en-US" b="1" dirty="0" smtClean="0">
                <a:solidFill>
                  <a:schemeClr val="bg1"/>
                </a:solidFill>
              </a:rPr>
              <a:t>had some afternoons </a:t>
            </a:r>
            <a:r>
              <a:rPr lang="en-US" b="1" dirty="0">
                <a:solidFill>
                  <a:schemeClr val="bg1"/>
                </a:solidFill>
              </a:rPr>
              <a:t>free, and </a:t>
            </a:r>
            <a:r>
              <a:rPr lang="en-US" b="1" dirty="0" smtClean="0">
                <a:solidFill>
                  <a:schemeClr val="bg1"/>
                </a:solidFill>
              </a:rPr>
              <a:t>I </a:t>
            </a:r>
            <a:r>
              <a:rPr lang="en-US" b="1" dirty="0" smtClean="0">
                <a:solidFill>
                  <a:schemeClr val="bg1"/>
                </a:solidFill>
              </a:rPr>
              <a:t>went around </a:t>
            </a:r>
            <a:r>
              <a:rPr lang="en-US" b="1" dirty="0">
                <a:solidFill>
                  <a:schemeClr val="bg1"/>
                </a:solidFill>
              </a:rPr>
              <a:t>with all the Spanish students and </a:t>
            </a:r>
            <a:r>
              <a:rPr lang="en-US" b="1" dirty="0" smtClean="0">
                <a:solidFill>
                  <a:schemeClr val="bg1"/>
                </a:solidFill>
              </a:rPr>
              <a:t>had </a:t>
            </a:r>
            <a:r>
              <a:rPr lang="en-US" b="1" dirty="0">
                <a:solidFill>
                  <a:schemeClr val="bg1"/>
                </a:solidFill>
              </a:rPr>
              <a:t>fun together: we went to the beach, played bowling many times and also went to the arcade. I had so much fun in Valencia, and I can’t wait for the Spanish students to come to </a:t>
            </a:r>
            <a:r>
              <a:rPr lang="en-US" b="1" dirty="0" err="1">
                <a:solidFill>
                  <a:schemeClr val="bg1"/>
                </a:solidFill>
              </a:rPr>
              <a:t>Soverato</a:t>
            </a:r>
            <a:r>
              <a:rPr lang="en-US" b="1" dirty="0">
                <a:solidFill>
                  <a:schemeClr val="bg1"/>
                </a:solidFill>
              </a:rPr>
              <a:t> so we can have fun again</a:t>
            </a:r>
            <a:r>
              <a:rPr lang="en-US" b="1" dirty="0" smtClean="0">
                <a:solidFill>
                  <a:schemeClr val="bg1"/>
                </a:solidFill>
              </a:rPr>
              <a:t>. Specifically dealing with the activities I was proud to present a power point about Inclusion trying </a:t>
            </a:r>
            <a:r>
              <a:rPr lang="en-US" b="1" dirty="0">
                <a:solidFill>
                  <a:schemeClr val="bg1"/>
                </a:solidFill>
              </a:rPr>
              <a:t>to integrate </a:t>
            </a:r>
            <a:r>
              <a:rPr lang="en-US" b="1" dirty="0" smtClean="0">
                <a:solidFill>
                  <a:schemeClr val="bg1"/>
                </a:solidFill>
              </a:rPr>
              <a:t>the other European values such as </a:t>
            </a:r>
            <a:r>
              <a:rPr lang="en-US" b="1" dirty="0" smtClean="0">
                <a:solidFill>
                  <a:schemeClr val="bg1"/>
                </a:solidFill>
              </a:rPr>
              <a:t>Digitalization and Sustainability.</a:t>
            </a:r>
            <a:endParaRPr lang="en-US" b="1" dirty="0">
              <a:solidFill>
                <a:schemeClr val="bg1"/>
              </a:solidFill>
            </a:endParaRPr>
          </a:p>
          <a:p>
            <a:pPr algn="just"/>
            <a:endParaRPr lang="en-US" b="1" dirty="0">
              <a:solidFill>
                <a:schemeClr val="bg1"/>
              </a:solidFill>
            </a:endParaRPr>
          </a:p>
        </p:txBody>
      </p:sp>
      <p:pic>
        <p:nvPicPr>
          <p:cNvPr id="4" name="Immagine 3"/>
          <p:cNvPicPr>
            <a:picLocks noChangeAspect="1"/>
          </p:cNvPicPr>
          <p:nvPr/>
        </p:nvPicPr>
        <p:blipFill>
          <a:blip r:embed="rId3"/>
          <a:stretch>
            <a:fillRect/>
          </a:stretch>
        </p:blipFill>
        <p:spPr>
          <a:xfrm>
            <a:off x="35684" y="2529585"/>
            <a:ext cx="5745006" cy="43823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7015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2006768"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Giuseppe Costa</a:t>
            </a:r>
            <a:endParaRPr lang="it-IT" sz="1600" b="1" dirty="0">
              <a:solidFill>
                <a:schemeClr val="bg1"/>
              </a:solidFill>
              <a:latin typeface="Castellar" panose="020A0402060406010301" pitchFamily="18" charset="0"/>
            </a:endParaRPr>
          </a:p>
        </p:txBody>
      </p:sp>
      <p:sp>
        <p:nvSpPr>
          <p:cNvPr id="8" name="Rettangolo 7"/>
          <p:cNvSpPr/>
          <p:nvPr/>
        </p:nvSpPr>
        <p:spPr>
          <a:xfrm>
            <a:off x="-35683" y="-5175"/>
            <a:ext cx="12192000" cy="3416320"/>
          </a:xfrm>
          <a:prstGeom prst="rect">
            <a:avLst/>
          </a:prstGeom>
          <a:solidFill>
            <a:schemeClr val="tx1"/>
          </a:solidFill>
        </p:spPr>
        <p:txBody>
          <a:bodyPr wrap="square">
            <a:spAutoFit/>
          </a:bodyPr>
          <a:lstStyle/>
          <a:p>
            <a:pPr algn="just"/>
            <a:r>
              <a:rPr lang="en-US" b="1" dirty="0">
                <a:solidFill>
                  <a:schemeClr val="bg1"/>
                </a:solidFill>
              </a:rPr>
              <a:t>The week that </a:t>
            </a:r>
            <a:r>
              <a:rPr lang="en-US" b="1" dirty="0" smtClean="0">
                <a:solidFill>
                  <a:schemeClr val="bg1"/>
                </a:solidFill>
              </a:rPr>
              <a:t>I </a:t>
            </a:r>
            <a:r>
              <a:rPr lang="en-US" b="1" dirty="0">
                <a:solidFill>
                  <a:schemeClr val="bg1"/>
                </a:solidFill>
              </a:rPr>
              <a:t>spent in Valencia was an incredible experience for my cultural and social </a:t>
            </a:r>
            <a:r>
              <a:rPr lang="en-US" b="1" dirty="0" smtClean="0">
                <a:solidFill>
                  <a:schemeClr val="bg1"/>
                </a:solidFill>
              </a:rPr>
              <a:t>life: </a:t>
            </a:r>
            <a:r>
              <a:rPr lang="en-US" b="1" dirty="0">
                <a:solidFill>
                  <a:schemeClr val="bg1"/>
                </a:solidFill>
              </a:rPr>
              <a:t>as soon as </a:t>
            </a:r>
            <a:r>
              <a:rPr lang="en-US" b="1" dirty="0" smtClean="0">
                <a:solidFill>
                  <a:schemeClr val="bg1"/>
                </a:solidFill>
              </a:rPr>
              <a:t>I </a:t>
            </a:r>
            <a:r>
              <a:rPr lang="en-US" b="1" dirty="0">
                <a:solidFill>
                  <a:schemeClr val="bg1"/>
                </a:solidFill>
              </a:rPr>
              <a:t>arrived </a:t>
            </a:r>
            <a:r>
              <a:rPr lang="en-US" b="1" dirty="0" smtClean="0">
                <a:solidFill>
                  <a:schemeClr val="bg1"/>
                </a:solidFill>
              </a:rPr>
              <a:t>I was warmly </a:t>
            </a:r>
            <a:r>
              <a:rPr lang="en-US" b="1" dirty="0">
                <a:solidFill>
                  <a:schemeClr val="bg1"/>
                </a:solidFill>
              </a:rPr>
              <a:t>welcomed by </a:t>
            </a:r>
            <a:r>
              <a:rPr lang="en-US" b="1" dirty="0" smtClean="0">
                <a:solidFill>
                  <a:schemeClr val="bg1"/>
                </a:solidFill>
              </a:rPr>
              <a:t>my host family and for </a:t>
            </a:r>
            <a:r>
              <a:rPr lang="en-US" b="1" dirty="0">
                <a:solidFill>
                  <a:schemeClr val="bg1"/>
                </a:solidFill>
              </a:rPr>
              <a:t>that week, </a:t>
            </a:r>
            <a:r>
              <a:rPr lang="en-US" b="1" dirty="0" smtClean="0">
                <a:solidFill>
                  <a:schemeClr val="bg1"/>
                </a:solidFill>
              </a:rPr>
              <a:t>actually also now…, I feel it as mine. I </a:t>
            </a:r>
            <a:r>
              <a:rPr lang="en-US" b="1" dirty="0">
                <a:solidFill>
                  <a:schemeClr val="bg1"/>
                </a:solidFill>
              </a:rPr>
              <a:t>spent some hours a day to follow some activities inside the IES </a:t>
            </a:r>
            <a:r>
              <a:rPr lang="en-US" b="1" dirty="0" err="1">
                <a:solidFill>
                  <a:schemeClr val="bg1"/>
                </a:solidFill>
              </a:rPr>
              <a:t>Campeador</a:t>
            </a:r>
            <a:r>
              <a:rPr lang="en-US" b="1" dirty="0">
                <a:solidFill>
                  <a:schemeClr val="bg1"/>
                </a:solidFill>
              </a:rPr>
              <a:t> that was </a:t>
            </a:r>
            <a:r>
              <a:rPr lang="en-US" b="1" dirty="0" smtClean="0">
                <a:solidFill>
                  <a:schemeClr val="bg1"/>
                </a:solidFill>
              </a:rPr>
              <a:t>the receiving </a:t>
            </a:r>
            <a:r>
              <a:rPr lang="en-US" b="1" dirty="0">
                <a:solidFill>
                  <a:schemeClr val="bg1"/>
                </a:solidFill>
              </a:rPr>
              <a:t>school and </a:t>
            </a:r>
            <a:r>
              <a:rPr lang="en-US" b="1" dirty="0" smtClean="0">
                <a:solidFill>
                  <a:schemeClr val="bg1"/>
                </a:solidFill>
              </a:rPr>
              <a:t>then I went </a:t>
            </a:r>
            <a:r>
              <a:rPr lang="en-US" b="1" dirty="0">
                <a:solidFill>
                  <a:schemeClr val="bg1"/>
                </a:solidFill>
              </a:rPr>
              <a:t>around the city to visit the principal buildings. </a:t>
            </a:r>
            <a:r>
              <a:rPr lang="en-US" b="1" dirty="0" smtClean="0">
                <a:solidFill>
                  <a:schemeClr val="bg1"/>
                </a:solidFill>
              </a:rPr>
              <a:t>This experience helped me enforce my European feeling, </a:t>
            </a:r>
            <a:r>
              <a:rPr lang="en-US" b="1" dirty="0">
                <a:solidFill>
                  <a:schemeClr val="bg1"/>
                </a:solidFill>
              </a:rPr>
              <a:t>but also </a:t>
            </a:r>
            <a:r>
              <a:rPr lang="en-US" b="1" dirty="0" smtClean="0">
                <a:solidFill>
                  <a:schemeClr val="bg1"/>
                </a:solidFill>
              </a:rPr>
              <a:t>let me </a:t>
            </a:r>
            <a:r>
              <a:rPr lang="en-US" b="1" dirty="0">
                <a:solidFill>
                  <a:schemeClr val="bg1"/>
                </a:solidFill>
              </a:rPr>
              <a:t>strengthen </a:t>
            </a:r>
            <a:r>
              <a:rPr lang="en-US" b="1" dirty="0" smtClean="0">
                <a:solidFill>
                  <a:schemeClr val="bg1"/>
                </a:solidFill>
              </a:rPr>
              <a:t>my English </a:t>
            </a:r>
            <a:r>
              <a:rPr lang="en-US" b="1" dirty="0">
                <a:solidFill>
                  <a:schemeClr val="bg1"/>
                </a:solidFill>
              </a:rPr>
              <a:t>language </a:t>
            </a:r>
            <a:r>
              <a:rPr lang="en-US" b="1" dirty="0" smtClean="0">
                <a:solidFill>
                  <a:schemeClr val="bg1"/>
                </a:solidFill>
              </a:rPr>
              <a:t>competences </a:t>
            </a:r>
            <a:r>
              <a:rPr lang="en-US" b="1" dirty="0">
                <a:solidFill>
                  <a:schemeClr val="bg1"/>
                </a:solidFill>
              </a:rPr>
              <a:t>and learn a little of informal </a:t>
            </a:r>
            <a:r>
              <a:rPr lang="en-US" b="1" dirty="0" smtClean="0">
                <a:solidFill>
                  <a:schemeClr val="bg1"/>
                </a:solidFill>
              </a:rPr>
              <a:t>Spanish</a:t>
            </a:r>
            <a:r>
              <a:rPr lang="en-US" b="1" dirty="0">
                <a:solidFill>
                  <a:schemeClr val="bg1"/>
                </a:solidFill>
              </a:rPr>
              <a:t>. </a:t>
            </a:r>
            <a:r>
              <a:rPr lang="en-US" b="1" dirty="0" smtClean="0">
                <a:solidFill>
                  <a:schemeClr val="bg1"/>
                </a:solidFill>
              </a:rPr>
              <a:t>Before leaving I prepared together with another participant a presentation about the power of Music as a tool of Communication and </a:t>
            </a:r>
            <a:r>
              <a:rPr lang="en-US" b="1" dirty="0">
                <a:solidFill>
                  <a:schemeClr val="bg1"/>
                </a:solidFill>
              </a:rPr>
              <a:t>I illustrated some examples of initiatives such as The Erasmus Orchestra labelling it as one of the main flagship cultural initiative of the Erasmus+ </a:t>
            </a:r>
            <a:r>
              <a:rPr lang="en-US" b="1" dirty="0" err="1">
                <a:solidFill>
                  <a:schemeClr val="bg1"/>
                </a:solidFill>
              </a:rPr>
              <a:t>Programme</a:t>
            </a:r>
            <a:r>
              <a:rPr lang="en-US" b="1" dirty="0">
                <a:solidFill>
                  <a:schemeClr val="bg1"/>
                </a:solidFill>
              </a:rPr>
              <a:t>.</a:t>
            </a:r>
            <a:endParaRPr lang="it-IT" b="1" dirty="0">
              <a:solidFill>
                <a:schemeClr val="bg1"/>
              </a:solidFill>
            </a:endParaRPr>
          </a:p>
          <a:p>
            <a:pPr algn="just"/>
            <a:r>
              <a:rPr lang="en-US" b="1" dirty="0" smtClean="0">
                <a:solidFill>
                  <a:schemeClr val="bg1"/>
                </a:solidFill>
              </a:rPr>
              <a:t>The last night I </a:t>
            </a:r>
            <a:r>
              <a:rPr lang="en-US" b="1" dirty="0">
                <a:solidFill>
                  <a:schemeClr val="bg1"/>
                </a:solidFill>
              </a:rPr>
              <a:t>went to the center of the city, to have dinner together and </a:t>
            </a:r>
            <a:r>
              <a:rPr lang="en-US" b="1" dirty="0" smtClean="0">
                <a:solidFill>
                  <a:schemeClr val="bg1"/>
                </a:solidFill>
              </a:rPr>
              <a:t>it was an occasion to reinforce the </a:t>
            </a:r>
            <a:r>
              <a:rPr lang="en-US" b="1" dirty="0">
                <a:solidFill>
                  <a:schemeClr val="bg1"/>
                </a:solidFill>
              </a:rPr>
              <a:t>bond among </a:t>
            </a:r>
            <a:r>
              <a:rPr lang="en-US" b="1" dirty="0" smtClean="0">
                <a:solidFill>
                  <a:schemeClr val="bg1"/>
                </a:solidFill>
              </a:rPr>
              <a:t>all Erasmus students. </a:t>
            </a:r>
            <a:r>
              <a:rPr lang="en-US" b="1" dirty="0">
                <a:solidFill>
                  <a:schemeClr val="bg1"/>
                </a:solidFill>
              </a:rPr>
              <a:t>If someone </a:t>
            </a:r>
            <a:r>
              <a:rPr lang="en-US" b="1" dirty="0" smtClean="0">
                <a:solidFill>
                  <a:schemeClr val="bg1"/>
                </a:solidFill>
              </a:rPr>
              <a:t>asked </a:t>
            </a:r>
            <a:r>
              <a:rPr lang="en-US" b="1" dirty="0">
                <a:solidFill>
                  <a:schemeClr val="bg1"/>
                </a:solidFill>
              </a:rPr>
              <a:t>me </a:t>
            </a:r>
            <a:r>
              <a:rPr lang="en-US" b="1" dirty="0" smtClean="0">
                <a:solidFill>
                  <a:schemeClr val="bg1"/>
                </a:solidFill>
              </a:rPr>
              <a:t>to </a:t>
            </a:r>
            <a:r>
              <a:rPr lang="en-US" b="1" dirty="0">
                <a:solidFill>
                  <a:schemeClr val="bg1"/>
                </a:solidFill>
              </a:rPr>
              <a:t>repeat the same </a:t>
            </a:r>
            <a:r>
              <a:rPr lang="en-US" b="1" dirty="0" smtClean="0">
                <a:solidFill>
                  <a:schemeClr val="bg1"/>
                </a:solidFill>
              </a:rPr>
              <a:t>experience</a:t>
            </a:r>
            <a:r>
              <a:rPr lang="en-US" b="1" dirty="0">
                <a:solidFill>
                  <a:schemeClr val="bg1"/>
                </a:solidFill>
              </a:rPr>
              <a:t>, I would immediately say </a:t>
            </a:r>
            <a:r>
              <a:rPr lang="en-US" b="1" dirty="0" smtClean="0">
                <a:solidFill>
                  <a:schemeClr val="bg1"/>
                </a:solidFill>
              </a:rPr>
              <a:t>yes. I thank the host family, all </a:t>
            </a:r>
            <a:r>
              <a:rPr lang="en-US" b="1" dirty="0">
                <a:solidFill>
                  <a:schemeClr val="bg1"/>
                </a:solidFill>
              </a:rPr>
              <a:t>the Spanish students, their </a:t>
            </a:r>
            <a:r>
              <a:rPr lang="en-US" b="1" dirty="0" smtClean="0">
                <a:solidFill>
                  <a:schemeClr val="bg1"/>
                </a:solidFill>
              </a:rPr>
              <a:t>teachers </a:t>
            </a:r>
            <a:r>
              <a:rPr lang="en-US" b="1" dirty="0">
                <a:solidFill>
                  <a:schemeClr val="bg1"/>
                </a:solidFill>
              </a:rPr>
              <a:t>and </a:t>
            </a:r>
            <a:r>
              <a:rPr lang="en-US" b="1" dirty="0" smtClean="0">
                <a:solidFill>
                  <a:schemeClr val="bg1"/>
                </a:solidFill>
              </a:rPr>
              <a:t>also </a:t>
            </a:r>
            <a:r>
              <a:rPr lang="en-US" b="1" dirty="0">
                <a:solidFill>
                  <a:schemeClr val="bg1"/>
                </a:solidFill>
              </a:rPr>
              <a:t>all the people that helped this project </a:t>
            </a:r>
            <a:r>
              <a:rPr lang="en-US" b="1" dirty="0" smtClean="0">
                <a:solidFill>
                  <a:schemeClr val="bg1"/>
                </a:solidFill>
              </a:rPr>
              <a:t>come </a:t>
            </a:r>
            <a:r>
              <a:rPr lang="en-US" b="1" dirty="0">
                <a:solidFill>
                  <a:schemeClr val="bg1"/>
                </a:solidFill>
              </a:rPr>
              <a:t>true, </a:t>
            </a:r>
            <a:r>
              <a:rPr lang="en-US" b="1" dirty="0" smtClean="0">
                <a:solidFill>
                  <a:schemeClr val="bg1"/>
                </a:solidFill>
              </a:rPr>
              <a:t>because </a:t>
            </a:r>
            <a:r>
              <a:rPr lang="en-US" b="1" dirty="0">
                <a:solidFill>
                  <a:schemeClr val="bg1"/>
                </a:solidFill>
              </a:rPr>
              <a:t>for </a:t>
            </a:r>
            <a:r>
              <a:rPr lang="en-US" b="1" dirty="0" smtClean="0">
                <a:solidFill>
                  <a:schemeClr val="bg1"/>
                </a:solidFill>
              </a:rPr>
              <a:t>one </a:t>
            </a:r>
            <a:r>
              <a:rPr lang="en-US" b="1" dirty="0">
                <a:solidFill>
                  <a:schemeClr val="bg1"/>
                </a:solidFill>
              </a:rPr>
              <a:t>week </a:t>
            </a:r>
            <a:r>
              <a:rPr lang="en-US" b="1" dirty="0" smtClean="0">
                <a:solidFill>
                  <a:schemeClr val="bg1"/>
                </a:solidFill>
              </a:rPr>
              <a:t>I felt at ease with a </a:t>
            </a:r>
            <a:r>
              <a:rPr lang="en-US" b="1" dirty="0">
                <a:solidFill>
                  <a:schemeClr val="bg1"/>
                </a:solidFill>
              </a:rPr>
              <a:t>second real and warm </a:t>
            </a:r>
            <a:r>
              <a:rPr lang="en-US" b="1" dirty="0" smtClean="0">
                <a:solidFill>
                  <a:schemeClr val="bg1"/>
                </a:solidFill>
              </a:rPr>
              <a:t>family. </a:t>
            </a:r>
            <a:endParaRPr lang="en-US" b="1" dirty="0">
              <a:solidFill>
                <a:schemeClr val="bg1"/>
              </a:solidFill>
            </a:endParaRPr>
          </a:p>
          <a:p>
            <a:pPr algn="just"/>
            <a:endParaRPr lang="en-US" b="1" dirty="0">
              <a:solidFill>
                <a:schemeClr val="bg1"/>
              </a:solidFill>
            </a:endParaRPr>
          </a:p>
        </p:txBody>
      </p:sp>
      <p:pic>
        <p:nvPicPr>
          <p:cNvPr id="5" name="Immagine 4"/>
          <p:cNvPicPr>
            <a:picLocks noChangeAspect="1"/>
          </p:cNvPicPr>
          <p:nvPr/>
        </p:nvPicPr>
        <p:blipFill>
          <a:blip r:embed="rId3"/>
          <a:stretch>
            <a:fillRect/>
          </a:stretch>
        </p:blipFill>
        <p:spPr>
          <a:xfrm>
            <a:off x="35684" y="3515138"/>
            <a:ext cx="4361672" cy="3255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4282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1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2089033"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Alessia Ciaccio</a:t>
            </a:r>
            <a:endParaRPr lang="it-IT" sz="1600" b="1" dirty="0">
              <a:solidFill>
                <a:schemeClr val="bg1"/>
              </a:solidFill>
              <a:latin typeface="Castellar" panose="020A0402060406010301" pitchFamily="18" charset="0"/>
            </a:endParaRPr>
          </a:p>
        </p:txBody>
      </p:sp>
      <p:sp>
        <p:nvSpPr>
          <p:cNvPr id="8" name="Rettangolo 7"/>
          <p:cNvSpPr/>
          <p:nvPr/>
        </p:nvSpPr>
        <p:spPr>
          <a:xfrm>
            <a:off x="0" y="0"/>
            <a:ext cx="12192000" cy="3970318"/>
          </a:xfrm>
          <a:prstGeom prst="rect">
            <a:avLst/>
          </a:prstGeom>
          <a:solidFill>
            <a:schemeClr val="tx1"/>
          </a:solidFill>
        </p:spPr>
        <p:txBody>
          <a:bodyPr wrap="square">
            <a:spAutoFit/>
          </a:bodyPr>
          <a:lstStyle/>
          <a:p>
            <a:pPr algn="just"/>
            <a:r>
              <a:rPr lang="en-US" b="1" dirty="0" smtClean="0">
                <a:solidFill>
                  <a:schemeClr val="bg1"/>
                </a:solidFill>
              </a:rPr>
              <a:t>Thanks to the Erasmus </a:t>
            </a:r>
            <a:r>
              <a:rPr lang="en-US" b="1" dirty="0" smtClean="0">
                <a:solidFill>
                  <a:schemeClr val="bg1"/>
                </a:solidFill>
              </a:rPr>
              <a:t>Program I spent five </a:t>
            </a:r>
            <a:r>
              <a:rPr lang="en-US" b="1" dirty="0" smtClean="0">
                <a:solidFill>
                  <a:schemeClr val="bg1"/>
                </a:solidFill>
              </a:rPr>
              <a:t>intense days in Valencia, Spain. </a:t>
            </a:r>
          </a:p>
          <a:p>
            <a:pPr algn="just"/>
            <a:r>
              <a:rPr lang="en-US" b="1" dirty="0" smtClean="0">
                <a:solidFill>
                  <a:schemeClr val="bg1"/>
                </a:solidFill>
              </a:rPr>
              <a:t>Valencia is one of the best </a:t>
            </a:r>
            <a:r>
              <a:rPr lang="en-US" b="1" dirty="0" smtClean="0">
                <a:solidFill>
                  <a:schemeClr val="bg1"/>
                </a:solidFill>
              </a:rPr>
              <a:t>cities </a:t>
            </a:r>
            <a:r>
              <a:rPr lang="en-US" b="1" dirty="0" smtClean="0">
                <a:solidFill>
                  <a:schemeClr val="bg1"/>
                </a:solidFill>
              </a:rPr>
              <a:t>in which to discover the thousand faces of </a:t>
            </a:r>
            <a:r>
              <a:rPr lang="en-US" b="1" dirty="0" smtClean="0">
                <a:solidFill>
                  <a:schemeClr val="bg1"/>
                </a:solidFill>
              </a:rPr>
              <a:t>culture: from </a:t>
            </a:r>
            <a:r>
              <a:rPr lang="en-US" b="1" dirty="0" smtClean="0">
                <a:solidFill>
                  <a:schemeClr val="bg1"/>
                </a:solidFill>
              </a:rPr>
              <a:t>gastronomic excellence, to craftsmanship, to archeology, everything in Valencia speaks of art and history.</a:t>
            </a:r>
          </a:p>
          <a:p>
            <a:pPr algn="just"/>
            <a:r>
              <a:rPr lang="en-US" b="1" dirty="0" smtClean="0">
                <a:solidFill>
                  <a:schemeClr val="bg1"/>
                </a:solidFill>
              </a:rPr>
              <a:t>Guest </a:t>
            </a:r>
            <a:r>
              <a:rPr lang="en-US" b="1" dirty="0" smtClean="0">
                <a:solidFill>
                  <a:schemeClr val="bg1"/>
                </a:solidFill>
              </a:rPr>
              <a:t>of the </a:t>
            </a:r>
            <a:r>
              <a:rPr lang="en-US" b="1" dirty="0" smtClean="0">
                <a:solidFill>
                  <a:schemeClr val="bg1"/>
                </a:solidFill>
              </a:rPr>
              <a:t>“</a:t>
            </a:r>
            <a:r>
              <a:rPr lang="en-US" b="1" dirty="0" err="1" smtClean="0">
                <a:solidFill>
                  <a:schemeClr val="bg1"/>
                </a:solidFill>
              </a:rPr>
              <a:t>Campeador</a:t>
            </a:r>
            <a:r>
              <a:rPr lang="en-US" b="1" dirty="0" smtClean="0">
                <a:solidFill>
                  <a:schemeClr val="bg1"/>
                </a:solidFill>
              </a:rPr>
              <a:t> Institute”, thanks </a:t>
            </a:r>
            <a:r>
              <a:rPr lang="en-US" b="1" dirty="0" smtClean="0">
                <a:solidFill>
                  <a:schemeClr val="bg1"/>
                </a:solidFill>
              </a:rPr>
              <a:t>to their availability, the warm welcome they </a:t>
            </a:r>
            <a:r>
              <a:rPr lang="en-US" b="1" dirty="0" smtClean="0">
                <a:solidFill>
                  <a:schemeClr val="bg1"/>
                </a:solidFill>
              </a:rPr>
              <a:t>reserved and </a:t>
            </a:r>
            <a:r>
              <a:rPr lang="en-US" b="1" dirty="0" smtClean="0">
                <a:solidFill>
                  <a:schemeClr val="bg1"/>
                </a:solidFill>
              </a:rPr>
              <a:t>the kind ways with which they introduced </a:t>
            </a:r>
            <a:r>
              <a:rPr lang="en-US" b="1" dirty="0" smtClean="0">
                <a:solidFill>
                  <a:schemeClr val="bg1"/>
                </a:solidFill>
              </a:rPr>
              <a:t>me </a:t>
            </a:r>
            <a:r>
              <a:rPr lang="en-US" b="1" dirty="0" smtClean="0">
                <a:solidFill>
                  <a:schemeClr val="bg1"/>
                </a:solidFill>
              </a:rPr>
              <a:t>to the wonders of the city, </a:t>
            </a:r>
            <a:r>
              <a:rPr lang="en-US" b="1" dirty="0" smtClean="0">
                <a:solidFill>
                  <a:schemeClr val="bg1"/>
                </a:solidFill>
              </a:rPr>
              <a:t>I savored </a:t>
            </a:r>
            <a:r>
              <a:rPr lang="en-US" b="1" dirty="0" smtClean="0">
                <a:solidFill>
                  <a:schemeClr val="bg1"/>
                </a:solidFill>
              </a:rPr>
              <a:t>this wonderful experience even </a:t>
            </a:r>
            <a:r>
              <a:rPr lang="en-US" b="1" dirty="0" smtClean="0">
                <a:solidFill>
                  <a:schemeClr val="bg1"/>
                </a:solidFill>
              </a:rPr>
              <a:t>more: </a:t>
            </a:r>
            <a:r>
              <a:rPr lang="en-US" b="1" dirty="0" err="1" smtClean="0">
                <a:solidFill>
                  <a:schemeClr val="bg1"/>
                </a:solidFill>
              </a:rPr>
              <a:t>Albufera</a:t>
            </a:r>
            <a:r>
              <a:rPr lang="en-US" b="1" dirty="0" smtClean="0">
                <a:solidFill>
                  <a:schemeClr val="bg1"/>
                </a:solidFill>
              </a:rPr>
              <a:t> </a:t>
            </a:r>
            <a:r>
              <a:rPr lang="en-US" b="1" dirty="0" smtClean="0">
                <a:solidFill>
                  <a:schemeClr val="bg1"/>
                </a:solidFill>
              </a:rPr>
              <a:t>Natural </a:t>
            </a:r>
            <a:r>
              <a:rPr lang="en-US" b="1" dirty="0" smtClean="0">
                <a:solidFill>
                  <a:schemeClr val="bg1"/>
                </a:solidFill>
              </a:rPr>
              <a:t>Park is </a:t>
            </a:r>
            <a:r>
              <a:rPr lang="en-US" b="1" dirty="0" smtClean="0">
                <a:solidFill>
                  <a:schemeClr val="bg1"/>
                </a:solidFill>
              </a:rPr>
              <a:t>dedicated to raising environmental awareness and enhancing local biodiversity, offering visitors an immersive experience in </a:t>
            </a:r>
            <a:r>
              <a:rPr lang="en-US" b="1" dirty="0" smtClean="0">
                <a:solidFill>
                  <a:schemeClr val="bg1"/>
                </a:solidFill>
              </a:rPr>
              <a:t>nature; the </a:t>
            </a:r>
            <a:r>
              <a:rPr lang="en-US" b="1" dirty="0" err="1" smtClean="0">
                <a:solidFill>
                  <a:schemeClr val="bg1"/>
                </a:solidFill>
              </a:rPr>
              <a:t>Oceanogràfic</a:t>
            </a:r>
            <a:r>
              <a:rPr lang="en-US" b="1" dirty="0" smtClean="0">
                <a:solidFill>
                  <a:schemeClr val="bg1"/>
                </a:solidFill>
              </a:rPr>
              <a:t> of Valencia is the largest aquarium in Europe and is located inside the City of Arts and </a:t>
            </a:r>
            <a:r>
              <a:rPr lang="en-US" b="1" dirty="0" smtClean="0">
                <a:solidFill>
                  <a:schemeClr val="bg1"/>
                </a:solidFill>
              </a:rPr>
              <a:t>Sciences: inaugurated </a:t>
            </a:r>
            <a:r>
              <a:rPr lang="en-US" b="1" dirty="0" smtClean="0">
                <a:solidFill>
                  <a:schemeClr val="bg1"/>
                </a:solidFill>
              </a:rPr>
              <a:t>in 2003, it is a scientific and recreational center that faithfully reproduces the most important marine ecosystems on the planet. Visiting </a:t>
            </a:r>
            <a:r>
              <a:rPr lang="en-US" b="1" dirty="0" smtClean="0">
                <a:solidFill>
                  <a:schemeClr val="bg1"/>
                </a:solidFill>
              </a:rPr>
              <a:t>them </a:t>
            </a:r>
            <a:r>
              <a:rPr lang="en-US" b="1" dirty="0" smtClean="0">
                <a:solidFill>
                  <a:schemeClr val="bg1"/>
                </a:solidFill>
              </a:rPr>
              <a:t>was a fascinating and educational </a:t>
            </a:r>
            <a:r>
              <a:rPr lang="en-US" b="1" dirty="0" smtClean="0">
                <a:solidFill>
                  <a:schemeClr val="bg1"/>
                </a:solidFill>
              </a:rPr>
              <a:t>experience since they combine science </a:t>
            </a:r>
            <a:r>
              <a:rPr lang="en-US" b="1" dirty="0" smtClean="0">
                <a:solidFill>
                  <a:schemeClr val="bg1"/>
                </a:solidFill>
              </a:rPr>
              <a:t>and respect for </a:t>
            </a:r>
            <a:r>
              <a:rPr lang="en-US" b="1" dirty="0" smtClean="0">
                <a:solidFill>
                  <a:schemeClr val="bg1"/>
                </a:solidFill>
              </a:rPr>
              <a:t>nature.</a:t>
            </a:r>
          </a:p>
          <a:p>
            <a:pPr algn="just"/>
            <a:r>
              <a:rPr lang="en-US" b="1" dirty="0" smtClean="0">
                <a:solidFill>
                  <a:schemeClr val="bg1"/>
                </a:solidFill>
              </a:rPr>
              <a:t>The experience was </a:t>
            </a:r>
            <a:r>
              <a:rPr lang="en-US" b="1" dirty="0" smtClean="0">
                <a:solidFill>
                  <a:schemeClr val="bg1"/>
                </a:solidFill>
              </a:rPr>
              <a:t>highly formative: I certainly improved my English language skills, thanks also to the comparison and exchange of good practices with the teachers </a:t>
            </a:r>
            <a:r>
              <a:rPr lang="en-US" b="1" dirty="0" smtClean="0">
                <a:solidFill>
                  <a:schemeClr val="bg1"/>
                </a:solidFill>
              </a:rPr>
              <a:t>and </a:t>
            </a:r>
            <a:r>
              <a:rPr lang="en-US" b="1" dirty="0" smtClean="0">
                <a:solidFill>
                  <a:schemeClr val="bg1"/>
                </a:solidFill>
              </a:rPr>
              <a:t>with the students. </a:t>
            </a:r>
            <a:r>
              <a:rPr lang="en-US" b="1" dirty="0" smtClean="0">
                <a:solidFill>
                  <a:schemeClr val="bg1"/>
                </a:solidFill>
              </a:rPr>
              <a:t>In particular I </a:t>
            </a:r>
            <a:r>
              <a:rPr lang="en-US" b="1" dirty="0">
                <a:solidFill>
                  <a:schemeClr val="bg1"/>
                </a:solidFill>
              </a:rPr>
              <a:t>dealt with the power of Music as a tool of </a:t>
            </a:r>
            <a:r>
              <a:rPr lang="en-US" b="1" dirty="0" smtClean="0">
                <a:solidFill>
                  <a:schemeClr val="bg1"/>
                </a:solidFill>
              </a:rPr>
              <a:t>Communication</a:t>
            </a:r>
            <a:r>
              <a:rPr lang="en-US" b="1" dirty="0">
                <a:solidFill>
                  <a:schemeClr val="bg1"/>
                </a:solidFill>
              </a:rPr>
              <a:t>. </a:t>
            </a:r>
            <a:endParaRPr lang="en-US" b="1" dirty="0" smtClean="0">
              <a:solidFill>
                <a:schemeClr val="bg1"/>
              </a:solidFill>
            </a:endParaRPr>
          </a:p>
          <a:p>
            <a:pPr algn="just"/>
            <a:r>
              <a:rPr lang="en-US" b="1" dirty="0" smtClean="0">
                <a:solidFill>
                  <a:schemeClr val="bg1"/>
                </a:solidFill>
              </a:rPr>
              <a:t>Erasmus </a:t>
            </a:r>
            <a:r>
              <a:rPr lang="en-US" b="1" dirty="0">
                <a:solidFill>
                  <a:schemeClr val="bg1"/>
                </a:solidFill>
              </a:rPr>
              <a:t>is an extraordinary experience from a linguistic, cultural and personal point of </a:t>
            </a:r>
            <a:r>
              <a:rPr lang="en-US" b="1" dirty="0" smtClean="0">
                <a:solidFill>
                  <a:schemeClr val="bg1"/>
                </a:solidFill>
              </a:rPr>
              <a:t>view</a:t>
            </a:r>
            <a:r>
              <a:rPr lang="en-US" b="1" dirty="0">
                <a:solidFill>
                  <a:schemeClr val="bg1"/>
                </a:solidFill>
              </a:rPr>
              <a:t>:</a:t>
            </a:r>
            <a:r>
              <a:rPr lang="en-US" b="1" dirty="0" smtClean="0">
                <a:solidFill>
                  <a:schemeClr val="bg1"/>
                </a:solidFill>
              </a:rPr>
              <a:t> you </a:t>
            </a:r>
            <a:r>
              <a:rPr lang="en-US" b="1" dirty="0" smtClean="0">
                <a:solidFill>
                  <a:schemeClr val="bg1"/>
                </a:solidFill>
              </a:rPr>
              <a:t>grow, you mature, you develop thoughts and beliefs, you break down prejudices, but above all you know the world and you open your mind.</a:t>
            </a:r>
            <a:endParaRPr lang="en-US" b="1" dirty="0">
              <a:solidFill>
                <a:schemeClr val="bg1"/>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2" y="3988694"/>
            <a:ext cx="3783724" cy="28377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0247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2177199"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Andrea Brutto</a:t>
            </a:r>
            <a:endParaRPr lang="it-IT" sz="1600" b="1" dirty="0">
              <a:solidFill>
                <a:schemeClr val="bg1"/>
              </a:solidFill>
              <a:latin typeface="Castellar" panose="020A0402060406010301" pitchFamily="18" charset="0"/>
            </a:endParaRPr>
          </a:p>
        </p:txBody>
      </p:sp>
      <p:sp>
        <p:nvSpPr>
          <p:cNvPr id="8" name="Rettangolo 7"/>
          <p:cNvSpPr/>
          <p:nvPr/>
        </p:nvSpPr>
        <p:spPr>
          <a:xfrm>
            <a:off x="1" y="0"/>
            <a:ext cx="12065876" cy="3693319"/>
          </a:xfrm>
          <a:prstGeom prst="rect">
            <a:avLst/>
          </a:prstGeom>
          <a:solidFill>
            <a:schemeClr val="tx1"/>
          </a:solidFill>
        </p:spPr>
        <p:txBody>
          <a:bodyPr wrap="square">
            <a:spAutoFit/>
          </a:bodyPr>
          <a:lstStyle/>
          <a:p>
            <a:pPr algn="just"/>
            <a:r>
              <a:rPr lang="en-US" b="1" dirty="0">
                <a:solidFill>
                  <a:schemeClr val="bg1"/>
                </a:solidFill>
              </a:rPr>
              <a:t>The week in Valencia was really fascinating, I had a lot of fun, unfortunately this is my last experience with the school regarding Erasmus, but it is definitely </a:t>
            </a:r>
            <a:r>
              <a:rPr lang="en-US" b="1" dirty="0" smtClean="0">
                <a:solidFill>
                  <a:schemeClr val="bg1"/>
                </a:solidFill>
              </a:rPr>
              <a:t>an experience </a:t>
            </a:r>
            <a:r>
              <a:rPr lang="en-US" b="1" dirty="0">
                <a:solidFill>
                  <a:schemeClr val="bg1"/>
                </a:solidFill>
              </a:rPr>
              <a:t>I would </a:t>
            </a:r>
            <a:r>
              <a:rPr lang="en-US" b="1" dirty="0" smtClean="0">
                <a:solidFill>
                  <a:schemeClr val="bg1"/>
                </a:solidFill>
              </a:rPr>
              <a:t>do </a:t>
            </a:r>
            <a:r>
              <a:rPr lang="en-US" b="1" dirty="0">
                <a:solidFill>
                  <a:schemeClr val="bg1"/>
                </a:solidFill>
              </a:rPr>
              <a:t>again. Since </a:t>
            </a:r>
            <a:r>
              <a:rPr lang="en-US" b="1" dirty="0" smtClean="0">
                <a:solidFill>
                  <a:schemeClr val="bg1"/>
                </a:solidFill>
              </a:rPr>
              <a:t>the arrival </a:t>
            </a:r>
            <a:r>
              <a:rPr lang="en-US" b="1" dirty="0">
                <a:solidFill>
                  <a:schemeClr val="bg1"/>
                </a:solidFill>
              </a:rPr>
              <a:t>at the airport my host family was super kind and respectful towards </a:t>
            </a:r>
            <a:r>
              <a:rPr lang="en-US" b="1" dirty="0" smtClean="0">
                <a:solidFill>
                  <a:schemeClr val="bg1"/>
                </a:solidFill>
              </a:rPr>
              <a:t>me: with the </a:t>
            </a:r>
            <a:r>
              <a:rPr lang="en-US" b="1" dirty="0">
                <a:solidFill>
                  <a:schemeClr val="bg1"/>
                </a:solidFill>
              </a:rPr>
              <a:t>girl </a:t>
            </a:r>
            <a:r>
              <a:rPr lang="en-US" b="1" dirty="0" smtClean="0">
                <a:solidFill>
                  <a:schemeClr val="bg1"/>
                </a:solidFill>
              </a:rPr>
              <a:t>that </a:t>
            </a:r>
            <a:r>
              <a:rPr lang="en-US" b="1" dirty="0">
                <a:solidFill>
                  <a:schemeClr val="bg1"/>
                </a:solidFill>
              </a:rPr>
              <a:t>hosted me a really beautiful friendship </a:t>
            </a:r>
            <a:r>
              <a:rPr lang="en-US" b="1" dirty="0" smtClean="0">
                <a:solidFill>
                  <a:schemeClr val="bg1"/>
                </a:solidFill>
              </a:rPr>
              <a:t>was immediately </a:t>
            </a:r>
            <a:r>
              <a:rPr lang="en-US" b="1" dirty="0">
                <a:solidFill>
                  <a:schemeClr val="bg1"/>
                </a:solidFill>
              </a:rPr>
              <a:t>born, </a:t>
            </a:r>
            <a:r>
              <a:rPr lang="en-US" b="1" dirty="0" smtClean="0">
                <a:solidFill>
                  <a:schemeClr val="bg1"/>
                </a:solidFill>
              </a:rPr>
              <a:t>even </a:t>
            </a:r>
            <a:r>
              <a:rPr lang="en-US" b="1" dirty="0">
                <a:solidFill>
                  <a:schemeClr val="bg1"/>
                </a:solidFill>
              </a:rPr>
              <a:t>with the other </a:t>
            </a:r>
            <a:r>
              <a:rPr lang="en-US" b="1" dirty="0" smtClean="0">
                <a:solidFill>
                  <a:schemeClr val="bg1"/>
                </a:solidFill>
              </a:rPr>
              <a:t>boys/girls </a:t>
            </a:r>
            <a:r>
              <a:rPr lang="en-US" b="1" dirty="0">
                <a:solidFill>
                  <a:schemeClr val="bg1"/>
                </a:solidFill>
              </a:rPr>
              <a:t>I had a great time and I had a lot of fun. As for the city of Valencia, there is not much to </a:t>
            </a:r>
            <a:r>
              <a:rPr lang="en-US" b="1" dirty="0" smtClean="0">
                <a:solidFill>
                  <a:schemeClr val="bg1"/>
                </a:solidFill>
              </a:rPr>
              <a:t>say: </a:t>
            </a:r>
            <a:r>
              <a:rPr lang="en-US" b="1" dirty="0">
                <a:solidFill>
                  <a:schemeClr val="bg1"/>
                </a:solidFill>
              </a:rPr>
              <a:t>it is spectacular, first of all it is huge and fascinating in its culture and customs. I really liked the city center, especially in the </a:t>
            </a:r>
            <a:r>
              <a:rPr lang="en-US" b="1" dirty="0" smtClean="0">
                <a:solidFill>
                  <a:schemeClr val="bg1"/>
                </a:solidFill>
              </a:rPr>
              <a:t>evening, </a:t>
            </a:r>
            <a:r>
              <a:rPr lang="en-US" b="1" dirty="0">
                <a:solidFill>
                  <a:schemeClr val="bg1"/>
                </a:solidFill>
              </a:rPr>
              <a:t>it is really beautiful, luckily we were close to the center, so with all the members of Erasmus we met at the "usual" traffic light and took the metro together. We visited so many </a:t>
            </a:r>
            <a:r>
              <a:rPr lang="en-US" b="1" dirty="0" smtClean="0">
                <a:solidFill>
                  <a:schemeClr val="bg1"/>
                </a:solidFill>
              </a:rPr>
              <a:t>places </a:t>
            </a:r>
            <a:r>
              <a:rPr lang="en-US" b="1" dirty="0">
                <a:solidFill>
                  <a:schemeClr val="bg1"/>
                </a:solidFill>
              </a:rPr>
              <a:t>including: The historical gardens of </a:t>
            </a:r>
            <a:r>
              <a:rPr lang="en-US" b="1" dirty="0" err="1" smtClean="0">
                <a:solidFill>
                  <a:schemeClr val="bg1"/>
                </a:solidFill>
              </a:rPr>
              <a:t>Vivers</a:t>
            </a:r>
            <a:r>
              <a:rPr lang="en-US" b="1" dirty="0">
                <a:solidFill>
                  <a:schemeClr val="bg1"/>
                </a:solidFill>
              </a:rPr>
              <a:t>, </a:t>
            </a:r>
            <a:r>
              <a:rPr lang="en-US" b="1" dirty="0" err="1">
                <a:solidFill>
                  <a:schemeClr val="bg1"/>
                </a:solidFill>
              </a:rPr>
              <a:t>Caixa</a:t>
            </a:r>
            <a:r>
              <a:rPr lang="en-US" b="1" dirty="0">
                <a:solidFill>
                  <a:schemeClr val="bg1"/>
                </a:solidFill>
              </a:rPr>
              <a:t> Forum</a:t>
            </a:r>
            <a:r>
              <a:rPr lang="en-US" b="1" dirty="0" smtClean="0">
                <a:solidFill>
                  <a:schemeClr val="bg1"/>
                </a:solidFill>
              </a:rPr>
              <a:t>, the </a:t>
            </a:r>
            <a:r>
              <a:rPr lang="en-US" b="1" dirty="0">
                <a:solidFill>
                  <a:schemeClr val="bg1"/>
                </a:solidFill>
              </a:rPr>
              <a:t>Oceanographic Museum, we went to La </a:t>
            </a:r>
            <a:r>
              <a:rPr lang="en-US" b="1" dirty="0" err="1">
                <a:solidFill>
                  <a:schemeClr val="bg1"/>
                </a:solidFill>
              </a:rPr>
              <a:t>Albufera</a:t>
            </a:r>
            <a:r>
              <a:rPr lang="en-US" b="1" dirty="0">
                <a:solidFill>
                  <a:schemeClr val="bg1"/>
                </a:solidFill>
              </a:rPr>
              <a:t> where we also took a boat trip on the lake, we visited the historic city of Valencia</a:t>
            </a:r>
            <a:r>
              <a:rPr lang="en-US" b="1" dirty="0" smtClean="0">
                <a:solidFill>
                  <a:schemeClr val="bg1"/>
                </a:solidFill>
              </a:rPr>
              <a:t>. </a:t>
            </a:r>
            <a:r>
              <a:rPr lang="en-US" b="1" dirty="0">
                <a:solidFill>
                  <a:schemeClr val="bg1"/>
                </a:solidFill>
              </a:rPr>
              <a:t>My favorite day is definitely the visit to the oceanographic, it is truly majestic and with a wide variety of animals, </a:t>
            </a:r>
            <a:r>
              <a:rPr lang="en-US" b="1" dirty="0" smtClean="0">
                <a:solidFill>
                  <a:schemeClr val="bg1"/>
                </a:solidFill>
              </a:rPr>
              <a:t>I </a:t>
            </a:r>
            <a:r>
              <a:rPr lang="en-US" b="1" dirty="0">
                <a:solidFill>
                  <a:schemeClr val="bg1"/>
                </a:solidFill>
              </a:rPr>
              <a:t>also </a:t>
            </a:r>
            <a:r>
              <a:rPr lang="en-US" b="1" dirty="0" smtClean="0">
                <a:solidFill>
                  <a:schemeClr val="bg1"/>
                </a:solidFill>
              </a:rPr>
              <a:t>saw </a:t>
            </a:r>
            <a:r>
              <a:rPr lang="en-US" b="1" dirty="0">
                <a:solidFill>
                  <a:schemeClr val="bg1"/>
                </a:solidFill>
              </a:rPr>
              <a:t>a dolphin show which was </a:t>
            </a:r>
            <a:r>
              <a:rPr lang="en-US" b="1" dirty="0" smtClean="0">
                <a:solidFill>
                  <a:schemeClr val="bg1"/>
                </a:solidFill>
              </a:rPr>
              <a:t>amazing. </a:t>
            </a:r>
          </a:p>
          <a:p>
            <a:pPr algn="just"/>
            <a:r>
              <a:rPr lang="en-US" b="1" dirty="0">
                <a:solidFill>
                  <a:schemeClr val="bg1"/>
                </a:solidFill>
              </a:rPr>
              <a:t>As for specific formative activities I dealt with another Italian mate a really important topic regarding “HOW EUROPEAN UNION PROGRAMMES FAVOUR INCLUSION which, in my opinion, represent the most important priority of the </a:t>
            </a:r>
            <a:r>
              <a:rPr lang="en-US" b="1" dirty="0" err="1" smtClean="0">
                <a:solidFill>
                  <a:schemeClr val="bg1"/>
                </a:solidFill>
              </a:rPr>
              <a:t>Programme</a:t>
            </a:r>
            <a:r>
              <a:rPr lang="en-US" b="1" dirty="0" smtClean="0">
                <a:solidFill>
                  <a:schemeClr val="bg1"/>
                </a:solidFill>
              </a:rPr>
              <a:t>. This </a:t>
            </a:r>
            <a:r>
              <a:rPr lang="en-US" b="1" dirty="0">
                <a:solidFill>
                  <a:schemeClr val="bg1"/>
                </a:solidFill>
              </a:rPr>
              <a:t>experience has </a:t>
            </a:r>
            <a:r>
              <a:rPr lang="en-US" b="1" dirty="0" smtClean="0">
                <a:solidFill>
                  <a:schemeClr val="bg1"/>
                </a:solidFill>
              </a:rPr>
              <a:t>aroused in </a:t>
            </a:r>
            <a:r>
              <a:rPr lang="en-US" b="1" dirty="0">
                <a:solidFill>
                  <a:schemeClr val="bg1"/>
                </a:solidFill>
              </a:rPr>
              <a:t>me so many emotions, I have learned so many things, including </a:t>
            </a:r>
            <a:r>
              <a:rPr lang="en-US" b="1" dirty="0" smtClean="0">
                <a:solidFill>
                  <a:schemeClr val="bg1"/>
                </a:solidFill>
              </a:rPr>
              <a:t>Spanish customs </a:t>
            </a:r>
            <a:r>
              <a:rPr lang="en-US" b="1" dirty="0">
                <a:solidFill>
                  <a:schemeClr val="bg1"/>
                </a:solidFill>
              </a:rPr>
              <a:t>and </a:t>
            </a:r>
            <a:r>
              <a:rPr lang="en-US" b="1" dirty="0" smtClean="0">
                <a:solidFill>
                  <a:schemeClr val="bg1"/>
                </a:solidFill>
              </a:rPr>
              <a:t>culture. </a:t>
            </a:r>
            <a:endParaRPr lang="en-US" b="1" dirty="0">
              <a:solidFill>
                <a:schemeClr val="bg1"/>
              </a:solidFill>
            </a:endParaRPr>
          </a:p>
        </p:txBody>
      </p:sp>
      <p:pic>
        <p:nvPicPr>
          <p:cNvPr id="4" name="Immagine 3"/>
          <p:cNvPicPr>
            <a:picLocks noChangeAspect="1"/>
          </p:cNvPicPr>
          <p:nvPr/>
        </p:nvPicPr>
        <p:blipFill>
          <a:blip r:embed="rId3"/>
          <a:stretch>
            <a:fillRect/>
          </a:stretch>
        </p:blipFill>
        <p:spPr>
          <a:xfrm>
            <a:off x="126123" y="3693319"/>
            <a:ext cx="4091191" cy="30749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75935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2636427"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Luigi Maria Natale</a:t>
            </a:r>
            <a:endParaRPr lang="it-IT" sz="1600" b="1" dirty="0">
              <a:solidFill>
                <a:schemeClr val="bg1"/>
              </a:solidFill>
              <a:latin typeface="Castellar" panose="020A0402060406010301" pitchFamily="18" charset="0"/>
            </a:endParaRPr>
          </a:p>
        </p:txBody>
      </p:sp>
      <p:sp>
        <p:nvSpPr>
          <p:cNvPr id="8" name="Rettangolo 7"/>
          <p:cNvSpPr/>
          <p:nvPr/>
        </p:nvSpPr>
        <p:spPr>
          <a:xfrm>
            <a:off x="0" y="0"/>
            <a:ext cx="12191999" cy="3139321"/>
          </a:xfrm>
          <a:prstGeom prst="rect">
            <a:avLst/>
          </a:prstGeom>
          <a:solidFill>
            <a:schemeClr val="tx1"/>
          </a:solidFill>
        </p:spPr>
        <p:txBody>
          <a:bodyPr wrap="square">
            <a:spAutoFit/>
          </a:bodyPr>
          <a:lstStyle/>
          <a:p>
            <a:pPr algn="just"/>
            <a:r>
              <a:rPr lang="en-US" b="1" dirty="0">
                <a:solidFill>
                  <a:schemeClr val="bg1"/>
                </a:solidFill>
              </a:rPr>
              <a:t>The week that </a:t>
            </a:r>
            <a:r>
              <a:rPr lang="en-US" b="1" dirty="0" smtClean="0">
                <a:solidFill>
                  <a:schemeClr val="bg1"/>
                </a:solidFill>
              </a:rPr>
              <a:t>I </a:t>
            </a:r>
            <a:r>
              <a:rPr lang="en-US" b="1" dirty="0">
                <a:solidFill>
                  <a:schemeClr val="bg1"/>
                </a:solidFill>
              </a:rPr>
              <a:t>spent in Valencia </a:t>
            </a:r>
            <a:r>
              <a:rPr lang="en-US" b="1" dirty="0" smtClean="0">
                <a:solidFill>
                  <a:schemeClr val="bg1"/>
                </a:solidFill>
              </a:rPr>
              <a:t>represented </a:t>
            </a:r>
            <a:r>
              <a:rPr lang="en-US" b="1" dirty="0">
                <a:solidFill>
                  <a:schemeClr val="bg1"/>
                </a:solidFill>
              </a:rPr>
              <a:t>an incredible experience for my cultural and social baggage: as soon as </a:t>
            </a:r>
            <a:r>
              <a:rPr lang="en-US" b="1" dirty="0" smtClean="0">
                <a:solidFill>
                  <a:schemeClr val="bg1"/>
                </a:solidFill>
              </a:rPr>
              <a:t>I </a:t>
            </a:r>
            <a:r>
              <a:rPr lang="en-US" b="1" dirty="0">
                <a:solidFill>
                  <a:schemeClr val="bg1"/>
                </a:solidFill>
              </a:rPr>
              <a:t>arrived </a:t>
            </a:r>
            <a:r>
              <a:rPr lang="en-US" b="1" dirty="0" smtClean="0">
                <a:solidFill>
                  <a:schemeClr val="bg1"/>
                </a:solidFill>
              </a:rPr>
              <a:t>I got </a:t>
            </a:r>
            <a:r>
              <a:rPr lang="en-US" b="1" dirty="0">
                <a:solidFill>
                  <a:schemeClr val="bg1"/>
                </a:solidFill>
              </a:rPr>
              <a:t>well and warmly welcomed by </a:t>
            </a:r>
            <a:r>
              <a:rPr lang="en-US" b="1" dirty="0" smtClean="0">
                <a:solidFill>
                  <a:schemeClr val="bg1"/>
                </a:solidFill>
              </a:rPr>
              <a:t>hosts </a:t>
            </a:r>
            <a:r>
              <a:rPr lang="en-US" b="1" dirty="0">
                <a:solidFill>
                  <a:schemeClr val="bg1"/>
                </a:solidFill>
              </a:rPr>
              <a:t>and </a:t>
            </a:r>
            <a:r>
              <a:rPr lang="en-US" b="1" dirty="0" smtClean="0">
                <a:solidFill>
                  <a:schemeClr val="bg1"/>
                </a:solidFill>
              </a:rPr>
              <a:t>families </a:t>
            </a:r>
            <a:r>
              <a:rPr lang="en-US" b="1" dirty="0">
                <a:solidFill>
                  <a:schemeClr val="bg1"/>
                </a:solidFill>
              </a:rPr>
              <a:t>that, for that week, were like </a:t>
            </a:r>
            <a:r>
              <a:rPr lang="en-US" b="1" dirty="0" smtClean="0">
                <a:solidFill>
                  <a:schemeClr val="bg1"/>
                </a:solidFill>
              </a:rPr>
              <a:t>mine. I </a:t>
            </a:r>
            <a:r>
              <a:rPr lang="en-US" b="1" dirty="0">
                <a:solidFill>
                  <a:schemeClr val="bg1"/>
                </a:solidFill>
              </a:rPr>
              <a:t>spent some hours a day to follow some activities inside the IES </a:t>
            </a:r>
            <a:r>
              <a:rPr lang="en-US" b="1" dirty="0" err="1">
                <a:solidFill>
                  <a:schemeClr val="bg1"/>
                </a:solidFill>
              </a:rPr>
              <a:t>Campeador</a:t>
            </a:r>
            <a:r>
              <a:rPr lang="en-US" b="1" dirty="0">
                <a:solidFill>
                  <a:schemeClr val="bg1"/>
                </a:solidFill>
              </a:rPr>
              <a:t> </a:t>
            </a:r>
            <a:r>
              <a:rPr lang="en-US" b="1" dirty="0" smtClean="0">
                <a:solidFill>
                  <a:schemeClr val="bg1"/>
                </a:solidFill>
              </a:rPr>
              <a:t>institute and then I </a:t>
            </a:r>
            <a:r>
              <a:rPr lang="en-US" b="1" dirty="0">
                <a:solidFill>
                  <a:schemeClr val="bg1"/>
                </a:solidFill>
              </a:rPr>
              <a:t>went around the city to visit the principal </a:t>
            </a:r>
            <a:r>
              <a:rPr lang="en-US" b="1" dirty="0" smtClean="0">
                <a:solidFill>
                  <a:schemeClr val="bg1"/>
                </a:solidFill>
              </a:rPr>
              <a:t>locations</a:t>
            </a:r>
            <a:r>
              <a:rPr lang="en-US" b="1" dirty="0">
                <a:solidFill>
                  <a:schemeClr val="bg1"/>
                </a:solidFill>
              </a:rPr>
              <a:t>. In the evening I went to the center of the city, to have dinner together,  thus strengthening the bond among </a:t>
            </a:r>
            <a:r>
              <a:rPr lang="en-US" b="1" dirty="0" smtClean="0">
                <a:solidFill>
                  <a:schemeClr val="bg1"/>
                </a:solidFill>
              </a:rPr>
              <a:t>us. </a:t>
            </a:r>
          </a:p>
          <a:p>
            <a:pPr algn="just"/>
            <a:r>
              <a:rPr lang="en-US" b="1" dirty="0">
                <a:solidFill>
                  <a:schemeClr val="bg1"/>
                </a:solidFill>
              </a:rPr>
              <a:t>The mobility helped me to enforce my European membership feeling surely, but also let me strengthen my English language competences and learn a little of informal Spanish. In particular I dealt with the initiatives undertaken by the European Commission to </a:t>
            </a:r>
            <a:r>
              <a:rPr lang="en-US" b="1" dirty="0" err="1">
                <a:solidFill>
                  <a:schemeClr val="bg1"/>
                </a:solidFill>
              </a:rPr>
              <a:t>favour</a:t>
            </a:r>
            <a:r>
              <a:rPr lang="en-US" b="1" dirty="0">
                <a:solidFill>
                  <a:schemeClr val="bg1"/>
                </a:solidFill>
              </a:rPr>
              <a:t> Inclusion such as ESF+, The European Solidarity Corps, The Action Plan for Integration and Inclusion, the CERV </a:t>
            </a:r>
            <a:r>
              <a:rPr lang="en-US" b="1" dirty="0" err="1">
                <a:solidFill>
                  <a:schemeClr val="bg1"/>
                </a:solidFill>
              </a:rPr>
              <a:t>programme</a:t>
            </a:r>
            <a:r>
              <a:rPr lang="en-US" b="1" dirty="0">
                <a:solidFill>
                  <a:schemeClr val="bg1"/>
                </a:solidFill>
              </a:rPr>
              <a:t> and </a:t>
            </a:r>
            <a:r>
              <a:rPr lang="en-US" b="1" dirty="0" smtClean="0">
                <a:solidFill>
                  <a:schemeClr val="bg1"/>
                </a:solidFill>
              </a:rPr>
              <a:t>FEI </a:t>
            </a:r>
            <a:r>
              <a:rPr lang="en-US" b="1" dirty="0">
                <a:solidFill>
                  <a:schemeClr val="bg1"/>
                </a:solidFill>
              </a:rPr>
              <a:t>SUPPORT FOR THE INTEGRATION OF </a:t>
            </a:r>
            <a:r>
              <a:rPr lang="en-US" b="1" dirty="0" smtClean="0">
                <a:solidFill>
                  <a:schemeClr val="bg1"/>
                </a:solidFill>
              </a:rPr>
              <a:t>MIGRANTS.</a:t>
            </a:r>
            <a:endParaRPr lang="en-US" b="1" dirty="0">
              <a:solidFill>
                <a:schemeClr val="bg1"/>
              </a:solidFill>
            </a:endParaRPr>
          </a:p>
          <a:p>
            <a:pPr algn="just"/>
            <a:r>
              <a:rPr lang="en-US" b="1" dirty="0" smtClean="0">
                <a:solidFill>
                  <a:schemeClr val="bg1"/>
                </a:solidFill>
              </a:rPr>
              <a:t>In short, if someone asked me to repeat the same exact experience, I would immediately say yes. I would like to say thanks host families, the Spanish students, their teachers and all the people that helped this project come true, because for a week I found in Spain a second real and warm family.</a:t>
            </a:r>
            <a:endParaRPr lang="en-US" b="1" dirty="0">
              <a:solidFill>
                <a:schemeClr val="bg1"/>
              </a:solidFill>
            </a:endParaRPr>
          </a:p>
        </p:txBody>
      </p:sp>
      <p:pic>
        <p:nvPicPr>
          <p:cNvPr id="5" name="Immagine 4"/>
          <p:cNvPicPr>
            <a:picLocks noChangeAspect="1"/>
          </p:cNvPicPr>
          <p:nvPr/>
        </p:nvPicPr>
        <p:blipFill rotWithShape="1">
          <a:blip r:embed="rId3"/>
          <a:srcRect t="22653" b="7162"/>
          <a:stretch/>
        </p:blipFill>
        <p:spPr>
          <a:xfrm>
            <a:off x="0" y="3108597"/>
            <a:ext cx="4025462" cy="3749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6286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96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040710" y="6355770"/>
            <a:ext cx="2106089"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Sofia Gualtieri</a:t>
            </a:r>
            <a:endParaRPr lang="it-IT" sz="1600" b="1" dirty="0">
              <a:solidFill>
                <a:schemeClr val="bg1"/>
              </a:solidFill>
              <a:latin typeface="Castellar" panose="020A0402060406010301" pitchFamily="18" charset="0"/>
            </a:endParaRPr>
          </a:p>
        </p:txBody>
      </p:sp>
      <p:sp>
        <p:nvSpPr>
          <p:cNvPr id="8" name="Rettangolo 7"/>
          <p:cNvSpPr/>
          <p:nvPr/>
        </p:nvSpPr>
        <p:spPr>
          <a:xfrm>
            <a:off x="0" y="0"/>
            <a:ext cx="12191999" cy="2862322"/>
          </a:xfrm>
          <a:prstGeom prst="rect">
            <a:avLst/>
          </a:prstGeom>
          <a:solidFill>
            <a:schemeClr val="tx1"/>
          </a:solidFill>
        </p:spPr>
        <p:txBody>
          <a:bodyPr wrap="square">
            <a:spAutoFit/>
          </a:bodyPr>
          <a:lstStyle/>
          <a:p>
            <a:pPr algn="just"/>
            <a:r>
              <a:rPr lang="en-US" b="1" dirty="0">
                <a:solidFill>
                  <a:schemeClr val="bg1"/>
                </a:solidFill>
              </a:rPr>
              <a:t>On April 6th I left for Spain with 7 other </a:t>
            </a:r>
            <a:r>
              <a:rPr lang="en-US" b="1" dirty="0" smtClean="0">
                <a:solidFill>
                  <a:schemeClr val="bg1"/>
                </a:solidFill>
              </a:rPr>
              <a:t>team mates for an Erasmus mobility;  this </a:t>
            </a:r>
            <a:r>
              <a:rPr lang="en-US" b="1" dirty="0">
                <a:solidFill>
                  <a:schemeClr val="bg1"/>
                </a:solidFill>
              </a:rPr>
              <a:t>was </a:t>
            </a:r>
            <a:r>
              <a:rPr lang="en-US" b="1" dirty="0" smtClean="0">
                <a:solidFill>
                  <a:schemeClr val="bg1"/>
                </a:solidFill>
              </a:rPr>
              <a:t>actually my </a:t>
            </a:r>
            <a:r>
              <a:rPr lang="en-US" b="1" dirty="0">
                <a:solidFill>
                  <a:schemeClr val="bg1"/>
                </a:solidFill>
              </a:rPr>
              <a:t>second </a:t>
            </a:r>
            <a:r>
              <a:rPr lang="en-US" b="1" dirty="0" smtClean="0">
                <a:solidFill>
                  <a:schemeClr val="bg1"/>
                </a:solidFill>
              </a:rPr>
              <a:t>experience. </a:t>
            </a:r>
            <a:r>
              <a:rPr lang="en-US" b="1" dirty="0">
                <a:solidFill>
                  <a:schemeClr val="bg1"/>
                </a:solidFill>
              </a:rPr>
              <a:t>I had a lot of fun. I expected a lot from this experience but I received much more than my </a:t>
            </a:r>
            <a:r>
              <a:rPr lang="en-US" b="1" dirty="0" smtClean="0">
                <a:solidFill>
                  <a:schemeClr val="bg1"/>
                </a:solidFill>
              </a:rPr>
              <a:t>expectations: </a:t>
            </a:r>
            <a:r>
              <a:rPr lang="en-US" b="1" dirty="0">
                <a:solidFill>
                  <a:schemeClr val="bg1"/>
                </a:solidFill>
              </a:rPr>
              <a:t>I came back very </a:t>
            </a:r>
            <a:r>
              <a:rPr lang="en-US" b="1" dirty="0" smtClean="0">
                <a:solidFill>
                  <a:schemeClr val="bg1"/>
                </a:solidFill>
              </a:rPr>
              <a:t>happy, </a:t>
            </a:r>
            <a:r>
              <a:rPr lang="en-US" b="1" dirty="0">
                <a:solidFill>
                  <a:schemeClr val="bg1"/>
                </a:solidFill>
              </a:rPr>
              <a:t>it was one of the most beautiful experiences </a:t>
            </a:r>
            <a:r>
              <a:rPr lang="en-US" b="1" dirty="0" smtClean="0">
                <a:solidFill>
                  <a:schemeClr val="bg1"/>
                </a:solidFill>
              </a:rPr>
              <a:t>in my </a:t>
            </a:r>
            <a:r>
              <a:rPr lang="en-US" b="1" dirty="0">
                <a:solidFill>
                  <a:schemeClr val="bg1"/>
                </a:solidFill>
              </a:rPr>
              <a:t>life. </a:t>
            </a:r>
            <a:r>
              <a:rPr lang="en-US" b="1" dirty="0" smtClean="0">
                <a:solidFill>
                  <a:schemeClr val="bg1"/>
                </a:solidFill>
              </a:rPr>
              <a:t>I </a:t>
            </a:r>
            <a:r>
              <a:rPr lang="en-US" b="1" dirty="0">
                <a:solidFill>
                  <a:schemeClr val="bg1"/>
                </a:solidFill>
              </a:rPr>
              <a:t>spent </a:t>
            </a:r>
            <a:r>
              <a:rPr lang="en-US" b="1" dirty="0" smtClean="0">
                <a:solidFill>
                  <a:schemeClr val="bg1"/>
                </a:solidFill>
              </a:rPr>
              <a:t>5 days </a:t>
            </a:r>
            <a:r>
              <a:rPr lang="en-US" b="1" dirty="0">
                <a:solidFill>
                  <a:schemeClr val="bg1"/>
                </a:solidFill>
              </a:rPr>
              <a:t>in Valencia. </a:t>
            </a:r>
            <a:r>
              <a:rPr lang="en-US" b="1" dirty="0" smtClean="0">
                <a:solidFill>
                  <a:schemeClr val="bg1"/>
                </a:solidFill>
              </a:rPr>
              <a:t>I </a:t>
            </a:r>
            <a:r>
              <a:rPr lang="en-US" b="1" dirty="0">
                <a:solidFill>
                  <a:schemeClr val="bg1"/>
                </a:solidFill>
              </a:rPr>
              <a:t>visited various museums, the </a:t>
            </a:r>
            <a:r>
              <a:rPr lang="en-US" b="1" dirty="0" smtClean="0">
                <a:solidFill>
                  <a:schemeClr val="bg1"/>
                </a:solidFill>
              </a:rPr>
              <a:t>Oceanographic </a:t>
            </a:r>
            <a:r>
              <a:rPr lang="en-US" b="1" dirty="0">
                <a:solidFill>
                  <a:schemeClr val="bg1"/>
                </a:solidFill>
              </a:rPr>
              <a:t>park, </a:t>
            </a:r>
            <a:r>
              <a:rPr lang="en-US" b="1" dirty="0" smtClean="0">
                <a:solidFill>
                  <a:schemeClr val="bg1"/>
                </a:solidFill>
              </a:rPr>
              <a:t>La </a:t>
            </a:r>
            <a:r>
              <a:rPr lang="en-US" b="1" dirty="0" err="1">
                <a:solidFill>
                  <a:schemeClr val="bg1"/>
                </a:solidFill>
              </a:rPr>
              <a:t>Albufera</a:t>
            </a:r>
            <a:r>
              <a:rPr lang="en-US" b="1" dirty="0">
                <a:solidFill>
                  <a:schemeClr val="bg1"/>
                </a:solidFill>
              </a:rPr>
              <a:t>, the botanical garden, the historic </a:t>
            </a:r>
            <a:r>
              <a:rPr lang="en-US" b="1" dirty="0" err="1">
                <a:solidFill>
                  <a:schemeClr val="bg1"/>
                </a:solidFill>
              </a:rPr>
              <a:t>centre</a:t>
            </a:r>
            <a:r>
              <a:rPr lang="en-US" b="1" dirty="0">
                <a:solidFill>
                  <a:schemeClr val="bg1"/>
                </a:solidFill>
              </a:rPr>
              <a:t> of Valencia, the central market, the C</a:t>
            </a:r>
            <a:r>
              <a:rPr lang="en-US" b="1" dirty="0" smtClean="0">
                <a:solidFill>
                  <a:schemeClr val="bg1"/>
                </a:solidFill>
              </a:rPr>
              <a:t>ity </a:t>
            </a:r>
            <a:r>
              <a:rPr lang="en-US" b="1" dirty="0">
                <a:solidFill>
                  <a:schemeClr val="bg1"/>
                </a:solidFill>
              </a:rPr>
              <a:t>of </a:t>
            </a:r>
            <a:r>
              <a:rPr lang="en-US" b="1" dirty="0" smtClean="0">
                <a:solidFill>
                  <a:schemeClr val="bg1"/>
                </a:solidFill>
              </a:rPr>
              <a:t>Arts </a:t>
            </a:r>
            <a:r>
              <a:rPr lang="en-US" b="1" dirty="0">
                <a:solidFill>
                  <a:schemeClr val="bg1"/>
                </a:solidFill>
              </a:rPr>
              <a:t>and </a:t>
            </a:r>
            <a:r>
              <a:rPr lang="en-US" b="1" dirty="0" smtClean="0">
                <a:solidFill>
                  <a:schemeClr val="bg1"/>
                </a:solidFill>
              </a:rPr>
              <a:t>Science</a:t>
            </a:r>
            <a:r>
              <a:rPr lang="en-US" b="1" dirty="0">
                <a:solidFill>
                  <a:schemeClr val="bg1"/>
                </a:solidFill>
              </a:rPr>
              <a:t>. In addition, </a:t>
            </a:r>
            <a:r>
              <a:rPr lang="en-US" b="1" dirty="0" smtClean="0">
                <a:solidFill>
                  <a:schemeClr val="bg1"/>
                </a:solidFill>
              </a:rPr>
              <a:t>I </a:t>
            </a:r>
            <a:r>
              <a:rPr lang="en-US" b="1" dirty="0">
                <a:solidFill>
                  <a:schemeClr val="bg1"/>
                </a:solidFill>
              </a:rPr>
              <a:t>met some very nice Spanish boys, the teachers </a:t>
            </a:r>
            <a:r>
              <a:rPr lang="en-US" b="1" dirty="0" err="1">
                <a:solidFill>
                  <a:schemeClr val="bg1"/>
                </a:solidFill>
              </a:rPr>
              <a:t>organised</a:t>
            </a:r>
            <a:r>
              <a:rPr lang="en-US" b="1" dirty="0">
                <a:solidFill>
                  <a:schemeClr val="bg1"/>
                </a:solidFill>
              </a:rPr>
              <a:t> </a:t>
            </a:r>
            <a:r>
              <a:rPr lang="en-US" b="1" dirty="0" smtClean="0">
                <a:solidFill>
                  <a:schemeClr val="bg1"/>
                </a:solidFill>
              </a:rPr>
              <a:t>several </a:t>
            </a:r>
            <a:r>
              <a:rPr lang="en-US" b="1" dirty="0">
                <a:solidFill>
                  <a:schemeClr val="bg1"/>
                </a:solidFill>
              </a:rPr>
              <a:t>fun group and team games. After school we all went to eat together and then we met in the afternoon and stayed together until the </a:t>
            </a:r>
            <a:r>
              <a:rPr lang="en-US" b="1" dirty="0" smtClean="0">
                <a:solidFill>
                  <a:schemeClr val="bg1"/>
                </a:solidFill>
              </a:rPr>
              <a:t>evening. </a:t>
            </a:r>
            <a:r>
              <a:rPr lang="en-US" b="1" dirty="0">
                <a:solidFill>
                  <a:schemeClr val="bg1"/>
                </a:solidFill>
              </a:rPr>
              <a:t>At first I was afraid of not knowing English well, of not being able to </a:t>
            </a:r>
            <a:r>
              <a:rPr lang="en-US" b="1" dirty="0" err="1">
                <a:solidFill>
                  <a:schemeClr val="bg1"/>
                </a:solidFill>
              </a:rPr>
              <a:t>socialise</a:t>
            </a:r>
            <a:r>
              <a:rPr lang="en-US" b="1" dirty="0">
                <a:solidFill>
                  <a:schemeClr val="bg1"/>
                </a:solidFill>
              </a:rPr>
              <a:t> with others, but I adapted and I still </a:t>
            </a:r>
            <a:r>
              <a:rPr lang="en-US" b="1" dirty="0" smtClean="0">
                <a:solidFill>
                  <a:schemeClr val="bg1"/>
                </a:solidFill>
              </a:rPr>
              <a:t>manage </a:t>
            </a:r>
            <a:r>
              <a:rPr lang="en-US" b="1" dirty="0">
                <a:solidFill>
                  <a:schemeClr val="bg1"/>
                </a:solidFill>
              </a:rPr>
              <a:t>to understand and </a:t>
            </a:r>
            <a:r>
              <a:rPr lang="en-US" b="1" dirty="0" smtClean="0">
                <a:solidFill>
                  <a:schemeClr val="bg1"/>
                </a:solidFill>
              </a:rPr>
              <a:t>chat with them through social media. We went on keeping strict relationship even after the mobility and comparing our ideas about relevant matters I had introduced during my stay there </a:t>
            </a:r>
            <a:r>
              <a:rPr lang="en-US" b="1" dirty="0">
                <a:solidFill>
                  <a:schemeClr val="bg1"/>
                </a:solidFill>
              </a:rPr>
              <a:t>such </a:t>
            </a:r>
            <a:r>
              <a:rPr lang="en-US" b="1" dirty="0" smtClean="0">
                <a:solidFill>
                  <a:schemeClr val="bg1"/>
                </a:solidFill>
              </a:rPr>
              <a:t>as the role of Digital skills as keys </a:t>
            </a:r>
            <a:r>
              <a:rPr lang="en-US" b="1" dirty="0">
                <a:solidFill>
                  <a:schemeClr val="bg1"/>
                </a:solidFill>
              </a:rPr>
              <a:t>of the </a:t>
            </a:r>
            <a:r>
              <a:rPr lang="en-US" b="1" dirty="0" smtClean="0">
                <a:solidFill>
                  <a:schemeClr val="bg1"/>
                </a:solidFill>
              </a:rPr>
              <a:t>future.</a:t>
            </a:r>
          </a:p>
          <a:p>
            <a:pPr algn="just"/>
            <a:r>
              <a:rPr lang="en-US" b="1" dirty="0" smtClean="0">
                <a:solidFill>
                  <a:schemeClr val="bg1"/>
                </a:solidFill>
              </a:rPr>
              <a:t>I </a:t>
            </a:r>
            <a:r>
              <a:rPr lang="en-US" b="1" dirty="0">
                <a:solidFill>
                  <a:schemeClr val="bg1"/>
                </a:solidFill>
              </a:rPr>
              <a:t>hope to have an experience like this again soon that will always remain in my heart.</a:t>
            </a:r>
          </a:p>
        </p:txBody>
      </p:sp>
      <p:pic>
        <p:nvPicPr>
          <p:cNvPr id="4" name="Immagine 3"/>
          <p:cNvPicPr>
            <a:picLocks noChangeAspect="1"/>
          </p:cNvPicPr>
          <p:nvPr/>
        </p:nvPicPr>
        <p:blipFill>
          <a:blip r:embed="rId3"/>
          <a:stretch>
            <a:fillRect/>
          </a:stretch>
        </p:blipFill>
        <p:spPr>
          <a:xfrm>
            <a:off x="79884" y="3016408"/>
            <a:ext cx="3832590" cy="3803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18649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A Brief History of 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485289" y="5976429"/>
            <a:ext cx="2480166" cy="338554"/>
          </a:xfrm>
          <a:prstGeom prst="rect">
            <a:avLst/>
          </a:prstGeom>
          <a:noFill/>
        </p:spPr>
        <p:txBody>
          <a:bodyPr wrap="none" rtlCol="0">
            <a:spAutoFit/>
          </a:bodyPr>
          <a:lstStyle/>
          <a:p>
            <a:r>
              <a:rPr lang="it-IT" sz="1600" b="1" dirty="0" smtClean="0">
                <a:solidFill>
                  <a:schemeClr val="bg1"/>
                </a:solidFill>
                <a:latin typeface="Castellar" panose="020A0402060406010301" pitchFamily="18" charset="0"/>
              </a:rPr>
              <a:t>Giulia </a:t>
            </a:r>
            <a:r>
              <a:rPr lang="it-IT" sz="1600" b="1" dirty="0" err="1" smtClean="0">
                <a:solidFill>
                  <a:schemeClr val="bg1"/>
                </a:solidFill>
                <a:latin typeface="Castellar" panose="020A0402060406010301" pitchFamily="18" charset="0"/>
              </a:rPr>
              <a:t>Seminaroti</a:t>
            </a:r>
            <a:endParaRPr lang="it-IT" sz="1600" b="1" dirty="0">
              <a:solidFill>
                <a:schemeClr val="bg1"/>
              </a:solidFill>
              <a:latin typeface="Castellar" panose="020A0402060406010301" pitchFamily="18" charset="0"/>
            </a:endParaRPr>
          </a:p>
        </p:txBody>
      </p:sp>
      <p:sp>
        <p:nvSpPr>
          <p:cNvPr id="8" name="Rettangolo 7"/>
          <p:cNvSpPr/>
          <p:nvPr/>
        </p:nvSpPr>
        <p:spPr>
          <a:xfrm>
            <a:off x="0" y="0"/>
            <a:ext cx="12191999" cy="2308324"/>
          </a:xfrm>
          <a:prstGeom prst="rect">
            <a:avLst/>
          </a:prstGeom>
          <a:solidFill>
            <a:schemeClr val="tx1"/>
          </a:solidFill>
        </p:spPr>
        <p:txBody>
          <a:bodyPr wrap="square">
            <a:spAutoFit/>
          </a:bodyPr>
          <a:lstStyle/>
          <a:p>
            <a:pPr algn="just"/>
            <a:r>
              <a:rPr lang="en-US" b="1" dirty="0" smtClean="0">
                <a:solidFill>
                  <a:schemeClr val="bg1"/>
                </a:solidFill>
              </a:rPr>
              <a:t>It was my first experience in Erasmus </a:t>
            </a:r>
            <a:r>
              <a:rPr lang="en-US" b="1" dirty="0" err="1" smtClean="0">
                <a:solidFill>
                  <a:schemeClr val="bg1"/>
                </a:solidFill>
              </a:rPr>
              <a:t>Programme</a:t>
            </a:r>
            <a:r>
              <a:rPr lang="en-US" b="1" dirty="0" smtClean="0">
                <a:solidFill>
                  <a:schemeClr val="bg1"/>
                </a:solidFill>
              </a:rPr>
              <a:t>. I learned a lot and I prepared before the mobility some slides stressing the importance of Digital skills and dealing with particular aspects such as communication, collaboration, sharing and privacy issues.</a:t>
            </a:r>
            <a:r>
              <a:rPr lang="en-US" dirty="0" smtClean="0"/>
              <a:t> </a:t>
            </a:r>
            <a:r>
              <a:rPr lang="en-US" b="1" dirty="0" smtClean="0">
                <a:solidFill>
                  <a:schemeClr val="bg1"/>
                </a:solidFill>
              </a:rPr>
              <a:t>The most memorable experience was at </a:t>
            </a:r>
            <a:r>
              <a:rPr lang="en-US" b="1" dirty="0">
                <a:solidFill>
                  <a:schemeClr val="bg1"/>
                </a:solidFill>
              </a:rPr>
              <a:t>the </a:t>
            </a:r>
            <a:r>
              <a:rPr lang="en-US" b="1" dirty="0" err="1" smtClean="0">
                <a:solidFill>
                  <a:schemeClr val="bg1"/>
                </a:solidFill>
              </a:rPr>
              <a:t>Oceanogràfic</a:t>
            </a:r>
            <a:r>
              <a:rPr lang="en-US" b="1" dirty="0" smtClean="0">
                <a:solidFill>
                  <a:schemeClr val="bg1"/>
                </a:solidFill>
              </a:rPr>
              <a:t>: every </a:t>
            </a:r>
            <a:r>
              <a:rPr lang="en-US" b="1" dirty="0">
                <a:solidFill>
                  <a:schemeClr val="bg1"/>
                </a:solidFill>
              </a:rPr>
              <a:t>corner told a different story, a piece of our incredible underwater planet. It made me reflect on how precious and delicate life is in the oceans, walking in that tunnel surrounded by sharks and manta rays swimming placidly above me... well, there I felt a very strong, almost surreal emotion. It felt like being inside a documentary, only the protagonists were passing within a meter of me</a:t>
            </a:r>
            <a:r>
              <a:rPr lang="en-US" b="1" dirty="0" smtClean="0">
                <a:solidFill>
                  <a:schemeClr val="bg1"/>
                </a:solidFill>
              </a:rPr>
              <a:t>! In </a:t>
            </a:r>
            <a:r>
              <a:rPr lang="en-US" b="1" dirty="0">
                <a:solidFill>
                  <a:schemeClr val="bg1"/>
                </a:solidFill>
              </a:rPr>
              <a:t>short, the </a:t>
            </a:r>
            <a:r>
              <a:rPr lang="en-US" b="1" dirty="0" err="1">
                <a:solidFill>
                  <a:schemeClr val="bg1"/>
                </a:solidFill>
              </a:rPr>
              <a:t>Oceanogràfic</a:t>
            </a:r>
            <a:r>
              <a:rPr lang="en-US" b="1" dirty="0">
                <a:solidFill>
                  <a:schemeClr val="bg1"/>
                </a:solidFill>
              </a:rPr>
              <a:t> was not just a tourist visit, but an experience that touched me deeply, that made me feel part of something wonderful and that left me with a beautiful memory and a new awareness.</a:t>
            </a:r>
          </a:p>
        </p:txBody>
      </p:sp>
      <p:pic>
        <p:nvPicPr>
          <p:cNvPr id="5" name="Immagine 4"/>
          <p:cNvPicPr>
            <a:picLocks noChangeAspect="1"/>
          </p:cNvPicPr>
          <p:nvPr/>
        </p:nvPicPr>
        <p:blipFill>
          <a:blip r:embed="rId3"/>
          <a:stretch>
            <a:fillRect/>
          </a:stretch>
        </p:blipFill>
        <p:spPr>
          <a:xfrm>
            <a:off x="196592" y="2671750"/>
            <a:ext cx="3729022" cy="29412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magine 5"/>
          <p:cNvPicPr>
            <a:picLocks noChangeAspect="1"/>
          </p:cNvPicPr>
          <p:nvPr/>
        </p:nvPicPr>
        <p:blipFill>
          <a:blip r:embed="rId4"/>
          <a:stretch>
            <a:fillRect/>
          </a:stretch>
        </p:blipFill>
        <p:spPr>
          <a:xfrm>
            <a:off x="9198671" y="3751196"/>
            <a:ext cx="2231329" cy="2225233"/>
          </a:xfrm>
          <a:prstGeom prst="rect">
            <a:avLst/>
          </a:prstGeom>
        </p:spPr>
      </p:pic>
      <p:pic>
        <p:nvPicPr>
          <p:cNvPr id="7" name="Immagine 6"/>
          <p:cNvPicPr>
            <a:picLocks noChangeAspect="1"/>
          </p:cNvPicPr>
          <p:nvPr/>
        </p:nvPicPr>
        <p:blipFill>
          <a:blip r:embed="rId5"/>
          <a:stretch>
            <a:fillRect/>
          </a:stretch>
        </p:blipFill>
        <p:spPr>
          <a:xfrm>
            <a:off x="8076843" y="6145706"/>
            <a:ext cx="4115157" cy="676715"/>
          </a:xfrm>
          <a:prstGeom prst="rect">
            <a:avLst/>
          </a:prstGeom>
        </p:spPr>
      </p:pic>
      <p:sp>
        <p:nvSpPr>
          <p:cNvPr id="10" name="CasellaDiTesto 9"/>
          <p:cNvSpPr txBox="1"/>
          <p:nvPr/>
        </p:nvSpPr>
        <p:spPr>
          <a:xfrm>
            <a:off x="9595945" y="3832667"/>
            <a:ext cx="184731" cy="369332"/>
          </a:xfrm>
          <a:prstGeom prst="rect">
            <a:avLst/>
          </a:prstGeom>
          <a:noFill/>
        </p:spPr>
        <p:txBody>
          <a:bodyPr wrap="none" rtlCol="0">
            <a:spAutoFit/>
          </a:bodyPr>
          <a:lstStyle/>
          <a:p>
            <a:endParaRPr lang="it-IT" dirty="0"/>
          </a:p>
        </p:txBody>
      </p:sp>
      <p:sp>
        <p:nvSpPr>
          <p:cNvPr id="11" name="CasellaDiTesto 10"/>
          <p:cNvSpPr txBox="1"/>
          <p:nvPr/>
        </p:nvSpPr>
        <p:spPr>
          <a:xfrm>
            <a:off x="6327228" y="2774731"/>
            <a:ext cx="5864771" cy="646331"/>
          </a:xfrm>
          <a:prstGeom prst="rect">
            <a:avLst/>
          </a:prstGeom>
          <a:noFill/>
        </p:spPr>
        <p:txBody>
          <a:bodyPr wrap="square" rtlCol="0">
            <a:spAutoFit/>
          </a:bodyPr>
          <a:lstStyle/>
          <a:p>
            <a:r>
              <a:rPr lang="it-IT" sz="3600" b="1" i="1" dirty="0" err="1" smtClean="0">
                <a:solidFill>
                  <a:schemeClr val="bg2"/>
                </a:solidFill>
                <a:latin typeface="Algerian" panose="04020705040A02060702" pitchFamily="82" charset="0"/>
              </a:rPr>
              <a:t>Thanks</a:t>
            </a:r>
            <a:r>
              <a:rPr lang="it-IT" sz="3600" b="1" i="1" dirty="0" smtClean="0">
                <a:solidFill>
                  <a:schemeClr val="bg2"/>
                </a:solidFill>
                <a:latin typeface="Algerian" panose="04020705040A02060702" pitchFamily="82" charset="0"/>
              </a:rPr>
              <a:t> for </a:t>
            </a:r>
            <a:r>
              <a:rPr lang="it-IT" sz="3600" b="1" i="1" dirty="0" err="1" smtClean="0">
                <a:solidFill>
                  <a:schemeClr val="bg2"/>
                </a:solidFill>
                <a:latin typeface="Algerian" panose="04020705040A02060702" pitchFamily="82" charset="0"/>
              </a:rPr>
              <a:t>watching</a:t>
            </a:r>
            <a:endParaRPr lang="it-IT" sz="3600" b="1" i="1" dirty="0">
              <a:solidFill>
                <a:schemeClr val="bg2"/>
              </a:solidFill>
              <a:latin typeface="Algerian" panose="04020705040A02060702" pitchFamily="82" charset="0"/>
            </a:endParaRPr>
          </a:p>
        </p:txBody>
      </p:sp>
    </p:spTree>
    <p:extLst>
      <p:ext uri="{BB962C8B-B14F-4D97-AF65-F5344CB8AC3E}">
        <p14:creationId xmlns:p14="http://schemas.microsoft.com/office/powerpoint/2010/main" val="3034314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178</TotalTime>
  <Words>1812</Words>
  <Application>Microsoft Office PowerPoint</Application>
  <PresentationFormat>Widescreen</PresentationFormat>
  <Paragraphs>30</Paragraphs>
  <Slides>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Algerian</vt:lpstr>
      <vt:lpstr>Arial</vt:lpstr>
      <vt:lpstr>Calibri</vt:lpstr>
      <vt:lpstr>Calibri Light</vt:lpstr>
      <vt:lpstr>Castellar</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Studente26</dc:creator>
  <cp:lastModifiedBy>Account Microsoft</cp:lastModifiedBy>
  <cp:revision>21</cp:revision>
  <dcterms:created xsi:type="dcterms:W3CDTF">2025-05-12T06:26:06Z</dcterms:created>
  <dcterms:modified xsi:type="dcterms:W3CDTF">2025-05-28T10:49:26Z</dcterms:modified>
</cp:coreProperties>
</file>