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1" d="100"/>
          <a:sy n="41" d="100"/>
        </p:scale>
        <p:origin x="748" y="4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sz="7200" b="0" i="0">
                <a:solidFill>
                  <a:schemeClr val="tx1"/>
                </a:solidFill>
                <a:latin typeface="Times New Roman"/>
                <a:cs typeface="Times New Roman"/>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sz="30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3/27/2025</a:t>
            </a:fld>
            <a:endParaRPr lang="en-US"/>
          </a:p>
        </p:txBody>
      </p:sp>
      <p:sp>
        <p:nvSpPr>
          <p:cNvPr id="6" name="Holder 6"/>
          <p:cNvSpPr>
            <a:spLocks noGrp="1"/>
          </p:cNvSpPr>
          <p:nvPr>
            <p:ph type="sldNum" sz="quarter" idx="7"/>
          </p:nvPr>
        </p:nvSpPr>
        <p:spPr/>
        <p:txBody>
          <a:bodyPr lIns="0" tIns="0" rIns="0" bIns="0"/>
          <a:lstStyle>
            <a:lvl1pPr>
              <a:defRPr sz="2000" b="0" i="0">
                <a:solidFill>
                  <a:schemeClr val="tx1"/>
                </a:solidFill>
                <a:latin typeface="Lucida Sans Unicode"/>
                <a:cs typeface="Lucida Sans Unicode"/>
              </a:defRPr>
            </a:lvl1pPr>
          </a:lstStyle>
          <a:p>
            <a:pPr marL="38100">
              <a:lnSpc>
                <a:spcPct val="100000"/>
              </a:lnSpc>
              <a:spcBef>
                <a:spcPts val="235"/>
              </a:spcBef>
            </a:pPr>
            <a:fld id="{81D60167-4931-47E6-BA6A-407CBD079E47}" type="slidenum">
              <a:rPr spc="-50" dirty="0"/>
              <a:t>‹N›</a:t>
            </a:fld>
            <a:endParaRPr spc="-5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200" b="0"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30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3/27/2025</a:t>
            </a:fld>
            <a:endParaRPr lang="en-US"/>
          </a:p>
        </p:txBody>
      </p:sp>
      <p:sp>
        <p:nvSpPr>
          <p:cNvPr id="6" name="Holder 6"/>
          <p:cNvSpPr>
            <a:spLocks noGrp="1"/>
          </p:cNvSpPr>
          <p:nvPr>
            <p:ph type="sldNum" sz="quarter" idx="7"/>
          </p:nvPr>
        </p:nvSpPr>
        <p:spPr/>
        <p:txBody>
          <a:bodyPr lIns="0" tIns="0" rIns="0" bIns="0"/>
          <a:lstStyle>
            <a:lvl1pPr>
              <a:defRPr sz="2000" b="0" i="0">
                <a:solidFill>
                  <a:schemeClr val="tx1"/>
                </a:solidFill>
                <a:latin typeface="Lucida Sans Unicode"/>
                <a:cs typeface="Lucida Sans Unicode"/>
              </a:defRPr>
            </a:lvl1pPr>
          </a:lstStyle>
          <a:p>
            <a:pPr marL="38100">
              <a:lnSpc>
                <a:spcPct val="100000"/>
              </a:lnSpc>
              <a:spcBef>
                <a:spcPts val="235"/>
              </a:spcBef>
            </a:pPr>
            <a:fld id="{81D60167-4931-47E6-BA6A-407CBD079E47}" type="slidenum">
              <a:rPr spc="-50" dirty="0"/>
              <a:t>‹N›</a:t>
            </a:fld>
            <a:endParaRPr spc="-5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200" b="0" i="0">
                <a:solidFill>
                  <a:schemeClr val="tx1"/>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3/27/2025</a:t>
            </a:fld>
            <a:endParaRPr lang="en-US"/>
          </a:p>
        </p:txBody>
      </p:sp>
      <p:sp>
        <p:nvSpPr>
          <p:cNvPr id="7" name="Holder 7"/>
          <p:cNvSpPr>
            <a:spLocks noGrp="1"/>
          </p:cNvSpPr>
          <p:nvPr>
            <p:ph type="sldNum" sz="quarter" idx="7"/>
          </p:nvPr>
        </p:nvSpPr>
        <p:spPr/>
        <p:txBody>
          <a:bodyPr lIns="0" tIns="0" rIns="0" bIns="0"/>
          <a:lstStyle>
            <a:lvl1pPr>
              <a:defRPr sz="2000" b="0" i="0">
                <a:solidFill>
                  <a:schemeClr val="tx1"/>
                </a:solidFill>
                <a:latin typeface="Lucida Sans Unicode"/>
                <a:cs typeface="Lucida Sans Unicode"/>
              </a:defRPr>
            </a:lvl1pPr>
          </a:lstStyle>
          <a:p>
            <a:pPr marL="38100">
              <a:lnSpc>
                <a:spcPct val="100000"/>
              </a:lnSpc>
              <a:spcBef>
                <a:spcPts val="235"/>
              </a:spcBef>
            </a:pPr>
            <a:fld id="{81D60167-4931-47E6-BA6A-407CBD079E47}" type="slidenum">
              <a:rPr spc="-50" dirty="0"/>
              <a:t>‹N›</a:t>
            </a:fld>
            <a:endParaRPr spc="-5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D0E2F4"/>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9485078" y="-1"/>
            <a:ext cx="8802921" cy="7473619"/>
          </a:xfrm>
          <a:prstGeom prst="rect">
            <a:avLst/>
          </a:prstGeom>
        </p:spPr>
      </p:pic>
      <p:pic>
        <p:nvPicPr>
          <p:cNvPr id="18" name="bg object 18"/>
          <p:cNvPicPr/>
          <p:nvPr/>
        </p:nvPicPr>
        <p:blipFill>
          <a:blip r:embed="rId3" cstate="print"/>
          <a:stretch>
            <a:fillRect/>
          </a:stretch>
        </p:blipFill>
        <p:spPr>
          <a:xfrm>
            <a:off x="0" y="882560"/>
            <a:ext cx="14544378" cy="9404438"/>
          </a:xfrm>
          <a:prstGeom prst="rect">
            <a:avLst/>
          </a:prstGeom>
        </p:spPr>
      </p:pic>
      <p:sp>
        <p:nvSpPr>
          <p:cNvPr id="2" name="Holder 2"/>
          <p:cNvSpPr>
            <a:spLocks noGrp="1"/>
          </p:cNvSpPr>
          <p:nvPr>
            <p:ph type="title"/>
          </p:nvPr>
        </p:nvSpPr>
        <p:spPr/>
        <p:txBody>
          <a:bodyPr lIns="0" tIns="0" rIns="0" bIns="0"/>
          <a:lstStyle>
            <a:lvl1pPr>
              <a:defRPr sz="7200" b="0"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3/27/2025</a:t>
            </a:fld>
            <a:endParaRPr lang="en-US"/>
          </a:p>
        </p:txBody>
      </p:sp>
      <p:sp>
        <p:nvSpPr>
          <p:cNvPr id="5" name="Holder 5"/>
          <p:cNvSpPr>
            <a:spLocks noGrp="1"/>
          </p:cNvSpPr>
          <p:nvPr>
            <p:ph type="sldNum" sz="quarter" idx="7"/>
          </p:nvPr>
        </p:nvSpPr>
        <p:spPr/>
        <p:txBody>
          <a:bodyPr lIns="0" tIns="0" rIns="0" bIns="0"/>
          <a:lstStyle>
            <a:lvl1pPr>
              <a:defRPr sz="2000" b="0" i="0">
                <a:solidFill>
                  <a:schemeClr val="tx1"/>
                </a:solidFill>
                <a:latin typeface="Lucida Sans Unicode"/>
                <a:cs typeface="Lucida Sans Unicode"/>
              </a:defRPr>
            </a:lvl1pPr>
          </a:lstStyle>
          <a:p>
            <a:pPr marL="38100">
              <a:lnSpc>
                <a:spcPct val="100000"/>
              </a:lnSpc>
              <a:spcBef>
                <a:spcPts val="235"/>
              </a:spcBef>
            </a:pPr>
            <a:fld id="{81D60167-4931-47E6-BA6A-407CBD079E47}" type="slidenum">
              <a:rPr spc="-50" dirty="0"/>
              <a:t>‹N›</a:t>
            </a:fld>
            <a:endParaRPr spc="-5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3/27/2025</a:t>
            </a:fld>
            <a:endParaRPr lang="en-US"/>
          </a:p>
        </p:txBody>
      </p:sp>
      <p:sp>
        <p:nvSpPr>
          <p:cNvPr id="4" name="Holder 4"/>
          <p:cNvSpPr>
            <a:spLocks noGrp="1"/>
          </p:cNvSpPr>
          <p:nvPr>
            <p:ph type="sldNum" sz="quarter" idx="7"/>
          </p:nvPr>
        </p:nvSpPr>
        <p:spPr/>
        <p:txBody>
          <a:bodyPr lIns="0" tIns="0" rIns="0" bIns="0"/>
          <a:lstStyle>
            <a:lvl1pPr>
              <a:defRPr sz="2000" b="0" i="0">
                <a:solidFill>
                  <a:schemeClr val="tx1"/>
                </a:solidFill>
                <a:latin typeface="Lucida Sans Unicode"/>
                <a:cs typeface="Lucida Sans Unicode"/>
              </a:defRPr>
            </a:lvl1pPr>
          </a:lstStyle>
          <a:p>
            <a:pPr marL="38100">
              <a:lnSpc>
                <a:spcPct val="100000"/>
              </a:lnSpc>
              <a:spcBef>
                <a:spcPts val="235"/>
              </a:spcBef>
            </a:pPr>
            <a:fld id="{81D60167-4931-47E6-BA6A-407CBD079E47}" type="slidenum">
              <a:rPr spc="-50" dirty="0"/>
              <a:t>‹N›</a:t>
            </a:fld>
            <a:endParaRPr spc="-5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4F1E8"/>
          </a:solidFill>
        </p:spPr>
        <p:txBody>
          <a:bodyPr wrap="square" lIns="0" tIns="0" rIns="0" bIns="0" rtlCol="0"/>
          <a:lstStyle/>
          <a:p>
            <a:endParaRPr/>
          </a:p>
        </p:txBody>
      </p:sp>
      <p:sp>
        <p:nvSpPr>
          <p:cNvPr id="2" name="Holder 2"/>
          <p:cNvSpPr>
            <a:spLocks noGrp="1"/>
          </p:cNvSpPr>
          <p:nvPr>
            <p:ph type="title"/>
          </p:nvPr>
        </p:nvSpPr>
        <p:spPr>
          <a:xfrm>
            <a:off x="427218" y="-35574"/>
            <a:ext cx="17096105" cy="3269750"/>
          </a:xfrm>
          <a:prstGeom prst="rect">
            <a:avLst/>
          </a:prstGeom>
        </p:spPr>
        <p:txBody>
          <a:bodyPr wrap="square" lIns="0" tIns="0" rIns="0" bIns="0">
            <a:spAutoFit/>
          </a:bodyPr>
          <a:lstStyle>
            <a:lvl1pPr>
              <a:defRPr sz="7200" b="0"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2401409" y="3908621"/>
            <a:ext cx="13136880" cy="2997200"/>
          </a:xfrm>
          <a:prstGeom prst="rect">
            <a:avLst/>
          </a:prstGeom>
        </p:spPr>
        <p:txBody>
          <a:bodyPr wrap="square" lIns="0" tIns="0" rIns="0" bIns="0">
            <a:spAutoFit/>
          </a:bodyPr>
          <a:lstStyle>
            <a:lvl1pPr>
              <a:defRPr sz="30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3/27/2025</a:t>
            </a:fld>
            <a:endParaRPr lang="en-US"/>
          </a:p>
        </p:txBody>
      </p:sp>
      <p:sp>
        <p:nvSpPr>
          <p:cNvPr id="6" name="Holder 6"/>
          <p:cNvSpPr>
            <a:spLocks noGrp="1"/>
          </p:cNvSpPr>
          <p:nvPr>
            <p:ph type="sldNum" sz="quarter" idx="7"/>
          </p:nvPr>
        </p:nvSpPr>
        <p:spPr>
          <a:xfrm>
            <a:off x="17221200" y="9215479"/>
            <a:ext cx="234315" cy="371475"/>
          </a:xfrm>
          <a:prstGeom prst="rect">
            <a:avLst/>
          </a:prstGeom>
        </p:spPr>
        <p:txBody>
          <a:bodyPr wrap="square" lIns="0" tIns="0" rIns="0" bIns="0">
            <a:spAutoFit/>
          </a:bodyPr>
          <a:lstStyle>
            <a:lvl1pPr>
              <a:defRPr sz="2000" b="0" i="0">
                <a:solidFill>
                  <a:schemeClr val="tx1"/>
                </a:solidFill>
                <a:latin typeface="Lucida Sans Unicode"/>
                <a:cs typeface="Lucida Sans Unicode"/>
              </a:defRPr>
            </a:lvl1pPr>
          </a:lstStyle>
          <a:p>
            <a:pPr marL="38100">
              <a:lnSpc>
                <a:spcPct val="100000"/>
              </a:lnSpc>
              <a:spcBef>
                <a:spcPts val="235"/>
              </a:spcBef>
            </a:pPr>
            <a:fld id="{81D60167-4931-47E6-BA6A-407CBD079E47}" type="slidenum">
              <a:rPr spc="-50" dirty="0"/>
              <a:t>‹N›</a:t>
            </a:fld>
            <a:endParaRPr spc="-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7261324" cy="10286999"/>
          </a:xfrm>
          <a:prstGeom prst="rect">
            <a:avLst/>
          </a:prstGeom>
        </p:spPr>
      </p:pic>
      <p:sp>
        <p:nvSpPr>
          <p:cNvPr id="3" name="object 3"/>
          <p:cNvSpPr txBox="1">
            <a:spLocks noGrp="1"/>
          </p:cNvSpPr>
          <p:nvPr>
            <p:ph type="title"/>
          </p:nvPr>
        </p:nvSpPr>
        <p:spPr>
          <a:xfrm>
            <a:off x="1016000" y="2704775"/>
            <a:ext cx="15375890" cy="3663950"/>
          </a:xfrm>
          <a:prstGeom prst="rect">
            <a:avLst/>
          </a:prstGeom>
        </p:spPr>
        <p:txBody>
          <a:bodyPr vert="horz" wrap="square" lIns="0" tIns="13335" rIns="0" bIns="0" rtlCol="0">
            <a:spAutoFit/>
          </a:bodyPr>
          <a:lstStyle/>
          <a:p>
            <a:pPr marL="12700" marR="5080">
              <a:lnSpc>
                <a:spcPct val="124300"/>
              </a:lnSpc>
              <a:spcBef>
                <a:spcPts val="105"/>
              </a:spcBef>
            </a:pPr>
            <a:r>
              <a:rPr lang="en-GB" sz="9600" spc="1445" noProof="0" dirty="0"/>
              <a:t>INNOVATIVE</a:t>
            </a:r>
            <a:r>
              <a:rPr lang="en-GB" sz="9600" spc="520" noProof="0" dirty="0"/>
              <a:t> </a:t>
            </a:r>
            <a:r>
              <a:rPr lang="en-GB" sz="9600" spc="1789" noProof="0" dirty="0"/>
              <a:t>SKILLS </a:t>
            </a:r>
            <a:r>
              <a:rPr lang="en-GB" sz="9600" spc="2815" noProof="0" dirty="0"/>
              <a:t>FOR</a:t>
            </a:r>
            <a:r>
              <a:rPr lang="en-GB" sz="9600" spc="480" noProof="0" dirty="0"/>
              <a:t> </a:t>
            </a:r>
            <a:r>
              <a:rPr lang="en-GB" sz="9600" spc="1775" noProof="0" dirty="0"/>
              <a:t>INCLUSION</a:t>
            </a:r>
            <a:endParaRPr lang="en-GB" sz="9600" noProof="0" dirty="0"/>
          </a:p>
        </p:txBody>
      </p:sp>
      <p:sp>
        <p:nvSpPr>
          <p:cNvPr id="4" name="object 4"/>
          <p:cNvSpPr txBox="1"/>
          <p:nvPr/>
        </p:nvSpPr>
        <p:spPr>
          <a:xfrm>
            <a:off x="328112" y="9196537"/>
            <a:ext cx="2849880" cy="770255"/>
          </a:xfrm>
          <a:prstGeom prst="rect">
            <a:avLst/>
          </a:prstGeom>
        </p:spPr>
        <p:txBody>
          <a:bodyPr vert="horz" wrap="square" lIns="0" tIns="11430" rIns="0" bIns="0" rtlCol="0">
            <a:spAutoFit/>
          </a:bodyPr>
          <a:lstStyle/>
          <a:p>
            <a:pPr marL="12700" marR="5080">
              <a:lnSpc>
                <a:spcPct val="116300"/>
              </a:lnSpc>
              <a:spcBef>
                <a:spcPts val="90"/>
              </a:spcBef>
            </a:pPr>
            <a:r>
              <a:rPr lang="en-GB" sz="2100" spc="90" noProof="0" dirty="0">
                <a:latin typeface="Verdana"/>
                <a:cs typeface="Verdana"/>
              </a:rPr>
              <a:t>Alessandro</a:t>
            </a:r>
            <a:r>
              <a:rPr lang="en-GB" sz="2100" spc="-204" noProof="0" dirty="0">
                <a:latin typeface="Verdana"/>
                <a:cs typeface="Verdana"/>
              </a:rPr>
              <a:t> </a:t>
            </a:r>
            <a:r>
              <a:rPr lang="en-GB" sz="2100" spc="75" noProof="0" dirty="0" err="1">
                <a:latin typeface="Verdana"/>
                <a:cs typeface="Verdana"/>
              </a:rPr>
              <a:t>Chiriaco</a:t>
            </a:r>
            <a:r>
              <a:rPr lang="en-GB" sz="2100" spc="75" noProof="0" dirty="0">
                <a:latin typeface="Verdana"/>
                <a:cs typeface="Verdana"/>
              </a:rPr>
              <a:t> </a:t>
            </a:r>
            <a:r>
              <a:rPr lang="en-GB" sz="2100" noProof="0" dirty="0">
                <a:latin typeface="Verdana"/>
                <a:cs typeface="Verdana"/>
              </a:rPr>
              <a:t>Zhang</a:t>
            </a:r>
            <a:r>
              <a:rPr lang="en-GB" sz="2100" spc="-45" noProof="0" dirty="0">
                <a:latin typeface="Verdana"/>
                <a:cs typeface="Verdana"/>
              </a:rPr>
              <a:t> </a:t>
            </a:r>
            <a:r>
              <a:rPr lang="en-GB" sz="2100" spc="-10" noProof="0" dirty="0">
                <a:latin typeface="Verdana"/>
                <a:cs typeface="Verdana"/>
              </a:rPr>
              <a:t>Wenya</a:t>
            </a:r>
            <a:endParaRPr lang="en-GB" sz="2100" noProof="0" dirty="0">
              <a:latin typeface="Verdana"/>
              <a:cs typeface="Verdana"/>
            </a:endParaRPr>
          </a:p>
        </p:txBody>
      </p:sp>
      <p:sp>
        <p:nvSpPr>
          <p:cNvPr id="5" name="object 5"/>
          <p:cNvSpPr txBox="1"/>
          <p:nvPr/>
        </p:nvSpPr>
        <p:spPr>
          <a:xfrm>
            <a:off x="17246600" y="9232962"/>
            <a:ext cx="170815" cy="330200"/>
          </a:xfrm>
          <a:prstGeom prst="rect">
            <a:avLst/>
          </a:prstGeom>
        </p:spPr>
        <p:txBody>
          <a:bodyPr vert="horz" wrap="square" lIns="0" tIns="12700" rIns="0" bIns="0" rtlCol="0">
            <a:spAutoFit/>
          </a:bodyPr>
          <a:lstStyle/>
          <a:p>
            <a:pPr marL="12700">
              <a:lnSpc>
                <a:spcPct val="100000"/>
              </a:lnSpc>
              <a:spcBef>
                <a:spcPts val="100"/>
              </a:spcBef>
            </a:pPr>
            <a:r>
              <a:rPr lang="en-GB" sz="2000" spc="-75" noProof="0" dirty="0">
                <a:latin typeface="Lucida Sans Unicode"/>
                <a:cs typeface="Lucida Sans Unicode"/>
              </a:rPr>
              <a:t>1</a:t>
            </a:r>
            <a:endParaRPr lang="en-GB" sz="2000" noProof="0" dirty="0">
              <a:latin typeface="Lucida Sans Unicode"/>
              <a:cs typeface="Lucida Sans Unicode"/>
            </a:endParaRPr>
          </a:p>
        </p:txBody>
      </p:sp>
      <p:pic>
        <p:nvPicPr>
          <p:cNvPr id="6" name="Immagine 5"/>
          <p:cNvPicPr>
            <a:picLocks noChangeAspect="1"/>
          </p:cNvPicPr>
          <p:nvPr/>
        </p:nvPicPr>
        <p:blipFill>
          <a:blip r:embed="rId3"/>
          <a:stretch>
            <a:fillRect/>
          </a:stretch>
        </p:blipFill>
        <p:spPr>
          <a:xfrm>
            <a:off x="11496467" y="0"/>
            <a:ext cx="6791533" cy="737680"/>
          </a:xfrm>
          <a:prstGeom prst="rect">
            <a:avLst/>
          </a:prstGeom>
        </p:spPr>
      </p:pic>
      <p:sp>
        <p:nvSpPr>
          <p:cNvPr id="7" name="Rettangolo 6"/>
          <p:cNvSpPr/>
          <p:nvPr/>
        </p:nvSpPr>
        <p:spPr>
          <a:xfrm>
            <a:off x="3505200" y="6134100"/>
            <a:ext cx="9144000" cy="1785104"/>
          </a:xfrm>
          <a:prstGeom prst="rect">
            <a:avLst/>
          </a:prstGeom>
        </p:spPr>
        <p:txBody>
          <a:bodyPr>
            <a:spAutoFit/>
          </a:bodyPr>
          <a:lstStyle/>
          <a:p>
            <a:pPr algn="ctr">
              <a:lnSpc>
                <a:spcPts val="4391"/>
              </a:lnSpc>
            </a:pPr>
            <a:r>
              <a:rPr lang="en-GB" noProof="0" dirty="0">
                <a:solidFill>
                  <a:srgbClr val="291B26"/>
                </a:solidFill>
                <a:latin typeface="Lilita One"/>
                <a:ea typeface="Lilita One"/>
                <a:cs typeface="Lilita One"/>
                <a:sym typeface="Lilita One"/>
              </a:rPr>
              <a:t>School Accreditation 2024-1-IT02-ka121-SCH-000213329 </a:t>
            </a:r>
          </a:p>
          <a:p>
            <a:pPr algn="ctr">
              <a:lnSpc>
                <a:spcPts val="4391"/>
              </a:lnSpc>
            </a:pPr>
            <a:r>
              <a:rPr lang="en-GB" noProof="0" dirty="0">
                <a:solidFill>
                  <a:srgbClr val="291B26"/>
                </a:solidFill>
                <a:latin typeface="Lilita One"/>
                <a:ea typeface="Lilita One"/>
                <a:cs typeface="Lilita One"/>
                <a:sym typeface="Lilita One"/>
              </a:rPr>
              <a:t>Group School Mobility</a:t>
            </a:r>
          </a:p>
          <a:p>
            <a:pPr algn="ctr">
              <a:lnSpc>
                <a:spcPts val="4391"/>
              </a:lnSpc>
            </a:pPr>
            <a:r>
              <a:rPr lang="en-GB" noProof="0" dirty="0">
                <a:solidFill>
                  <a:srgbClr val="291B26"/>
                </a:solidFill>
                <a:latin typeface="Lilita One"/>
                <a:ea typeface="Lilita One"/>
                <a:cs typeface="Lilita One"/>
                <a:sym typeface="Lilita One"/>
              </a:rPr>
              <a:t>Valencia 6th-12th April 2025</a:t>
            </a:r>
          </a:p>
        </p:txBody>
      </p:sp>
      <p:pic>
        <p:nvPicPr>
          <p:cNvPr id="8" name="Immagine 7"/>
          <p:cNvPicPr>
            <a:picLocks noChangeAspect="1"/>
          </p:cNvPicPr>
          <p:nvPr/>
        </p:nvPicPr>
        <p:blipFill>
          <a:blip r:embed="rId4"/>
          <a:stretch>
            <a:fillRect/>
          </a:stretch>
        </p:blipFill>
        <p:spPr>
          <a:xfrm>
            <a:off x="3048000" y="521320"/>
            <a:ext cx="2231329" cy="222523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262352" cy="10286999"/>
          </a:xfrm>
          <a:prstGeom prst="rect">
            <a:avLst/>
          </a:prstGeom>
        </p:spPr>
      </p:pic>
      <p:sp>
        <p:nvSpPr>
          <p:cNvPr id="3" name="object 3"/>
          <p:cNvSpPr txBox="1">
            <a:spLocks noGrp="1"/>
          </p:cNvSpPr>
          <p:nvPr>
            <p:ph type="title"/>
          </p:nvPr>
        </p:nvSpPr>
        <p:spPr>
          <a:prstGeom prst="rect">
            <a:avLst/>
          </a:prstGeom>
        </p:spPr>
        <p:txBody>
          <a:bodyPr vert="horz" wrap="square" lIns="0" tIns="974740" rIns="0" bIns="0" rtlCol="0">
            <a:spAutoFit/>
          </a:bodyPr>
          <a:lstStyle/>
          <a:p>
            <a:pPr marL="601345">
              <a:lnSpc>
                <a:spcPct val="100000"/>
              </a:lnSpc>
              <a:spcBef>
                <a:spcPts val="100"/>
              </a:spcBef>
            </a:pPr>
            <a:r>
              <a:rPr lang="en-GB" spc="1739" noProof="0" dirty="0"/>
              <a:t>WHAT</a:t>
            </a:r>
            <a:r>
              <a:rPr lang="en-GB" spc="370" noProof="0" dirty="0"/>
              <a:t> </a:t>
            </a:r>
            <a:r>
              <a:rPr lang="en-GB" spc="940" noProof="0" dirty="0"/>
              <a:t>IS</a:t>
            </a:r>
            <a:r>
              <a:rPr lang="en-GB" spc="370" noProof="0" dirty="0"/>
              <a:t> </a:t>
            </a:r>
            <a:r>
              <a:rPr lang="en-GB" spc="1545" noProof="0" dirty="0"/>
              <a:t>INCLUSION?</a:t>
            </a:r>
          </a:p>
        </p:txBody>
      </p:sp>
      <p:grpSp>
        <p:nvGrpSpPr>
          <p:cNvPr id="4" name="object 4"/>
          <p:cNvGrpSpPr/>
          <p:nvPr/>
        </p:nvGrpSpPr>
        <p:grpSpPr>
          <a:xfrm>
            <a:off x="10978491" y="0"/>
            <a:ext cx="7310120" cy="10287000"/>
            <a:chOff x="10978491" y="0"/>
            <a:chExt cx="7310120" cy="10287000"/>
          </a:xfrm>
        </p:grpSpPr>
        <p:pic>
          <p:nvPicPr>
            <p:cNvPr id="5" name="object 5"/>
            <p:cNvPicPr/>
            <p:nvPr/>
          </p:nvPicPr>
          <p:blipFill>
            <a:blip r:embed="rId3" cstate="print"/>
            <a:stretch>
              <a:fillRect/>
            </a:stretch>
          </p:blipFill>
          <p:spPr>
            <a:xfrm>
              <a:off x="11664332" y="0"/>
              <a:ext cx="6623667" cy="10286999"/>
            </a:xfrm>
            <a:prstGeom prst="rect">
              <a:avLst/>
            </a:prstGeom>
          </p:spPr>
        </p:pic>
        <p:pic>
          <p:nvPicPr>
            <p:cNvPr id="6" name="object 6"/>
            <p:cNvPicPr/>
            <p:nvPr/>
          </p:nvPicPr>
          <p:blipFill>
            <a:blip r:embed="rId4" cstate="print"/>
            <a:stretch>
              <a:fillRect/>
            </a:stretch>
          </p:blipFill>
          <p:spPr>
            <a:xfrm>
              <a:off x="10978491" y="3697904"/>
              <a:ext cx="6981824" cy="4438649"/>
            </a:xfrm>
            <a:prstGeom prst="rect">
              <a:avLst/>
            </a:prstGeom>
          </p:spPr>
        </p:pic>
      </p:grpSp>
      <p:sp>
        <p:nvSpPr>
          <p:cNvPr id="7" name="object 7"/>
          <p:cNvSpPr txBox="1"/>
          <p:nvPr/>
        </p:nvSpPr>
        <p:spPr>
          <a:xfrm>
            <a:off x="666070" y="3754689"/>
            <a:ext cx="9443085" cy="3768724"/>
          </a:xfrm>
          <a:prstGeom prst="rect">
            <a:avLst/>
          </a:prstGeom>
        </p:spPr>
        <p:txBody>
          <a:bodyPr vert="horz" wrap="square" lIns="0" tIns="12065" rIns="0" bIns="0" rtlCol="0">
            <a:spAutoFit/>
          </a:bodyPr>
          <a:lstStyle/>
          <a:p>
            <a:pPr marL="12700" marR="5080" algn="just">
              <a:lnSpc>
                <a:spcPct val="107500"/>
              </a:lnSpc>
              <a:spcBef>
                <a:spcPts val="95"/>
              </a:spcBef>
            </a:pPr>
            <a:r>
              <a:rPr lang="en-GB" sz="2850" spc="55" noProof="0" dirty="0">
                <a:latin typeface="Times New Roman"/>
                <a:cs typeface="Times New Roman"/>
              </a:rPr>
              <a:t>Inclusion</a:t>
            </a:r>
            <a:r>
              <a:rPr lang="en-GB" sz="2850" spc="100" noProof="0" dirty="0">
                <a:latin typeface="Times New Roman"/>
                <a:cs typeface="Times New Roman"/>
              </a:rPr>
              <a:t> </a:t>
            </a:r>
            <a:r>
              <a:rPr lang="en-GB" sz="2850" spc="50" noProof="0" dirty="0">
                <a:latin typeface="Times New Roman"/>
                <a:cs typeface="Times New Roman"/>
              </a:rPr>
              <a:t>is</a:t>
            </a:r>
            <a:r>
              <a:rPr lang="en-GB" sz="2850" spc="100" noProof="0" dirty="0">
                <a:latin typeface="Times New Roman"/>
                <a:cs typeface="Times New Roman"/>
              </a:rPr>
              <a:t> </a:t>
            </a:r>
            <a:r>
              <a:rPr lang="en-GB" sz="2850" spc="125" noProof="0" dirty="0">
                <a:latin typeface="Times New Roman"/>
                <a:cs typeface="Times New Roman"/>
              </a:rPr>
              <a:t>the</a:t>
            </a:r>
            <a:r>
              <a:rPr lang="en-GB" sz="2850" spc="100" noProof="0" dirty="0">
                <a:latin typeface="Times New Roman"/>
                <a:cs typeface="Times New Roman"/>
              </a:rPr>
              <a:t> </a:t>
            </a:r>
            <a:r>
              <a:rPr lang="en-GB" sz="2850" spc="75" noProof="0" dirty="0">
                <a:latin typeface="Times New Roman"/>
                <a:cs typeface="Times New Roman"/>
              </a:rPr>
              <a:t>deliberate</a:t>
            </a:r>
            <a:r>
              <a:rPr lang="en-GB" sz="2850" spc="105" noProof="0" dirty="0">
                <a:latin typeface="Times New Roman"/>
                <a:cs typeface="Times New Roman"/>
              </a:rPr>
              <a:t> </a:t>
            </a:r>
            <a:r>
              <a:rPr lang="en-GB" sz="2850" spc="70" noProof="0" dirty="0">
                <a:latin typeface="Times New Roman"/>
                <a:cs typeface="Times New Roman"/>
              </a:rPr>
              <a:t>process</a:t>
            </a:r>
            <a:r>
              <a:rPr lang="en-GB" sz="2850" spc="100" noProof="0" dirty="0">
                <a:latin typeface="Times New Roman"/>
                <a:cs typeface="Times New Roman"/>
              </a:rPr>
              <a:t> </a:t>
            </a:r>
            <a:r>
              <a:rPr lang="en-GB" sz="2850" noProof="0" dirty="0">
                <a:latin typeface="Times New Roman"/>
                <a:cs typeface="Times New Roman"/>
              </a:rPr>
              <a:t>of</a:t>
            </a:r>
            <a:r>
              <a:rPr lang="en-GB" sz="2850" spc="95" noProof="0" dirty="0">
                <a:latin typeface="Times New Roman"/>
                <a:cs typeface="Times New Roman"/>
              </a:rPr>
              <a:t> </a:t>
            </a:r>
            <a:r>
              <a:rPr lang="en-GB" sz="2850" spc="100" noProof="0" dirty="0">
                <a:latin typeface="Times New Roman"/>
                <a:cs typeface="Times New Roman"/>
              </a:rPr>
              <a:t>creating</a:t>
            </a:r>
            <a:r>
              <a:rPr lang="en-GB" sz="2850" spc="105" noProof="0" dirty="0">
                <a:latin typeface="Times New Roman"/>
                <a:cs typeface="Times New Roman"/>
              </a:rPr>
              <a:t> </a:t>
            </a:r>
            <a:r>
              <a:rPr lang="en-GB" sz="2850" spc="75" noProof="0" dirty="0">
                <a:latin typeface="Times New Roman"/>
                <a:cs typeface="Times New Roman"/>
              </a:rPr>
              <a:t>environments </a:t>
            </a:r>
            <a:r>
              <a:rPr lang="en-GB" sz="2850" spc="110" noProof="0" dirty="0">
                <a:latin typeface="Times New Roman"/>
                <a:cs typeface="Times New Roman"/>
              </a:rPr>
              <a:t>where</a:t>
            </a:r>
            <a:r>
              <a:rPr lang="en-GB" sz="2850" spc="135" noProof="0" dirty="0">
                <a:latin typeface="Times New Roman"/>
                <a:cs typeface="Times New Roman"/>
              </a:rPr>
              <a:t> </a:t>
            </a:r>
            <a:r>
              <a:rPr lang="en-GB" sz="2850" spc="75" noProof="0" dirty="0">
                <a:latin typeface="Times New Roman"/>
                <a:cs typeface="Times New Roman"/>
              </a:rPr>
              <a:t>everyone</a:t>
            </a:r>
            <a:r>
              <a:rPr lang="en-GB" sz="2850" spc="150" noProof="0" dirty="0">
                <a:latin typeface="Times New Roman"/>
                <a:cs typeface="Times New Roman"/>
              </a:rPr>
              <a:t> </a:t>
            </a:r>
            <a:r>
              <a:rPr lang="en-GB" sz="2850" spc="85" noProof="0" dirty="0">
                <a:latin typeface="Times New Roman"/>
                <a:cs typeface="Times New Roman"/>
              </a:rPr>
              <a:t>can</a:t>
            </a:r>
            <a:r>
              <a:rPr lang="en-GB" sz="2850" spc="145" noProof="0" dirty="0">
                <a:latin typeface="Times New Roman"/>
                <a:cs typeface="Times New Roman"/>
              </a:rPr>
              <a:t> </a:t>
            </a:r>
            <a:r>
              <a:rPr lang="en-GB" sz="2850" noProof="0" dirty="0">
                <a:latin typeface="Times New Roman"/>
                <a:cs typeface="Times New Roman"/>
              </a:rPr>
              <a:t>develop</a:t>
            </a:r>
            <a:r>
              <a:rPr lang="en-GB" sz="2850" spc="150" noProof="0" dirty="0">
                <a:latin typeface="Times New Roman"/>
                <a:cs typeface="Times New Roman"/>
              </a:rPr>
              <a:t> </a:t>
            </a:r>
            <a:r>
              <a:rPr lang="en-GB" sz="2850" spc="110" noProof="0" dirty="0">
                <a:latin typeface="Times New Roman"/>
                <a:cs typeface="Times New Roman"/>
              </a:rPr>
              <a:t>their</a:t>
            </a:r>
            <a:r>
              <a:rPr lang="en-GB" sz="2850" spc="145" noProof="0" dirty="0">
                <a:latin typeface="Times New Roman"/>
                <a:cs typeface="Times New Roman"/>
              </a:rPr>
              <a:t> </a:t>
            </a:r>
            <a:r>
              <a:rPr lang="en-GB" sz="2850" spc="65" noProof="0" dirty="0">
                <a:latin typeface="Times New Roman"/>
                <a:cs typeface="Times New Roman"/>
              </a:rPr>
              <a:t>foundational</a:t>
            </a:r>
            <a:r>
              <a:rPr lang="en-GB" sz="2850" spc="150" noProof="0" dirty="0">
                <a:latin typeface="Times New Roman"/>
                <a:cs typeface="Times New Roman"/>
              </a:rPr>
              <a:t> </a:t>
            </a:r>
            <a:r>
              <a:rPr lang="en-GB" sz="2850" spc="-10" noProof="0" dirty="0">
                <a:latin typeface="Times New Roman"/>
                <a:cs typeface="Times New Roman"/>
              </a:rPr>
              <a:t>skills</a:t>
            </a:r>
            <a:r>
              <a:rPr lang="en-GB" sz="2850" spc="710" noProof="0" dirty="0">
                <a:latin typeface="Times New Roman"/>
                <a:cs typeface="Times New Roman"/>
              </a:rPr>
              <a:t> </a:t>
            </a:r>
            <a:r>
              <a:rPr lang="en-GB" sz="2850" spc="120" noProof="0" dirty="0">
                <a:latin typeface="Times New Roman"/>
                <a:cs typeface="Times New Roman"/>
              </a:rPr>
              <a:t>through</a:t>
            </a:r>
            <a:r>
              <a:rPr lang="en-GB" sz="2850" spc="105" noProof="0" dirty="0">
                <a:latin typeface="Times New Roman"/>
                <a:cs typeface="Times New Roman"/>
              </a:rPr>
              <a:t> </a:t>
            </a:r>
            <a:r>
              <a:rPr lang="en-GB" sz="2850" spc="70" noProof="0" dirty="0">
                <a:latin typeface="Times New Roman"/>
                <a:cs typeface="Times New Roman"/>
              </a:rPr>
              <a:t>innovative</a:t>
            </a:r>
            <a:r>
              <a:rPr lang="en-GB" sz="2850" spc="110" noProof="0" dirty="0">
                <a:latin typeface="Times New Roman"/>
                <a:cs typeface="Times New Roman"/>
              </a:rPr>
              <a:t> </a:t>
            </a:r>
            <a:r>
              <a:rPr lang="en-GB" sz="2850" spc="85" noProof="0" dirty="0">
                <a:latin typeface="Times New Roman"/>
                <a:cs typeface="Times New Roman"/>
              </a:rPr>
              <a:t>approaches.</a:t>
            </a:r>
            <a:r>
              <a:rPr lang="en-GB" sz="2850" spc="100" noProof="0" dirty="0">
                <a:latin typeface="Times New Roman"/>
                <a:cs typeface="Times New Roman"/>
              </a:rPr>
              <a:t> </a:t>
            </a:r>
            <a:r>
              <a:rPr lang="en-GB" sz="2850" spc="185" noProof="0" dirty="0">
                <a:latin typeface="Times New Roman"/>
                <a:cs typeface="Times New Roman"/>
              </a:rPr>
              <a:t>It</a:t>
            </a:r>
            <a:r>
              <a:rPr lang="en-GB" sz="2850" spc="110" noProof="0" dirty="0">
                <a:latin typeface="Times New Roman"/>
                <a:cs typeface="Times New Roman"/>
              </a:rPr>
              <a:t> </a:t>
            </a:r>
            <a:r>
              <a:rPr lang="en-GB" sz="2850" spc="95" noProof="0" dirty="0">
                <a:latin typeface="Times New Roman"/>
                <a:cs typeface="Times New Roman"/>
              </a:rPr>
              <a:t>means</a:t>
            </a:r>
            <a:r>
              <a:rPr lang="en-GB" sz="2850" spc="105" noProof="0" dirty="0">
                <a:latin typeface="Times New Roman"/>
                <a:cs typeface="Times New Roman"/>
              </a:rPr>
              <a:t> </a:t>
            </a:r>
            <a:r>
              <a:rPr lang="en-GB" sz="2850" spc="70" noProof="0" dirty="0">
                <a:latin typeface="Times New Roman"/>
                <a:cs typeface="Times New Roman"/>
              </a:rPr>
              <a:t>removing</a:t>
            </a:r>
            <a:r>
              <a:rPr lang="en-GB" sz="2850" spc="105" noProof="0" dirty="0">
                <a:latin typeface="Times New Roman"/>
                <a:cs typeface="Times New Roman"/>
              </a:rPr>
              <a:t> </a:t>
            </a:r>
            <a:r>
              <a:rPr lang="en-GB" sz="2850" spc="110" noProof="0" dirty="0">
                <a:latin typeface="Times New Roman"/>
                <a:cs typeface="Times New Roman"/>
              </a:rPr>
              <a:t>barriers and</a:t>
            </a:r>
            <a:r>
              <a:rPr lang="en-GB" sz="2850" spc="130" noProof="0" dirty="0">
                <a:latin typeface="Times New Roman"/>
                <a:cs typeface="Times New Roman"/>
              </a:rPr>
              <a:t> include all people, regardless of race, religion, gender, ensuring full participation. At the same time, it promotes </a:t>
            </a:r>
            <a:r>
              <a:rPr lang="en-GB" sz="2850" spc="135" noProof="0" dirty="0">
                <a:latin typeface="Times New Roman"/>
                <a:cs typeface="Times New Roman"/>
              </a:rPr>
              <a:t>an</a:t>
            </a:r>
            <a:r>
              <a:rPr lang="en-GB" sz="2850" spc="155" noProof="0" dirty="0">
                <a:latin typeface="Times New Roman"/>
                <a:cs typeface="Times New Roman"/>
              </a:rPr>
              <a:t> </a:t>
            </a:r>
            <a:r>
              <a:rPr lang="en-GB" sz="2850" spc="65" noProof="0" dirty="0">
                <a:latin typeface="Times New Roman"/>
                <a:cs typeface="Times New Roman"/>
              </a:rPr>
              <a:t>educational structure</a:t>
            </a:r>
            <a:r>
              <a:rPr lang="en-GB" sz="2850" spc="155" dirty="0">
                <a:latin typeface="Times New Roman"/>
                <a:cs typeface="Times New Roman"/>
              </a:rPr>
              <a:t> </a:t>
            </a:r>
            <a:r>
              <a:rPr lang="en-GB" sz="2850" spc="175" noProof="0" dirty="0">
                <a:latin typeface="Times New Roman"/>
                <a:cs typeface="Times New Roman"/>
              </a:rPr>
              <a:t>that</a:t>
            </a:r>
            <a:r>
              <a:rPr lang="en-GB" sz="2850" spc="155" noProof="0" dirty="0">
                <a:latin typeface="Times New Roman"/>
                <a:cs typeface="Times New Roman"/>
              </a:rPr>
              <a:t> </a:t>
            </a:r>
            <a:r>
              <a:rPr lang="en-GB" sz="2850" spc="70" noProof="0" dirty="0">
                <a:latin typeface="Times New Roman"/>
                <a:cs typeface="Times New Roman"/>
              </a:rPr>
              <a:t>integrates European values</a:t>
            </a:r>
            <a:r>
              <a:rPr lang="en-GB" sz="2850" spc="80" noProof="0" dirty="0">
                <a:latin typeface="Times New Roman"/>
                <a:cs typeface="Times New Roman"/>
              </a:rPr>
              <a:t>,</a:t>
            </a:r>
            <a:r>
              <a:rPr lang="en-GB" sz="2850" spc="120" noProof="0" dirty="0">
                <a:latin typeface="Times New Roman"/>
                <a:cs typeface="Times New Roman"/>
              </a:rPr>
              <a:t> </a:t>
            </a:r>
            <a:r>
              <a:rPr lang="en-GB" sz="2850" spc="60" noProof="0" dirty="0">
                <a:latin typeface="Times New Roman"/>
                <a:cs typeface="Times New Roman"/>
              </a:rPr>
              <a:t>Digitalization,</a:t>
            </a:r>
            <a:r>
              <a:rPr lang="en-GB" sz="2850" spc="135" noProof="0" dirty="0">
                <a:latin typeface="Times New Roman"/>
                <a:cs typeface="Times New Roman"/>
              </a:rPr>
              <a:t> </a:t>
            </a:r>
            <a:r>
              <a:rPr lang="en-GB" sz="2850" spc="85" noProof="0" dirty="0">
                <a:latin typeface="Times New Roman"/>
                <a:cs typeface="Times New Roman"/>
              </a:rPr>
              <a:t>Sustainability,</a:t>
            </a:r>
            <a:r>
              <a:rPr lang="en-GB" sz="2850" spc="130" noProof="0" dirty="0">
                <a:latin typeface="Times New Roman"/>
                <a:cs typeface="Times New Roman"/>
              </a:rPr>
              <a:t> </a:t>
            </a:r>
            <a:r>
              <a:rPr lang="en-GB" sz="2850" spc="110" noProof="0" dirty="0">
                <a:latin typeface="Times New Roman"/>
                <a:cs typeface="Times New Roman"/>
              </a:rPr>
              <a:t>and</a:t>
            </a:r>
            <a:r>
              <a:rPr lang="en-GB" sz="2850" spc="135" noProof="0" dirty="0">
                <a:latin typeface="Times New Roman"/>
                <a:cs typeface="Times New Roman"/>
              </a:rPr>
              <a:t> </a:t>
            </a:r>
            <a:r>
              <a:rPr lang="en-GB" sz="2850" spc="110" noProof="0" dirty="0">
                <a:latin typeface="Times New Roman"/>
                <a:cs typeface="Times New Roman"/>
              </a:rPr>
              <a:t>a strong dedication </a:t>
            </a:r>
            <a:r>
              <a:rPr lang="en-GB" sz="2850" spc="95" noProof="0" dirty="0">
                <a:latin typeface="Times New Roman"/>
                <a:cs typeface="Times New Roman"/>
              </a:rPr>
              <a:t>to</a:t>
            </a:r>
            <a:r>
              <a:rPr lang="en-GB" sz="2850" spc="160" noProof="0" dirty="0">
                <a:latin typeface="Times New Roman"/>
                <a:cs typeface="Times New Roman"/>
              </a:rPr>
              <a:t> </a:t>
            </a:r>
            <a:r>
              <a:rPr lang="en-GB" sz="2850" noProof="0" dirty="0">
                <a:latin typeface="Times New Roman"/>
                <a:cs typeface="Times New Roman"/>
              </a:rPr>
              <a:t>Inclusion.</a:t>
            </a:r>
            <a:endParaRPr lang="en-GB" sz="2850" spc="165" noProof="0" dirty="0">
              <a:latin typeface="Times New Roman"/>
              <a:cs typeface="Times New Roman"/>
            </a:endParaRPr>
          </a:p>
        </p:txBody>
      </p:sp>
      <p:sp>
        <p:nvSpPr>
          <p:cNvPr id="8" name="object 8"/>
          <p:cNvSpPr txBox="1">
            <a:spLocks noGrp="1"/>
          </p:cNvSpPr>
          <p:nvPr>
            <p:ph type="sldNum" sz="quarter" idx="7"/>
          </p:nvPr>
        </p:nvSpPr>
        <p:spPr>
          <a:prstGeom prst="rect">
            <a:avLst/>
          </a:prstGeom>
        </p:spPr>
        <p:txBody>
          <a:bodyPr vert="horz" wrap="square" lIns="0" tIns="29845" rIns="0" bIns="0" rtlCol="0">
            <a:spAutoFit/>
          </a:bodyPr>
          <a:lstStyle/>
          <a:p>
            <a:pPr marL="38100">
              <a:lnSpc>
                <a:spcPct val="100000"/>
              </a:lnSpc>
              <a:spcBef>
                <a:spcPts val="235"/>
              </a:spcBef>
            </a:pPr>
            <a:fld id="{81D60167-4931-47E6-BA6A-407CBD079E47}" type="slidenum">
              <a:rPr lang="en-GB" spc="-50" noProof="0"/>
              <a:t>2</a:t>
            </a:fld>
            <a:endParaRPr lang="en-GB" spc="-50" noProof="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FD0DF"/>
          </a:solidFill>
        </p:spPr>
        <p:txBody>
          <a:bodyPr wrap="square" lIns="0" tIns="0" rIns="0" bIns="0" rtlCol="0"/>
          <a:lstStyle/>
          <a:p>
            <a:endParaRPr lang="en-GB" noProof="0" dirty="0"/>
          </a:p>
        </p:txBody>
      </p:sp>
      <p:grpSp>
        <p:nvGrpSpPr>
          <p:cNvPr id="3" name="object 3"/>
          <p:cNvGrpSpPr/>
          <p:nvPr/>
        </p:nvGrpSpPr>
        <p:grpSpPr>
          <a:xfrm>
            <a:off x="0" y="3699120"/>
            <a:ext cx="10851515" cy="6578600"/>
            <a:chOff x="0" y="3699120"/>
            <a:chExt cx="10851515" cy="6578600"/>
          </a:xfrm>
        </p:grpSpPr>
        <p:pic>
          <p:nvPicPr>
            <p:cNvPr id="4" name="object 4"/>
            <p:cNvPicPr/>
            <p:nvPr/>
          </p:nvPicPr>
          <p:blipFill>
            <a:blip r:embed="rId2" cstate="print"/>
            <a:stretch>
              <a:fillRect/>
            </a:stretch>
          </p:blipFill>
          <p:spPr>
            <a:xfrm>
              <a:off x="0" y="3699120"/>
              <a:ext cx="10850960" cy="6578599"/>
            </a:xfrm>
            <a:prstGeom prst="rect">
              <a:avLst/>
            </a:prstGeom>
          </p:spPr>
        </p:pic>
        <p:pic>
          <p:nvPicPr>
            <p:cNvPr id="5" name="object 5"/>
            <p:cNvPicPr/>
            <p:nvPr/>
          </p:nvPicPr>
          <p:blipFill>
            <a:blip r:embed="rId3" cstate="print"/>
            <a:stretch>
              <a:fillRect/>
            </a:stretch>
          </p:blipFill>
          <p:spPr>
            <a:xfrm>
              <a:off x="917230" y="3699120"/>
              <a:ext cx="5286374" cy="4781549"/>
            </a:xfrm>
            <a:prstGeom prst="rect">
              <a:avLst/>
            </a:prstGeom>
          </p:spPr>
        </p:pic>
      </p:grpSp>
      <p:sp>
        <p:nvSpPr>
          <p:cNvPr id="6" name="object 6"/>
          <p:cNvSpPr txBox="1">
            <a:spLocks noGrp="1"/>
          </p:cNvSpPr>
          <p:nvPr>
            <p:ph type="title"/>
          </p:nvPr>
        </p:nvSpPr>
        <p:spPr>
          <a:xfrm>
            <a:off x="1503686" y="-35574"/>
            <a:ext cx="10981055" cy="2768600"/>
          </a:xfrm>
          <a:prstGeom prst="rect">
            <a:avLst/>
          </a:prstGeom>
        </p:spPr>
        <p:txBody>
          <a:bodyPr vert="horz" wrap="square" lIns="0" tIns="12700" rIns="0" bIns="0" rtlCol="0">
            <a:spAutoFit/>
          </a:bodyPr>
          <a:lstStyle/>
          <a:p>
            <a:pPr marL="2988945" marR="5080" indent="-2976880">
              <a:lnSpc>
                <a:spcPct val="125000"/>
              </a:lnSpc>
              <a:spcBef>
                <a:spcPts val="100"/>
              </a:spcBef>
            </a:pPr>
            <a:r>
              <a:rPr lang="en-GB" spc="1385" noProof="0" dirty="0"/>
              <a:t>WHICH</a:t>
            </a:r>
            <a:r>
              <a:rPr lang="en-GB" spc="370" noProof="0" dirty="0"/>
              <a:t> </a:t>
            </a:r>
            <a:r>
              <a:rPr lang="en-GB" spc="1450" noProof="0" dirty="0"/>
              <a:t>ARE</a:t>
            </a:r>
            <a:r>
              <a:rPr lang="en-GB" spc="375" noProof="0" dirty="0"/>
              <a:t> </a:t>
            </a:r>
            <a:r>
              <a:rPr lang="en-GB" spc="1810" noProof="0" dirty="0"/>
              <a:t>THESE </a:t>
            </a:r>
            <a:r>
              <a:rPr lang="en-GB" spc="1650" noProof="0" dirty="0"/>
              <a:t>SKILLS?</a:t>
            </a:r>
          </a:p>
        </p:txBody>
      </p:sp>
      <p:sp>
        <p:nvSpPr>
          <p:cNvPr id="8" name="object 8"/>
          <p:cNvSpPr txBox="1">
            <a:spLocks noGrp="1"/>
          </p:cNvSpPr>
          <p:nvPr>
            <p:ph type="sldNum" sz="quarter" idx="7"/>
          </p:nvPr>
        </p:nvSpPr>
        <p:spPr>
          <a:prstGeom prst="rect">
            <a:avLst/>
          </a:prstGeom>
        </p:spPr>
        <p:txBody>
          <a:bodyPr vert="horz" wrap="square" lIns="0" tIns="29845" rIns="0" bIns="0" rtlCol="0">
            <a:spAutoFit/>
          </a:bodyPr>
          <a:lstStyle/>
          <a:p>
            <a:pPr marL="38100">
              <a:lnSpc>
                <a:spcPct val="100000"/>
              </a:lnSpc>
              <a:spcBef>
                <a:spcPts val="235"/>
              </a:spcBef>
            </a:pPr>
            <a:fld id="{81D60167-4931-47E6-BA6A-407CBD079E47}" type="slidenum">
              <a:rPr lang="en-GB" spc="-50" noProof="0"/>
              <a:t>3</a:t>
            </a:fld>
            <a:endParaRPr lang="en-GB" spc="-50" noProof="0" dirty="0"/>
          </a:p>
        </p:txBody>
      </p:sp>
      <p:sp>
        <p:nvSpPr>
          <p:cNvPr id="7" name="object 7"/>
          <p:cNvSpPr txBox="1"/>
          <p:nvPr/>
        </p:nvSpPr>
        <p:spPr>
          <a:xfrm>
            <a:off x="7513643" y="3934565"/>
            <a:ext cx="9942195" cy="4001608"/>
          </a:xfrm>
          <a:prstGeom prst="rect">
            <a:avLst/>
          </a:prstGeom>
        </p:spPr>
        <p:txBody>
          <a:bodyPr vert="horz" wrap="square" lIns="0" tIns="12700" rIns="0" bIns="0" rtlCol="0">
            <a:spAutoFit/>
          </a:bodyPr>
          <a:lstStyle/>
          <a:p>
            <a:pPr marL="12700" marR="5080" algn="just">
              <a:lnSpc>
                <a:spcPct val="108300"/>
              </a:lnSpc>
              <a:spcBef>
                <a:spcPts val="100"/>
              </a:spcBef>
            </a:pPr>
            <a:r>
              <a:rPr lang="en-GB" sz="3000" spc="150" noProof="0" dirty="0">
                <a:latin typeface="Times New Roman"/>
                <a:cs typeface="Times New Roman"/>
              </a:rPr>
              <a:t>The</a:t>
            </a:r>
            <a:r>
              <a:rPr lang="en-GB" sz="3000" spc="165" noProof="0" dirty="0">
                <a:latin typeface="Times New Roman"/>
                <a:cs typeface="Times New Roman"/>
              </a:rPr>
              <a:t> </a:t>
            </a:r>
            <a:r>
              <a:rPr lang="en-GB" sz="3000" spc="50" noProof="0" dirty="0">
                <a:latin typeface="Times New Roman"/>
                <a:cs typeface="Times New Roman"/>
              </a:rPr>
              <a:t>core</a:t>
            </a:r>
            <a:r>
              <a:rPr lang="en-GB" sz="3000" spc="165" noProof="0" dirty="0">
                <a:latin typeface="Times New Roman"/>
                <a:cs typeface="Times New Roman"/>
              </a:rPr>
              <a:t> </a:t>
            </a:r>
            <a:r>
              <a:rPr lang="en-GB" sz="3000" noProof="0" dirty="0">
                <a:latin typeface="Times New Roman"/>
                <a:cs typeface="Times New Roman"/>
              </a:rPr>
              <a:t>skills</a:t>
            </a:r>
            <a:r>
              <a:rPr lang="en-GB" sz="3000" spc="165" noProof="0" dirty="0">
                <a:latin typeface="Times New Roman"/>
                <a:cs typeface="Times New Roman"/>
              </a:rPr>
              <a:t> of inclusion are crucial for cultivating a diverse and inclusive </a:t>
            </a:r>
            <a:r>
              <a:rPr lang="en-GB" sz="3000" spc="165" noProof="0" dirty="0" smtClean="0">
                <a:latin typeface="Times New Roman"/>
                <a:cs typeface="Times New Roman"/>
              </a:rPr>
              <a:t>culture</a:t>
            </a:r>
            <a:r>
              <a:rPr lang="en-GB" sz="3000" spc="165" noProof="0" dirty="0">
                <a:latin typeface="Times New Roman"/>
                <a:cs typeface="Times New Roman"/>
              </a:rPr>
              <a:t>. These competencies are the abilities to value, respect, and support different prospectives, which can enhance </a:t>
            </a:r>
            <a:r>
              <a:rPr lang="en-GB" sz="3000" spc="165" noProof="0" dirty="0" smtClean="0">
                <a:latin typeface="Times New Roman"/>
                <a:cs typeface="Times New Roman"/>
              </a:rPr>
              <a:t>performances </a:t>
            </a:r>
            <a:r>
              <a:rPr lang="en-GB" sz="3000" spc="165" noProof="0" dirty="0">
                <a:latin typeface="Times New Roman"/>
                <a:cs typeface="Times New Roman"/>
              </a:rPr>
              <a:t>while </a:t>
            </a:r>
            <a:r>
              <a:rPr lang="en-GB" sz="3000" spc="165" dirty="0">
                <a:latin typeface="Times New Roman"/>
                <a:cs typeface="Times New Roman"/>
              </a:rPr>
              <a:t>boosting </a:t>
            </a:r>
            <a:r>
              <a:rPr lang="en-GB" sz="3000" spc="165" noProof="0" dirty="0" smtClean="0">
                <a:latin typeface="Times New Roman"/>
                <a:cs typeface="Times New Roman"/>
              </a:rPr>
              <a:t>engagement </a:t>
            </a:r>
            <a:r>
              <a:rPr lang="en-GB" sz="3000" spc="165" noProof="0" dirty="0">
                <a:latin typeface="Times New Roman"/>
                <a:cs typeface="Times New Roman"/>
              </a:rPr>
              <a:t>and satisfaction. </a:t>
            </a:r>
            <a:r>
              <a:rPr lang="en-GB" sz="3000" spc="50" noProof="0" dirty="0" smtClean="0">
                <a:latin typeface="Times New Roman"/>
                <a:cs typeface="Times New Roman"/>
              </a:rPr>
              <a:t>By </a:t>
            </a:r>
            <a:r>
              <a:rPr lang="en-GB" sz="3000" spc="50" noProof="0" dirty="0">
                <a:latin typeface="Times New Roman"/>
                <a:cs typeface="Times New Roman"/>
              </a:rPr>
              <a:t>integrating </a:t>
            </a:r>
            <a:r>
              <a:rPr lang="en-GB" sz="3000" spc="50" noProof="0" dirty="0" smtClean="0">
                <a:latin typeface="Times New Roman"/>
                <a:cs typeface="Times New Roman"/>
              </a:rPr>
              <a:t>inclusive basic </a:t>
            </a:r>
            <a:r>
              <a:rPr lang="en-GB" sz="3000" spc="50" noProof="0" dirty="0">
                <a:latin typeface="Times New Roman"/>
                <a:cs typeface="Times New Roman"/>
              </a:rPr>
              <a:t>skills </a:t>
            </a:r>
            <a:r>
              <a:rPr lang="en-GB" sz="3000" spc="65" noProof="0" dirty="0">
                <a:latin typeface="Times New Roman"/>
                <a:cs typeface="Times New Roman"/>
              </a:rPr>
              <a:t>into</a:t>
            </a:r>
            <a:r>
              <a:rPr lang="en-GB" sz="3000" spc="170" noProof="0" dirty="0">
                <a:latin typeface="Times New Roman"/>
                <a:cs typeface="Times New Roman"/>
              </a:rPr>
              <a:t> daily </a:t>
            </a:r>
            <a:r>
              <a:rPr lang="en-GB" sz="3000" spc="85" noProof="0" dirty="0">
                <a:latin typeface="Times New Roman"/>
                <a:cs typeface="Times New Roman"/>
              </a:rPr>
              <a:t>learning,</a:t>
            </a:r>
            <a:r>
              <a:rPr lang="en-GB" sz="3000" spc="170" dirty="0">
                <a:latin typeface="Times New Roman"/>
                <a:cs typeface="Times New Roman"/>
              </a:rPr>
              <a:t> </a:t>
            </a:r>
            <a:r>
              <a:rPr lang="en-GB" sz="3000" spc="170" noProof="0" dirty="0">
                <a:latin typeface="Times New Roman"/>
                <a:cs typeface="Times New Roman"/>
              </a:rPr>
              <a:t>individuals </a:t>
            </a:r>
            <a:r>
              <a:rPr lang="en-GB" sz="3000" spc="170" noProof="0" dirty="0" err="1">
                <a:latin typeface="Times New Roman"/>
                <a:cs typeface="Times New Roman"/>
              </a:rPr>
              <a:t>ar</a:t>
            </a:r>
            <a:r>
              <a:rPr lang="en-GB" sz="3000" spc="170" dirty="0">
                <a:latin typeface="Times New Roman"/>
                <a:cs typeface="Times New Roman"/>
              </a:rPr>
              <a:t>e able </a:t>
            </a:r>
            <a:r>
              <a:rPr lang="en-GB" sz="3000" spc="170" noProof="0" dirty="0">
                <a:latin typeface="Times New Roman"/>
                <a:cs typeface="Times New Roman"/>
              </a:rPr>
              <a:t>to succeed in diverse</a:t>
            </a:r>
            <a:r>
              <a:rPr lang="en-GB" sz="3000" spc="80" noProof="0" dirty="0">
                <a:latin typeface="Times New Roman"/>
                <a:cs typeface="Times New Roman"/>
              </a:rPr>
              <a:t>,</a:t>
            </a:r>
            <a:r>
              <a:rPr lang="en-GB" sz="3000" spc="120" noProof="0" dirty="0">
                <a:latin typeface="Times New Roman"/>
                <a:cs typeface="Times New Roman"/>
              </a:rPr>
              <a:t> </a:t>
            </a:r>
            <a:r>
              <a:rPr lang="en-GB" sz="3000" spc="60" noProof="0" dirty="0">
                <a:latin typeface="Times New Roman"/>
                <a:cs typeface="Times New Roman"/>
              </a:rPr>
              <a:t>interconnected </a:t>
            </a:r>
            <a:r>
              <a:rPr lang="en-GB" sz="3000" spc="90" noProof="0" dirty="0">
                <a:latin typeface="Times New Roman"/>
                <a:cs typeface="Times New Roman"/>
              </a:rPr>
              <a:t>environments</a:t>
            </a:r>
            <a:r>
              <a:rPr lang="en-GB" sz="3000" spc="100" noProof="0" dirty="0">
                <a:latin typeface="Times New Roman"/>
                <a:cs typeface="Times New Roman"/>
              </a:rPr>
              <a:t> </a:t>
            </a:r>
            <a:r>
              <a:rPr lang="en-GB" sz="3000" spc="110" noProof="0" dirty="0">
                <a:latin typeface="Times New Roman"/>
                <a:cs typeface="Times New Roman"/>
              </a:rPr>
              <a:t>and</a:t>
            </a:r>
            <a:r>
              <a:rPr lang="en-GB" sz="3000" spc="105" noProof="0" dirty="0">
                <a:latin typeface="Times New Roman"/>
                <a:cs typeface="Times New Roman"/>
              </a:rPr>
              <a:t> </a:t>
            </a:r>
            <a:r>
              <a:rPr lang="en-GB" sz="3000" spc="75" noProof="0" dirty="0">
                <a:latin typeface="Times New Roman"/>
                <a:cs typeface="Times New Roman"/>
              </a:rPr>
              <a:t>meet</a:t>
            </a:r>
            <a:r>
              <a:rPr lang="en-GB" sz="3000" spc="100" noProof="0" dirty="0">
                <a:latin typeface="Times New Roman"/>
                <a:cs typeface="Times New Roman"/>
              </a:rPr>
              <a:t> </a:t>
            </a:r>
            <a:r>
              <a:rPr lang="en-GB" sz="3000" spc="75" noProof="0" dirty="0">
                <a:latin typeface="Times New Roman"/>
                <a:cs typeface="Times New Roman"/>
              </a:rPr>
              <a:t>modern</a:t>
            </a:r>
            <a:r>
              <a:rPr lang="en-GB" sz="3000" spc="105" noProof="0" dirty="0">
                <a:latin typeface="Times New Roman"/>
                <a:cs typeface="Times New Roman"/>
              </a:rPr>
              <a:t> </a:t>
            </a:r>
            <a:r>
              <a:rPr lang="en-GB" sz="3000" spc="60" noProof="0" dirty="0">
                <a:latin typeface="Times New Roman"/>
                <a:cs typeface="Times New Roman"/>
              </a:rPr>
              <a:t>challenges</a:t>
            </a:r>
            <a:r>
              <a:rPr lang="en-GB" sz="3000" spc="100" noProof="0" dirty="0">
                <a:latin typeface="Times New Roman"/>
                <a:cs typeface="Times New Roman"/>
              </a:rPr>
              <a:t> </a:t>
            </a:r>
            <a:r>
              <a:rPr lang="en-GB" sz="3000" spc="110" noProof="0" dirty="0">
                <a:latin typeface="Times New Roman"/>
                <a:cs typeface="Times New Roman"/>
              </a:rPr>
              <a:t>with</a:t>
            </a:r>
            <a:r>
              <a:rPr lang="en-GB" sz="3000" spc="105" noProof="0" dirty="0">
                <a:latin typeface="Times New Roman"/>
                <a:cs typeface="Times New Roman"/>
              </a:rPr>
              <a:t> </a:t>
            </a:r>
            <a:r>
              <a:rPr lang="en-GB" sz="3000" spc="-10" noProof="0" dirty="0">
                <a:latin typeface="Times New Roman"/>
                <a:cs typeface="Times New Roman"/>
              </a:rPr>
              <a:t>confidence.</a:t>
            </a:r>
            <a:endParaRPr lang="en-GB" sz="3000" noProof="0" dirty="0">
              <a:latin typeface="Times New Roman"/>
              <a:cs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8288000" cy="10279380"/>
            <a:chOff x="0" y="0"/>
            <a:chExt cx="18288000" cy="10279380"/>
          </a:xfrm>
        </p:grpSpPr>
        <p:pic>
          <p:nvPicPr>
            <p:cNvPr id="3" name="object 3"/>
            <p:cNvPicPr/>
            <p:nvPr/>
          </p:nvPicPr>
          <p:blipFill>
            <a:blip r:embed="rId2" cstate="print"/>
            <a:stretch>
              <a:fillRect/>
            </a:stretch>
          </p:blipFill>
          <p:spPr>
            <a:xfrm>
              <a:off x="7716470" y="652331"/>
              <a:ext cx="10571528" cy="9626599"/>
            </a:xfrm>
            <a:prstGeom prst="rect">
              <a:avLst/>
            </a:prstGeom>
          </p:spPr>
        </p:pic>
        <p:pic>
          <p:nvPicPr>
            <p:cNvPr id="4" name="object 4"/>
            <p:cNvPicPr/>
            <p:nvPr/>
          </p:nvPicPr>
          <p:blipFill>
            <a:blip r:embed="rId3" cstate="print"/>
            <a:stretch>
              <a:fillRect/>
            </a:stretch>
          </p:blipFill>
          <p:spPr>
            <a:xfrm>
              <a:off x="0" y="0"/>
              <a:ext cx="9833457" cy="6785080"/>
            </a:xfrm>
            <a:prstGeom prst="rect">
              <a:avLst/>
            </a:prstGeom>
          </p:spPr>
        </p:pic>
      </p:grpSp>
      <p:sp>
        <p:nvSpPr>
          <p:cNvPr id="5" name="object 5"/>
          <p:cNvSpPr txBox="1">
            <a:spLocks noGrp="1"/>
          </p:cNvSpPr>
          <p:nvPr>
            <p:ph type="title"/>
          </p:nvPr>
        </p:nvSpPr>
        <p:spPr>
          <a:xfrm>
            <a:off x="522348" y="244000"/>
            <a:ext cx="12169140" cy="2768600"/>
          </a:xfrm>
          <a:prstGeom prst="rect">
            <a:avLst/>
          </a:prstGeom>
        </p:spPr>
        <p:txBody>
          <a:bodyPr vert="horz" wrap="square" lIns="0" tIns="12700" rIns="0" bIns="0" rtlCol="0">
            <a:spAutoFit/>
          </a:bodyPr>
          <a:lstStyle/>
          <a:p>
            <a:pPr marL="12700" marR="5080">
              <a:lnSpc>
                <a:spcPct val="125000"/>
              </a:lnSpc>
              <a:spcBef>
                <a:spcPts val="100"/>
              </a:spcBef>
            </a:pPr>
            <a:r>
              <a:rPr lang="en-GB" spc="2200" noProof="0" dirty="0"/>
              <a:t>HOW</a:t>
            </a:r>
            <a:r>
              <a:rPr lang="en-GB" spc="365" noProof="0" dirty="0"/>
              <a:t> </a:t>
            </a:r>
            <a:r>
              <a:rPr lang="en-GB" spc="2340" noProof="0" dirty="0"/>
              <a:t>TO</a:t>
            </a:r>
            <a:r>
              <a:rPr lang="en-GB" spc="365" noProof="0" dirty="0"/>
              <a:t> </a:t>
            </a:r>
            <a:r>
              <a:rPr lang="en-GB" spc="1864" noProof="0" dirty="0"/>
              <a:t>USE</a:t>
            </a:r>
            <a:r>
              <a:rPr lang="en-GB" spc="365" noProof="0" dirty="0"/>
              <a:t> </a:t>
            </a:r>
            <a:r>
              <a:rPr lang="en-GB" spc="1810" noProof="0" dirty="0"/>
              <a:t>THESE </a:t>
            </a:r>
            <a:r>
              <a:rPr lang="en-GB" spc="1345" noProof="0" dirty="0"/>
              <a:t>SKILLS</a:t>
            </a:r>
          </a:p>
        </p:txBody>
      </p:sp>
      <p:sp>
        <p:nvSpPr>
          <p:cNvPr id="7" name="object 7"/>
          <p:cNvSpPr txBox="1">
            <a:spLocks noGrp="1"/>
          </p:cNvSpPr>
          <p:nvPr>
            <p:ph type="sldNum" sz="quarter" idx="7"/>
          </p:nvPr>
        </p:nvSpPr>
        <p:spPr>
          <a:prstGeom prst="rect">
            <a:avLst/>
          </a:prstGeom>
        </p:spPr>
        <p:txBody>
          <a:bodyPr vert="horz" wrap="square" lIns="0" tIns="29845" rIns="0" bIns="0" rtlCol="0">
            <a:spAutoFit/>
          </a:bodyPr>
          <a:lstStyle/>
          <a:p>
            <a:pPr marL="38100">
              <a:lnSpc>
                <a:spcPct val="100000"/>
              </a:lnSpc>
              <a:spcBef>
                <a:spcPts val="235"/>
              </a:spcBef>
            </a:pPr>
            <a:fld id="{81D60167-4931-47E6-BA6A-407CBD079E47}" type="slidenum">
              <a:rPr lang="en-GB" spc="-50" noProof="0"/>
              <a:t>4</a:t>
            </a:fld>
            <a:endParaRPr lang="en-GB" spc="-50" noProof="0" dirty="0"/>
          </a:p>
        </p:txBody>
      </p:sp>
      <p:sp>
        <p:nvSpPr>
          <p:cNvPr id="6" name="object 6"/>
          <p:cNvSpPr txBox="1"/>
          <p:nvPr/>
        </p:nvSpPr>
        <p:spPr>
          <a:xfrm>
            <a:off x="304800" y="3467100"/>
            <a:ext cx="9296400" cy="4616713"/>
          </a:xfrm>
          <a:prstGeom prst="rect">
            <a:avLst/>
          </a:prstGeom>
        </p:spPr>
        <p:txBody>
          <a:bodyPr vert="horz" wrap="square" lIns="0" tIns="12065" rIns="0" bIns="0" rtlCol="0">
            <a:spAutoFit/>
          </a:bodyPr>
          <a:lstStyle/>
          <a:p>
            <a:pPr marL="12700" marR="5080" algn="just">
              <a:lnSpc>
                <a:spcPct val="108600"/>
              </a:lnSpc>
              <a:spcBef>
                <a:spcPts val="95"/>
              </a:spcBef>
            </a:pPr>
            <a:r>
              <a:rPr lang="en-GB" sz="3050" spc="45" noProof="0" dirty="0">
                <a:latin typeface="Times New Roman"/>
                <a:cs typeface="Times New Roman"/>
              </a:rPr>
              <a:t>Successfully applying </a:t>
            </a:r>
            <a:r>
              <a:rPr lang="en-GB" sz="3050" spc="114" noProof="0" dirty="0">
                <a:latin typeface="Times New Roman"/>
                <a:cs typeface="Times New Roman"/>
              </a:rPr>
              <a:t>these</a:t>
            </a:r>
            <a:r>
              <a:rPr lang="en-GB" sz="3050" spc="455" noProof="0" dirty="0">
                <a:latin typeface="Times New Roman"/>
                <a:cs typeface="Times New Roman"/>
              </a:rPr>
              <a:t> </a:t>
            </a:r>
            <a:r>
              <a:rPr lang="en-GB" sz="3050" noProof="0" dirty="0">
                <a:latin typeface="Times New Roman"/>
                <a:cs typeface="Times New Roman"/>
              </a:rPr>
              <a:t>skills</a:t>
            </a:r>
            <a:r>
              <a:rPr lang="en-GB" sz="3050" spc="450" dirty="0">
                <a:latin typeface="Times New Roman"/>
                <a:cs typeface="Times New Roman"/>
              </a:rPr>
              <a:t> involves </a:t>
            </a:r>
            <a:r>
              <a:rPr lang="en-GB" sz="3050" spc="114" noProof="0" dirty="0">
                <a:latin typeface="Times New Roman"/>
                <a:cs typeface="Times New Roman"/>
              </a:rPr>
              <a:t>integrating</a:t>
            </a:r>
            <a:r>
              <a:rPr lang="en-GB" sz="3050" spc="455" noProof="0" dirty="0">
                <a:latin typeface="Times New Roman"/>
                <a:cs typeface="Times New Roman"/>
              </a:rPr>
              <a:t> </a:t>
            </a:r>
            <a:r>
              <a:rPr lang="en-GB" sz="3050" spc="110" noProof="0" dirty="0">
                <a:latin typeface="Times New Roman"/>
                <a:cs typeface="Times New Roman"/>
              </a:rPr>
              <a:t>them</a:t>
            </a:r>
            <a:r>
              <a:rPr lang="en-GB" sz="3050" spc="450" noProof="0" dirty="0">
                <a:latin typeface="Times New Roman"/>
                <a:cs typeface="Times New Roman"/>
              </a:rPr>
              <a:t> </a:t>
            </a:r>
            <a:r>
              <a:rPr lang="en-GB" sz="3050" spc="70" noProof="0" dirty="0">
                <a:latin typeface="Times New Roman"/>
                <a:cs typeface="Times New Roman"/>
              </a:rPr>
              <a:t>into</a:t>
            </a:r>
            <a:r>
              <a:rPr lang="en-GB" sz="3050" spc="455" noProof="0" dirty="0">
                <a:latin typeface="Times New Roman"/>
                <a:cs typeface="Times New Roman"/>
              </a:rPr>
              <a:t> educational programs and daily activities.</a:t>
            </a:r>
            <a:r>
              <a:rPr lang="en-GB" sz="3050" spc="254" noProof="0" dirty="0">
                <a:latin typeface="Times New Roman"/>
                <a:cs typeface="Times New Roman"/>
              </a:rPr>
              <a:t> </a:t>
            </a:r>
            <a:r>
              <a:rPr lang="en-GB" sz="3050" spc="120" noProof="0" dirty="0">
                <a:latin typeface="Times New Roman"/>
                <a:cs typeface="Times New Roman"/>
              </a:rPr>
              <a:t>Educators</a:t>
            </a:r>
            <a:r>
              <a:rPr lang="en-GB" sz="3050" spc="260" noProof="0" dirty="0">
                <a:latin typeface="Times New Roman"/>
                <a:cs typeface="Times New Roman"/>
              </a:rPr>
              <a:t>  </a:t>
            </a:r>
            <a:r>
              <a:rPr lang="en-GB" sz="3050" spc="114" noProof="0" dirty="0">
                <a:latin typeface="Times New Roman"/>
                <a:cs typeface="Times New Roman"/>
              </a:rPr>
              <a:t>and</a:t>
            </a:r>
            <a:r>
              <a:rPr lang="en-GB" sz="3050" spc="260" noProof="0" dirty="0">
                <a:latin typeface="Times New Roman"/>
                <a:cs typeface="Times New Roman"/>
              </a:rPr>
              <a:t>  </a:t>
            </a:r>
            <a:r>
              <a:rPr lang="en-GB" sz="3050" spc="85" noProof="0" dirty="0">
                <a:latin typeface="Times New Roman"/>
                <a:cs typeface="Times New Roman"/>
              </a:rPr>
              <a:t>organizations</a:t>
            </a:r>
            <a:r>
              <a:rPr lang="en-GB" sz="3050" spc="260" noProof="0" dirty="0">
                <a:latin typeface="Times New Roman"/>
                <a:cs typeface="Times New Roman"/>
              </a:rPr>
              <a:t>  </a:t>
            </a:r>
            <a:r>
              <a:rPr lang="en-GB" sz="3050" spc="60" noProof="0" dirty="0">
                <a:latin typeface="Times New Roman"/>
                <a:cs typeface="Times New Roman"/>
              </a:rPr>
              <a:t>should</a:t>
            </a:r>
            <a:r>
              <a:rPr lang="en-GB" sz="3050" spc="260" noProof="0" dirty="0">
                <a:latin typeface="Times New Roman"/>
                <a:cs typeface="Times New Roman"/>
              </a:rPr>
              <a:t> develop </a:t>
            </a:r>
            <a:r>
              <a:rPr lang="en-GB" sz="3050" spc="90" noProof="0" dirty="0">
                <a:latin typeface="Times New Roman"/>
                <a:cs typeface="Times New Roman"/>
              </a:rPr>
              <a:t>learning</a:t>
            </a:r>
            <a:r>
              <a:rPr lang="en-GB" sz="3050" spc="25" noProof="0" dirty="0">
                <a:latin typeface="Times New Roman"/>
                <a:cs typeface="Times New Roman"/>
              </a:rPr>
              <a:t>  </a:t>
            </a:r>
            <a:r>
              <a:rPr lang="en-GB" sz="3050" spc="60" noProof="0" dirty="0">
                <a:latin typeface="Times New Roman"/>
                <a:cs typeface="Times New Roman"/>
              </a:rPr>
              <a:t>experiences</a:t>
            </a:r>
            <a:r>
              <a:rPr lang="en-GB" sz="3050" spc="30" noProof="0" dirty="0">
                <a:latin typeface="Times New Roman"/>
                <a:cs typeface="Times New Roman"/>
              </a:rPr>
              <a:t>  </a:t>
            </a:r>
            <a:r>
              <a:rPr lang="en-GB" sz="3050" spc="180" noProof="0" dirty="0">
                <a:latin typeface="Times New Roman"/>
                <a:cs typeface="Times New Roman"/>
              </a:rPr>
              <a:t>that</a:t>
            </a:r>
            <a:r>
              <a:rPr lang="en-GB" sz="3050" spc="25" noProof="0" dirty="0">
                <a:latin typeface="Times New Roman"/>
                <a:cs typeface="Times New Roman"/>
              </a:rPr>
              <a:t>  strengthen fundamental </a:t>
            </a:r>
            <a:r>
              <a:rPr lang="en-GB" sz="3050" spc="45" noProof="0" dirty="0">
                <a:latin typeface="Times New Roman"/>
                <a:cs typeface="Times New Roman"/>
              </a:rPr>
              <a:t>competencies</a:t>
            </a:r>
            <a:r>
              <a:rPr lang="en-GB" sz="3050" spc="25" noProof="0" dirty="0">
                <a:latin typeface="Times New Roman"/>
                <a:cs typeface="Times New Roman"/>
              </a:rPr>
              <a:t>  </a:t>
            </a:r>
            <a:r>
              <a:rPr lang="en-GB" sz="3050" spc="114" noProof="0" dirty="0">
                <a:latin typeface="Times New Roman"/>
                <a:cs typeface="Times New Roman"/>
              </a:rPr>
              <a:t>with</a:t>
            </a:r>
            <a:r>
              <a:rPr lang="en-GB" sz="3050" spc="30" noProof="0" dirty="0">
                <a:latin typeface="Times New Roman"/>
                <a:cs typeface="Times New Roman"/>
              </a:rPr>
              <a:t>  </a:t>
            </a:r>
            <a:r>
              <a:rPr lang="en-GB" sz="3050" spc="65" noProof="0" dirty="0">
                <a:latin typeface="Times New Roman"/>
                <a:cs typeface="Times New Roman"/>
              </a:rPr>
              <a:t>innovative strategies </a:t>
            </a:r>
            <a:r>
              <a:rPr lang="en-GB" sz="3050" spc="114" noProof="0" dirty="0">
                <a:latin typeface="Times New Roman"/>
                <a:cs typeface="Times New Roman"/>
              </a:rPr>
              <a:t>and</a:t>
            </a:r>
            <a:r>
              <a:rPr lang="en-GB" sz="3050" spc="120" noProof="0" dirty="0">
                <a:latin typeface="Times New Roman"/>
                <a:cs typeface="Times New Roman"/>
              </a:rPr>
              <a:t>  </a:t>
            </a:r>
            <a:r>
              <a:rPr lang="en-GB" sz="3050" spc="65" noProof="0" dirty="0">
                <a:latin typeface="Times New Roman"/>
                <a:cs typeface="Times New Roman"/>
              </a:rPr>
              <a:t>digital</a:t>
            </a:r>
            <a:r>
              <a:rPr lang="en-GB" sz="3050" spc="114" noProof="0" dirty="0">
                <a:latin typeface="Times New Roman"/>
                <a:cs typeface="Times New Roman"/>
              </a:rPr>
              <a:t>  </a:t>
            </a:r>
            <a:r>
              <a:rPr lang="en-GB" sz="3050" spc="60" noProof="0" dirty="0">
                <a:latin typeface="Times New Roman"/>
                <a:cs typeface="Times New Roman"/>
              </a:rPr>
              <a:t>tools.</a:t>
            </a:r>
            <a:r>
              <a:rPr lang="en-GB" sz="3050" spc="120" noProof="0" dirty="0">
                <a:latin typeface="Times New Roman"/>
                <a:cs typeface="Times New Roman"/>
              </a:rPr>
              <a:t>  </a:t>
            </a:r>
            <a:r>
              <a:rPr lang="en-GB" sz="3050" spc="135" noProof="0" dirty="0">
                <a:latin typeface="Times New Roman"/>
                <a:cs typeface="Times New Roman"/>
              </a:rPr>
              <a:t>This</a:t>
            </a:r>
            <a:r>
              <a:rPr lang="en-GB" sz="3050" spc="114" noProof="0" dirty="0">
                <a:latin typeface="Times New Roman"/>
                <a:cs typeface="Times New Roman"/>
              </a:rPr>
              <a:t>  method </a:t>
            </a:r>
            <a:r>
              <a:rPr lang="en-GB" sz="3050" spc="105" noProof="0" dirty="0">
                <a:latin typeface="Times New Roman"/>
                <a:cs typeface="Times New Roman"/>
              </a:rPr>
              <a:t>not</a:t>
            </a:r>
            <a:r>
              <a:rPr lang="en-GB" sz="3050" spc="114" noProof="0" dirty="0">
                <a:latin typeface="Times New Roman"/>
                <a:cs typeface="Times New Roman"/>
              </a:rPr>
              <a:t>  </a:t>
            </a:r>
            <a:r>
              <a:rPr lang="en-GB" sz="3050" noProof="0" dirty="0">
                <a:latin typeface="Times New Roman"/>
                <a:cs typeface="Times New Roman"/>
              </a:rPr>
              <a:t>only</a:t>
            </a:r>
            <a:r>
              <a:rPr lang="en-GB" sz="3050" spc="120" noProof="0" dirty="0">
                <a:latin typeface="Times New Roman"/>
                <a:cs typeface="Times New Roman"/>
              </a:rPr>
              <a:t>  </a:t>
            </a:r>
            <a:r>
              <a:rPr lang="en-GB" sz="3050" spc="145" noProof="0" dirty="0">
                <a:latin typeface="Times New Roman"/>
                <a:cs typeface="Times New Roman"/>
              </a:rPr>
              <a:t>fosters</a:t>
            </a:r>
            <a:r>
              <a:rPr lang="en-GB" sz="3050" spc="114" noProof="0" dirty="0">
                <a:latin typeface="Times New Roman"/>
                <a:cs typeface="Times New Roman"/>
              </a:rPr>
              <a:t>  </a:t>
            </a:r>
            <a:r>
              <a:rPr lang="en-GB" sz="3050" spc="80" noProof="0" dirty="0">
                <a:latin typeface="Times New Roman"/>
                <a:cs typeface="Times New Roman"/>
              </a:rPr>
              <a:t>creativity </a:t>
            </a:r>
            <a:r>
              <a:rPr lang="en-GB" sz="3050" spc="114" noProof="0" dirty="0">
                <a:latin typeface="Times New Roman"/>
                <a:cs typeface="Times New Roman"/>
              </a:rPr>
              <a:t>and</a:t>
            </a:r>
            <a:r>
              <a:rPr lang="en-GB" sz="3050" spc="125" noProof="0" dirty="0">
                <a:latin typeface="Times New Roman"/>
                <a:cs typeface="Times New Roman"/>
              </a:rPr>
              <a:t> teamwork </a:t>
            </a:r>
            <a:r>
              <a:rPr lang="en-GB" sz="3050" spc="114" noProof="0" dirty="0">
                <a:latin typeface="Times New Roman"/>
                <a:cs typeface="Times New Roman"/>
              </a:rPr>
              <a:t>but</a:t>
            </a:r>
            <a:r>
              <a:rPr lang="en-GB" sz="3050" spc="130" noProof="0" dirty="0">
                <a:latin typeface="Times New Roman"/>
                <a:cs typeface="Times New Roman"/>
              </a:rPr>
              <a:t> </a:t>
            </a:r>
            <a:r>
              <a:rPr lang="en-GB" sz="3050" spc="60" noProof="0" dirty="0">
                <a:latin typeface="Times New Roman"/>
                <a:cs typeface="Times New Roman"/>
              </a:rPr>
              <a:t>also</a:t>
            </a:r>
            <a:r>
              <a:rPr lang="en-GB" sz="3050" spc="125" noProof="0" dirty="0">
                <a:latin typeface="Times New Roman"/>
                <a:cs typeface="Times New Roman"/>
              </a:rPr>
              <a:t> </a:t>
            </a:r>
            <a:r>
              <a:rPr lang="en-GB" sz="3050" spc="105" noProof="0" dirty="0">
                <a:latin typeface="Times New Roman"/>
                <a:cs typeface="Times New Roman"/>
              </a:rPr>
              <a:t>supports</a:t>
            </a:r>
            <a:r>
              <a:rPr lang="en-GB" sz="3050" spc="130" noProof="0" dirty="0">
                <a:latin typeface="Times New Roman"/>
                <a:cs typeface="Times New Roman"/>
              </a:rPr>
              <a:t> </a:t>
            </a:r>
            <a:r>
              <a:rPr lang="en-GB" sz="3050" spc="105" noProof="0" dirty="0">
                <a:latin typeface="Times New Roman"/>
                <a:cs typeface="Times New Roman"/>
              </a:rPr>
              <a:t>broader</a:t>
            </a:r>
            <a:r>
              <a:rPr lang="en-GB" sz="3050" spc="130" noProof="0" dirty="0">
                <a:latin typeface="Times New Roman"/>
                <a:cs typeface="Times New Roman"/>
              </a:rPr>
              <a:t> </a:t>
            </a:r>
            <a:r>
              <a:rPr lang="en-GB" sz="3050" spc="70" noProof="0" dirty="0">
                <a:latin typeface="Times New Roman"/>
                <a:cs typeface="Times New Roman"/>
              </a:rPr>
              <a:t>educational</a:t>
            </a:r>
            <a:r>
              <a:rPr lang="en-GB" sz="3050" spc="125" noProof="0" dirty="0">
                <a:latin typeface="Times New Roman"/>
                <a:cs typeface="Times New Roman"/>
              </a:rPr>
              <a:t> </a:t>
            </a:r>
            <a:r>
              <a:rPr lang="en-GB" sz="3050" spc="125" dirty="0">
                <a:latin typeface="Times New Roman"/>
                <a:cs typeface="Times New Roman"/>
              </a:rPr>
              <a:t>objectives </a:t>
            </a:r>
            <a:r>
              <a:rPr lang="en-GB" sz="3050" spc="30" noProof="0" dirty="0">
                <a:latin typeface="Times New Roman"/>
                <a:cs typeface="Times New Roman"/>
              </a:rPr>
              <a:t>by </a:t>
            </a:r>
            <a:r>
              <a:rPr lang="en-GB" sz="3050" spc="75" noProof="0" dirty="0">
                <a:latin typeface="Times New Roman"/>
                <a:cs typeface="Times New Roman"/>
              </a:rPr>
              <a:t>promoting</a:t>
            </a:r>
            <a:r>
              <a:rPr lang="en-GB" sz="3050" spc="690" noProof="0" dirty="0">
                <a:latin typeface="Times New Roman"/>
                <a:cs typeface="Times New Roman"/>
              </a:rPr>
              <a:t> </a:t>
            </a:r>
            <a:r>
              <a:rPr lang="en-GB" sz="3050" spc="114" noProof="0" dirty="0">
                <a:latin typeface="Times New Roman"/>
                <a:cs typeface="Times New Roman"/>
              </a:rPr>
              <a:t>European</a:t>
            </a:r>
            <a:r>
              <a:rPr lang="en-GB" sz="3050" spc="690" noProof="0" dirty="0">
                <a:latin typeface="Times New Roman"/>
                <a:cs typeface="Times New Roman"/>
              </a:rPr>
              <a:t> </a:t>
            </a:r>
            <a:r>
              <a:rPr lang="en-GB" sz="3050" spc="140" noProof="0" dirty="0">
                <a:latin typeface="Times New Roman"/>
                <a:cs typeface="Times New Roman"/>
              </a:rPr>
              <a:t>standards</a:t>
            </a:r>
            <a:r>
              <a:rPr lang="en-GB" sz="3050" spc="690" noProof="0" dirty="0">
                <a:latin typeface="Times New Roman"/>
                <a:cs typeface="Times New Roman"/>
              </a:rPr>
              <a:t> </a:t>
            </a:r>
            <a:r>
              <a:rPr lang="en-GB" sz="3050" spc="114" noProof="0" dirty="0">
                <a:latin typeface="Times New Roman"/>
                <a:cs typeface="Times New Roman"/>
              </a:rPr>
              <a:t>and</a:t>
            </a:r>
            <a:r>
              <a:rPr lang="en-GB" sz="3050" spc="690" noProof="0" dirty="0">
                <a:latin typeface="Times New Roman"/>
                <a:cs typeface="Times New Roman"/>
              </a:rPr>
              <a:t> </a:t>
            </a:r>
            <a:r>
              <a:rPr lang="en-GB" sz="3050" spc="85" noProof="0" dirty="0">
                <a:latin typeface="Times New Roman"/>
                <a:cs typeface="Times New Roman"/>
              </a:rPr>
              <a:t>sustainability.</a:t>
            </a:r>
            <a:endParaRPr lang="en-GB" sz="3050" noProof="0" dirty="0">
              <a:latin typeface="Times New Roman"/>
              <a:cs typeface="Times New Roman"/>
            </a:endParaRPr>
          </a:p>
        </p:txBody>
      </p:sp>
      <p:pic>
        <p:nvPicPr>
          <p:cNvPr id="8" name="Immagine 7"/>
          <p:cNvPicPr>
            <a:picLocks noChangeAspect="1"/>
          </p:cNvPicPr>
          <p:nvPr/>
        </p:nvPicPr>
        <p:blipFill>
          <a:blip r:embed="rId4"/>
          <a:stretch>
            <a:fillRect/>
          </a:stretch>
        </p:blipFill>
        <p:spPr>
          <a:xfrm>
            <a:off x="10599967" y="2414498"/>
            <a:ext cx="6921520" cy="6781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704350" rIns="0" bIns="0" rtlCol="0">
            <a:spAutoFit/>
          </a:bodyPr>
          <a:lstStyle/>
          <a:p>
            <a:pPr marL="384810" marR="5080">
              <a:lnSpc>
                <a:spcPct val="125000"/>
              </a:lnSpc>
              <a:spcBef>
                <a:spcPts val="100"/>
              </a:spcBef>
            </a:pPr>
            <a:r>
              <a:rPr lang="en-GB" sz="6700" spc="1415" noProof="0" dirty="0"/>
              <a:t>ADVANTAGES</a:t>
            </a:r>
            <a:r>
              <a:rPr lang="en-GB" sz="6700" spc="335" noProof="0" dirty="0"/>
              <a:t> </a:t>
            </a:r>
            <a:r>
              <a:rPr lang="en-GB" sz="6700" spc="2165" noProof="0" dirty="0"/>
              <a:t>OF</a:t>
            </a:r>
            <a:r>
              <a:rPr lang="en-GB" sz="6700" spc="340" noProof="0" dirty="0"/>
              <a:t> </a:t>
            </a:r>
            <a:r>
              <a:rPr lang="en-GB" sz="6700" spc="1000" noProof="0" dirty="0"/>
              <a:t>INNOVATIVE </a:t>
            </a:r>
            <a:r>
              <a:rPr lang="en-GB" sz="6700" spc="1245" noProof="0" dirty="0"/>
              <a:t>SKILLS</a:t>
            </a:r>
            <a:endParaRPr lang="en-GB" sz="6700" noProof="0" dirty="0"/>
          </a:p>
        </p:txBody>
      </p:sp>
      <p:pic>
        <p:nvPicPr>
          <p:cNvPr id="3" name="object 3"/>
          <p:cNvPicPr/>
          <p:nvPr/>
        </p:nvPicPr>
        <p:blipFill>
          <a:blip r:embed="rId2" cstate="print"/>
          <a:stretch>
            <a:fillRect/>
          </a:stretch>
        </p:blipFill>
        <p:spPr>
          <a:xfrm>
            <a:off x="11779877" y="0"/>
            <a:ext cx="6508122" cy="10286999"/>
          </a:xfrm>
          <a:prstGeom prst="rect">
            <a:avLst/>
          </a:prstGeom>
        </p:spPr>
      </p:pic>
      <p:pic>
        <p:nvPicPr>
          <p:cNvPr id="4" name="object 4"/>
          <p:cNvPicPr/>
          <p:nvPr/>
        </p:nvPicPr>
        <p:blipFill>
          <a:blip r:embed="rId3" cstate="print"/>
          <a:stretch>
            <a:fillRect/>
          </a:stretch>
        </p:blipFill>
        <p:spPr>
          <a:xfrm>
            <a:off x="0" y="4809528"/>
            <a:ext cx="5121916" cy="5477470"/>
          </a:xfrm>
          <a:prstGeom prst="rect">
            <a:avLst/>
          </a:prstGeom>
        </p:spPr>
      </p:pic>
      <p:sp>
        <p:nvSpPr>
          <p:cNvPr id="5" name="object 5"/>
          <p:cNvSpPr txBox="1"/>
          <p:nvPr/>
        </p:nvSpPr>
        <p:spPr>
          <a:xfrm>
            <a:off x="9448800" y="3269750"/>
            <a:ext cx="7414706" cy="5961504"/>
          </a:xfrm>
          <a:prstGeom prst="rect">
            <a:avLst/>
          </a:prstGeom>
        </p:spPr>
        <p:txBody>
          <a:bodyPr vert="horz" wrap="square" lIns="0" tIns="12700" rIns="0" bIns="0" rtlCol="0">
            <a:spAutoFit/>
          </a:bodyPr>
          <a:lstStyle/>
          <a:p>
            <a:pPr marL="12700" marR="5080" algn="just">
              <a:lnSpc>
                <a:spcPct val="108300"/>
              </a:lnSpc>
              <a:spcBef>
                <a:spcPts val="100"/>
              </a:spcBef>
            </a:pPr>
            <a:r>
              <a:rPr lang="en-GB" sz="3000" dirty="0">
                <a:latin typeface="Times New Roman" panose="02020603050405020304" pitchFamily="18" charset="0"/>
                <a:cs typeface="Times New Roman" panose="02020603050405020304" pitchFamily="18" charset="0"/>
              </a:rPr>
              <a:t>Embracing innovative strategies to enhance fundamental skills offers many benefits. It cultivates an inclusive atmosphere where diversity is respected, and everyone has the opportunity to contribute. This approach advances digital transformation and sustainability in education, improves teamwork in problem-solving, and elevates the overall learning experience. Ultimately, it aligns with European educational principles, equipping individuals to succeed both within their communities and on a global scale.</a:t>
            </a:r>
            <a:endParaRPr lang="en-GB" sz="3000" noProof="0" dirty="0">
              <a:latin typeface="Times New Roman" panose="02020603050405020304" pitchFamily="18" charset="0"/>
              <a:cs typeface="Times New Roman" panose="02020603050405020304" pitchFamily="18" charset="0"/>
            </a:endParaRPr>
          </a:p>
        </p:txBody>
      </p:sp>
      <p:sp>
        <p:nvSpPr>
          <p:cNvPr id="6" name="object 6"/>
          <p:cNvSpPr txBox="1">
            <a:spLocks noGrp="1"/>
          </p:cNvSpPr>
          <p:nvPr>
            <p:ph type="sldNum" sz="quarter" idx="7"/>
          </p:nvPr>
        </p:nvSpPr>
        <p:spPr>
          <a:prstGeom prst="rect">
            <a:avLst/>
          </a:prstGeom>
        </p:spPr>
        <p:txBody>
          <a:bodyPr vert="horz" wrap="square" lIns="0" tIns="29845" rIns="0" bIns="0" rtlCol="0">
            <a:spAutoFit/>
          </a:bodyPr>
          <a:lstStyle/>
          <a:p>
            <a:pPr marL="38100">
              <a:lnSpc>
                <a:spcPct val="100000"/>
              </a:lnSpc>
              <a:spcBef>
                <a:spcPts val="235"/>
              </a:spcBef>
            </a:pPr>
            <a:fld id="{81D60167-4931-47E6-BA6A-407CBD079E47}" type="slidenum">
              <a:rPr lang="en-GB" spc="-50" noProof="0"/>
              <a:t>5</a:t>
            </a:fld>
            <a:endParaRPr lang="en-GB" spc="-50" noProof="0" dirty="0"/>
          </a:p>
        </p:txBody>
      </p:sp>
      <p:pic>
        <p:nvPicPr>
          <p:cNvPr id="7" name="Immagine 6"/>
          <p:cNvPicPr>
            <a:picLocks noChangeAspect="1"/>
          </p:cNvPicPr>
          <p:nvPr/>
        </p:nvPicPr>
        <p:blipFill>
          <a:blip r:embed="rId4"/>
          <a:stretch>
            <a:fillRect/>
          </a:stretch>
        </p:blipFill>
        <p:spPr>
          <a:xfrm>
            <a:off x="354647" y="3162300"/>
            <a:ext cx="7517260" cy="695125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7442" y="-177966"/>
            <a:ext cx="8224025" cy="10286999"/>
          </a:xfrm>
          <a:prstGeom prst="rect">
            <a:avLst/>
          </a:prstGeom>
        </p:spPr>
      </p:pic>
      <p:sp>
        <p:nvSpPr>
          <p:cNvPr id="3" name="object 3"/>
          <p:cNvSpPr txBox="1">
            <a:spLocks noGrp="1"/>
          </p:cNvSpPr>
          <p:nvPr>
            <p:ph type="title"/>
          </p:nvPr>
        </p:nvSpPr>
        <p:spPr>
          <a:prstGeom prst="rect">
            <a:avLst/>
          </a:prstGeom>
        </p:spPr>
        <p:txBody>
          <a:bodyPr vert="horz" wrap="square" lIns="0" tIns="614247" rIns="0" bIns="0" rtlCol="0">
            <a:spAutoFit/>
          </a:bodyPr>
          <a:lstStyle/>
          <a:p>
            <a:pPr marL="12700" marR="5080">
              <a:lnSpc>
                <a:spcPct val="124000"/>
              </a:lnSpc>
              <a:spcBef>
                <a:spcPts val="100"/>
              </a:spcBef>
            </a:pPr>
            <a:r>
              <a:rPr lang="en-GB" sz="6300" spc="1245" noProof="0" dirty="0"/>
              <a:t>DISADVANTAGES</a:t>
            </a:r>
            <a:r>
              <a:rPr lang="en-GB" sz="6300" spc="310" noProof="0" dirty="0"/>
              <a:t> </a:t>
            </a:r>
            <a:r>
              <a:rPr lang="en-GB" sz="6300" spc="2035" noProof="0" dirty="0"/>
              <a:t>OF</a:t>
            </a:r>
            <a:r>
              <a:rPr lang="en-GB" sz="6300" spc="315" noProof="0" dirty="0"/>
              <a:t> </a:t>
            </a:r>
            <a:r>
              <a:rPr lang="en-GB" sz="6300" spc="935" noProof="0" dirty="0"/>
              <a:t>INNOVATIVE </a:t>
            </a:r>
            <a:r>
              <a:rPr lang="en-GB" sz="6300" spc="1170" noProof="0" dirty="0"/>
              <a:t>SKILLS</a:t>
            </a:r>
            <a:endParaRPr lang="en-GB" sz="6300" noProof="0" dirty="0"/>
          </a:p>
        </p:txBody>
      </p:sp>
      <p:pic>
        <p:nvPicPr>
          <p:cNvPr id="4" name="object 4"/>
          <p:cNvPicPr/>
          <p:nvPr/>
        </p:nvPicPr>
        <p:blipFill>
          <a:blip r:embed="rId3" cstate="print"/>
          <a:stretch>
            <a:fillRect/>
          </a:stretch>
        </p:blipFill>
        <p:spPr>
          <a:xfrm>
            <a:off x="10395012" y="1208919"/>
            <a:ext cx="7892986" cy="9078080"/>
          </a:xfrm>
          <a:prstGeom prst="rect">
            <a:avLst/>
          </a:prstGeom>
        </p:spPr>
      </p:pic>
      <p:sp>
        <p:nvSpPr>
          <p:cNvPr id="5" name="object 5"/>
          <p:cNvSpPr txBox="1"/>
          <p:nvPr/>
        </p:nvSpPr>
        <p:spPr>
          <a:xfrm>
            <a:off x="505991" y="3587906"/>
            <a:ext cx="8477028" cy="5996000"/>
          </a:xfrm>
          <a:prstGeom prst="rect">
            <a:avLst/>
          </a:prstGeom>
        </p:spPr>
        <p:txBody>
          <a:bodyPr vert="horz" wrap="square" lIns="0" tIns="12700" rIns="0" bIns="0" rtlCol="0">
            <a:spAutoFit/>
          </a:bodyPr>
          <a:lstStyle/>
          <a:p>
            <a:pPr marL="12700" marR="5080" algn="just">
              <a:lnSpc>
                <a:spcPct val="108300"/>
              </a:lnSpc>
              <a:spcBef>
                <a:spcPts val="100"/>
              </a:spcBef>
            </a:pPr>
            <a:r>
              <a:rPr lang="en-GB" sz="3000" dirty="0">
                <a:latin typeface="Times New Roman" panose="02020603050405020304" pitchFamily="18" charset="0"/>
                <a:cs typeface="Times New Roman" panose="02020603050405020304" pitchFamily="18" charset="0"/>
              </a:rPr>
              <a:t>Although the advantages </a:t>
            </a:r>
            <a:r>
              <a:rPr lang="en-GB" sz="3000" dirty="0" smtClean="0">
                <a:latin typeface="Times New Roman" panose="02020603050405020304" pitchFamily="18" charset="0"/>
                <a:cs typeface="Times New Roman" panose="02020603050405020304" pitchFamily="18" charset="0"/>
              </a:rPr>
              <a:t>can be </a:t>
            </a:r>
            <a:r>
              <a:rPr lang="en-GB" sz="3000" dirty="0">
                <a:latin typeface="Times New Roman" panose="02020603050405020304" pitchFamily="18" charset="0"/>
                <a:cs typeface="Times New Roman" panose="02020603050405020304" pitchFamily="18" charset="0"/>
              </a:rPr>
              <a:t>considerable, implementing innovative methods for developing fundamental skills presents challenges. It demands significant investment in modern technologies and ongoing professional development. Traditional educational structures may resist change, and disparities in digital access can create obstacles for some communities. Additionally, aligning European integration, inclusivity, digital transformation, and sustainability requires careful planning to address logistical and financial constraints, necessitating well-designed policy support.</a:t>
            </a:r>
            <a:endParaRPr lang="en-GB" sz="3000" noProof="0" dirty="0">
              <a:latin typeface="Times New Roman" panose="02020603050405020304" pitchFamily="18" charset="0"/>
              <a:cs typeface="Times New Roman" panose="02020603050405020304" pitchFamily="18" charset="0"/>
            </a:endParaRPr>
          </a:p>
        </p:txBody>
      </p:sp>
      <p:sp>
        <p:nvSpPr>
          <p:cNvPr id="6" name="object 6"/>
          <p:cNvSpPr txBox="1"/>
          <p:nvPr/>
        </p:nvSpPr>
        <p:spPr>
          <a:xfrm>
            <a:off x="17447742" y="9359153"/>
            <a:ext cx="170815" cy="371475"/>
          </a:xfrm>
          <a:prstGeom prst="rect">
            <a:avLst/>
          </a:prstGeom>
        </p:spPr>
        <p:txBody>
          <a:bodyPr vert="horz" wrap="square" lIns="0" tIns="29845" rIns="0" bIns="0" rtlCol="0">
            <a:spAutoFit/>
          </a:bodyPr>
          <a:lstStyle/>
          <a:p>
            <a:pPr marL="12700">
              <a:lnSpc>
                <a:spcPct val="100000"/>
              </a:lnSpc>
              <a:spcBef>
                <a:spcPts val="235"/>
              </a:spcBef>
            </a:pPr>
            <a:r>
              <a:rPr lang="en-GB" sz="2000" spc="-75" noProof="0" dirty="0">
                <a:latin typeface="Lucida Sans Unicode"/>
                <a:cs typeface="Lucida Sans Unicode"/>
              </a:rPr>
              <a:t>6</a:t>
            </a:r>
            <a:endParaRPr lang="en-GB" sz="2000" noProof="0" dirty="0">
              <a:latin typeface="Lucida Sans Unicode"/>
              <a:cs typeface="Lucida Sans Unicode"/>
            </a:endParaRPr>
          </a:p>
        </p:txBody>
      </p:sp>
      <p:pic>
        <p:nvPicPr>
          <p:cNvPr id="7" name="Immagine 6"/>
          <p:cNvPicPr>
            <a:picLocks noChangeAspect="1"/>
          </p:cNvPicPr>
          <p:nvPr/>
        </p:nvPicPr>
        <p:blipFill>
          <a:blip r:embed="rId4"/>
          <a:stretch>
            <a:fillRect/>
          </a:stretch>
        </p:blipFill>
        <p:spPr>
          <a:xfrm>
            <a:off x="10058400" y="3621650"/>
            <a:ext cx="8096250" cy="52959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314"/>
            <a:ext cx="18288000" cy="10287000"/>
            <a:chOff x="0" y="0"/>
            <a:chExt cx="18288000" cy="10287000"/>
          </a:xfrm>
        </p:grpSpPr>
        <p:pic>
          <p:nvPicPr>
            <p:cNvPr id="3" name="object 3"/>
            <p:cNvPicPr/>
            <p:nvPr/>
          </p:nvPicPr>
          <p:blipFill>
            <a:blip r:embed="rId2" cstate="print"/>
            <a:stretch>
              <a:fillRect/>
            </a:stretch>
          </p:blipFill>
          <p:spPr>
            <a:xfrm>
              <a:off x="7850275" y="0"/>
              <a:ext cx="10437723" cy="8521699"/>
            </a:xfrm>
            <a:prstGeom prst="rect">
              <a:avLst/>
            </a:prstGeom>
          </p:spPr>
        </p:pic>
        <p:pic>
          <p:nvPicPr>
            <p:cNvPr id="4" name="object 4"/>
            <p:cNvPicPr/>
            <p:nvPr/>
          </p:nvPicPr>
          <p:blipFill>
            <a:blip r:embed="rId3" cstate="print"/>
            <a:stretch>
              <a:fillRect/>
            </a:stretch>
          </p:blipFill>
          <p:spPr>
            <a:xfrm>
              <a:off x="0" y="0"/>
              <a:ext cx="12406756" cy="10286999"/>
            </a:xfrm>
            <a:prstGeom prst="rect">
              <a:avLst/>
            </a:prstGeom>
          </p:spPr>
        </p:pic>
      </p:grpSp>
      <p:sp>
        <p:nvSpPr>
          <p:cNvPr id="5" name="object 5"/>
          <p:cNvSpPr txBox="1">
            <a:spLocks noGrp="1"/>
          </p:cNvSpPr>
          <p:nvPr>
            <p:ph type="title"/>
          </p:nvPr>
        </p:nvSpPr>
        <p:spPr>
          <a:prstGeom prst="rect">
            <a:avLst/>
          </a:prstGeom>
        </p:spPr>
        <p:txBody>
          <a:bodyPr vert="horz" wrap="square" lIns="0" tIns="974740" rIns="0" bIns="0" rtlCol="0">
            <a:spAutoFit/>
          </a:bodyPr>
          <a:lstStyle/>
          <a:p>
            <a:pPr marL="5386070">
              <a:lnSpc>
                <a:spcPct val="100000"/>
              </a:lnSpc>
              <a:spcBef>
                <a:spcPts val="100"/>
              </a:spcBef>
            </a:pPr>
            <a:r>
              <a:rPr lang="en-GB" spc="1505" noProof="0" dirty="0"/>
              <a:t>Conclusions</a:t>
            </a:r>
          </a:p>
        </p:txBody>
      </p:sp>
      <p:sp>
        <p:nvSpPr>
          <p:cNvPr id="7" name="object 7"/>
          <p:cNvSpPr txBox="1">
            <a:spLocks noGrp="1"/>
          </p:cNvSpPr>
          <p:nvPr>
            <p:ph type="sldNum" sz="quarter" idx="7"/>
          </p:nvPr>
        </p:nvSpPr>
        <p:spPr>
          <a:prstGeom prst="rect">
            <a:avLst/>
          </a:prstGeom>
        </p:spPr>
        <p:txBody>
          <a:bodyPr vert="horz" wrap="square" lIns="0" tIns="29845" rIns="0" bIns="0" rtlCol="0">
            <a:spAutoFit/>
          </a:bodyPr>
          <a:lstStyle/>
          <a:p>
            <a:pPr marL="38100">
              <a:lnSpc>
                <a:spcPct val="100000"/>
              </a:lnSpc>
              <a:spcBef>
                <a:spcPts val="235"/>
              </a:spcBef>
            </a:pPr>
            <a:fld id="{81D60167-4931-47E6-BA6A-407CBD079E47}" type="slidenum">
              <a:rPr lang="en-GB" spc="-50" noProof="0"/>
              <a:t>7</a:t>
            </a:fld>
            <a:endParaRPr lang="en-GB" spc="-50" noProof="0" dirty="0"/>
          </a:p>
        </p:txBody>
      </p:sp>
      <p:sp>
        <p:nvSpPr>
          <p:cNvPr id="6" name="object 6"/>
          <p:cNvSpPr txBox="1">
            <a:spLocks noGrp="1"/>
          </p:cNvSpPr>
          <p:nvPr>
            <p:ph type="body" idx="1"/>
          </p:nvPr>
        </p:nvSpPr>
        <p:spPr>
          <a:xfrm>
            <a:off x="2406830" y="2301559"/>
            <a:ext cx="13136880" cy="2997200"/>
          </a:xfrm>
          <a:prstGeom prst="rect">
            <a:avLst/>
          </a:prstGeom>
        </p:spPr>
        <p:txBody>
          <a:bodyPr vert="horz" wrap="square" lIns="0" tIns="12700" rIns="0" bIns="0" rtlCol="0">
            <a:spAutoFit/>
          </a:bodyPr>
          <a:lstStyle/>
          <a:p>
            <a:pPr marL="12700" marR="5080" algn="just">
              <a:lnSpc>
                <a:spcPct val="108300"/>
              </a:lnSpc>
              <a:spcBef>
                <a:spcPts val="100"/>
              </a:spcBef>
            </a:pPr>
            <a:r>
              <a:rPr lang="en-GB" dirty="0"/>
              <a:t>In conclusion, developing innovative skills for inclusion is crucial for contemporary education and social advancement. Strengthening fundamental abilities through a progressive approach enables a well-rounded educational framework that incorporates European values, inclusivity, digital transformation, and sustainability. This method equips individuals to tackle future challenges while promoting a culture of lifelong learning, equity, and adaptability in an increasingly dynamic world.</a:t>
            </a:r>
            <a:endParaRPr lang="en-GB" spc="70" noProof="0" dirty="0"/>
          </a:p>
        </p:txBody>
      </p:sp>
      <p:pic>
        <p:nvPicPr>
          <p:cNvPr id="8" name="Immagine 7"/>
          <p:cNvPicPr>
            <a:picLocks noChangeAspect="1"/>
          </p:cNvPicPr>
          <p:nvPr/>
        </p:nvPicPr>
        <p:blipFill>
          <a:blip r:embed="rId4"/>
          <a:stretch>
            <a:fillRect/>
          </a:stretch>
        </p:blipFill>
        <p:spPr>
          <a:xfrm>
            <a:off x="3048000" y="6362700"/>
            <a:ext cx="6169869" cy="322425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02908" y="3259563"/>
            <a:ext cx="10681970" cy="2768600"/>
          </a:xfrm>
          <a:prstGeom prst="rect">
            <a:avLst/>
          </a:prstGeom>
        </p:spPr>
        <p:txBody>
          <a:bodyPr vert="horz" wrap="square" lIns="0" tIns="12700" rIns="0" bIns="0" rtlCol="0">
            <a:spAutoFit/>
          </a:bodyPr>
          <a:lstStyle/>
          <a:p>
            <a:pPr marL="12700" marR="5080" indent="1436370">
              <a:lnSpc>
                <a:spcPct val="125000"/>
              </a:lnSpc>
              <a:spcBef>
                <a:spcPts val="100"/>
              </a:spcBef>
            </a:pPr>
            <a:r>
              <a:rPr lang="en-GB" spc="1560" noProof="0" dirty="0"/>
              <a:t>THANKS</a:t>
            </a:r>
            <a:r>
              <a:rPr lang="en-GB" spc="375" noProof="0" dirty="0"/>
              <a:t> </a:t>
            </a:r>
            <a:r>
              <a:rPr lang="en-GB" spc="2085" noProof="0" dirty="0"/>
              <a:t>FOR </a:t>
            </a:r>
            <a:r>
              <a:rPr lang="en-GB" spc="1680" noProof="0" dirty="0"/>
              <a:t>YOUR</a:t>
            </a:r>
            <a:r>
              <a:rPr lang="en-GB" spc="360" noProof="0" dirty="0"/>
              <a:t> </a:t>
            </a:r>
            <a:r>
              <a:rPr lang="en-GB" spc="1505" noProof="0" dirty="0"/>
              <a:t>ATTENTION</a:t>
            </a:r>
          </a:p>
        </p:txBody>
      </p:sp>
      <p:sp>
        <p:nvSpPr>
          <p:cNvPr id="3" name="object 3"/>
          <p:cNvSpPr txBox="1">
            <a:spLocks noGrp="1"/>
          </p:cNvSpPr>
          <p:nvPr>
            <p:ph type="sldNum" sz="quarter" idx="7"/>
          </p:nvPr>
        </p:nvSpPr>
        <p:spPr>
          <a:prstGeom prst="rect">
            <a:avLst/>
          </a:prstGeom>
        </p:spPr>
        <p:txBody>
          <a:bodyPr vert="horz" wrap="square" lIns="0" tIns="29845" rIns="0" bIns="0" rtlCol="0">
            <a:spAutoFit/>
          </a:bodyPr>
          <a:lstStyle/>
          <a:p>
            <a:pPr marL="38100">
              <a:lnSpc>
                <a:spcPct val="100000"/>
              </a:lnSpc>
              <a:spcBef>
                <a:spcPts val="235"/>
              </a:spcBef>
            </a:pPr>
            <a:fld id="{81D60167-4931-47E6-BA6A-407CBD079E47}" type="slidenum">
              <a:rPr lang="en-GB" spc="-50" noProof="0"/>
              <a:t>8</a:t>
            </a:fld>
            <a:endParaRPr lang="en-GB" spc="-50" noProof="0" dirty="0"/>
          </a:p>
        </p:txBody>
      </p:sp>
      <p:pic>
        <p:nvPicPr>
          <p:cNvPr id="4" name="Immagine 3"/>
          <p:cNvPicPr>
            <a:picLocks noChangeAspect="1"/>
          </p:cNvPicPr>
          <p:nvPr/>
        </p:nvPicPr>
        <p:blipFill>
          <a:blip r:embed="rId2"/>
          <a:stretch>
            <a:fillRect/>
          </a:stretch>
        </p:blipFill>
        <p:spPr>
          <a:xfrm>
            <a:off x="14249400" y="9486900"/>
            <a:ext cx="3913971" cy="64623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TotalTime>
  <Words>456</Words>
  <Application>Microsoft Office PowerPoint</Application>
  <PresentationFormat>Personalizzato</PresentationFormat>
  <Paragraphs>26</Paragraphs>
  <Slides>8</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8</vt:i4>
      </vt:variant>
    </vt:vector>
  </HeadingPairs>
  <TitlesOfParts>
    <vt:vector size="13" baseType="lpstr">
      <vt:lpstr>Lilita One</vt:lpstr>
      <vt:lpstr>Lucida Sans Unicode</vt:lpstr>
      <vt:lpstr>Times New Roman</vt:lpstr>
      <vt:lpstr>Verdana</vt:lpstr>
      <vt:lpstr>Office Theme</vt:lpstr>
      <vt:lpstr>INNOVATIVE SKILLS FOR INCLUSION</vt:lpstr>
      <vt:lpstr>WHAT IS INCLUSION?</vt:lpstr>
      <vt:lpstr>WHICH ARE THESE SKILLS?</vt:lpstr>
      <vt:lpstr>HOW TO USE THESE SKILLS</vt:lpstr>
      <vt:lpstr>ADVANTAGES OF INNOVATIVE SKILLS</vt:lpstr>
      <vt:lpstr>DISADVANTAGES OF INNOVATIVE SKILLS</vt:lpstr>
      <vt:lpstr>Conclusions</vt:lpstr>
      <vt:lpstr>THANKS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Webinar Aziendale Diversità Gradienti Rosa Beige Giallo</dc:title>
  <dc:creator>ALESSANDRO CHIRIACO</dc:creator>
  <cp:keywords>DAGiZv60V-k,BAFQVb5HI_I,0</cp:keywords>
  <cp:lastModifiedBy>Account Microsoft</cp:lastModifiedBy>
  <cp:revision>5</cp:revision>
  <dcterms:created xsi:type="dcterms:W3CDTF">2025-03-25T09:29:23Z</dcterms:created>
  <dcterms:modified xsi:type="dcterms:W3CDTF">2025-03-27T03:43:27Z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2025-03-21T00:00:00Z</vt:filetime>
  </property>
  <property fmtid="{D5CDD505-2E9C-101B-9397-08002B2CF9AE}" pid="3" name="Creator">
    <vt:lpwstr>Canva</vt:lpwstr>
  </property>
  <property fmtid="{D5CDD505-2E9C-101B-9397-08002B2CF9AE}" pid="4" name="LastSaved">
    <vt:filetime>2025-03-25T00:00:00Z</vt:filetime>
  </property>
  <property fmtid="{D5CDD505-2E9C-101B-9397-08002B2CF9AE}" pid="5" name="Producer">
    <vt:lpwstr>Canva</vt:lpwstr>
  </property>
</Properties>
</file>