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Lilita One" panose="020B0604020202020204" charset="0"/>
      <p:regular r:id="rId10"/>
    </p:embeddedFont>
    <p:embeddedFont>
      <p:font typeface="Calibri" panose="020F0502020204030204" pitchFamily="34" charset="0"/>
      <p:regular r:id="rId11"/>
      <p:bold r:id="rId12"/>
      <p:italic r:id="rId13"/>
      <p:boldItalic r:id="rId14"/>
    </p:embeddedFont>
    <p:embeddedFont>
      <p:font typeface="Bobby Jones" panose="020B0604020202020204" charset="0"/>
      <p:regular r:id="rId15"/>
    </p:embeddedFont>
    <p:embeddedFont>
      <p:font typeface="Anton" panose="020B0604020202020204" charset="0"/>
      <p:regular r:id="rId16"/>
    </p:embeddedFont>
    <p:embeddedFont>
      <p:font typeface="Special Elite" panose="020B0604020202020204" charset="0"/>
      <p:regular r:id="rId17"/>
    </p:embeddedFont>
    <p:embeddedFont>
      <p:font typeface="Times New Roman Condensed" panose="020B0604020202020204" charset="0"/>
      <p:regular r:id="rId18"/>
    </p:embeddedFont>
    <p:embeddedFont>
      <p:font typeface="Akzidenz-Grotesk Heavy" panose="020B0604020202020204" charset="0"/>
      <p:regular r:id="rId19"/>
    </p:embeddedFont>
    <p:embeddedFont>
      <p:font typeface="Proxima Nova" panose="020B0604020202020204" charset="0"/>
      <p:regular r:id="rId20"/>
    </p:embeddedFont>
    <p:embeddedFont>
      <p:font typeface="Open Sauce"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748"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viewProps" Target="viewProp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22.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0.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258292">
            <a:off x="4720007" y="-2017043"/>
            <a:ext cx="15030379" cy="14354012"/>
          </a:xfrm>
          <a:custGeom>
            <a:avLst/>
            <a:gdLst/>
            <a:ahLst/>
            <a:cxnLst/>
            <a:rect l="l" t="t" r="r" b="b"/>
            <a:pathLst>
              <a:path w="15030379" h="14354012">
                <a:moveTo>
                  <a:pt x="0" y="0"/>
                </a:moveTo>
                <a:lnTo>
                  <a:pt x="15030379" y="0"/>
                </a:lnTo>
                <a:lnTo>
                  <a:pt x="15030379" y="14354011"/>
                </a:lnTo>
                <a:lnTo>
                  <a:pt x="0" y="1435401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841441" y="-372349"/>
            <a:ext cx="11068308" cy="11447960"/>
          </a:xfrm>
          <a:custGeom>
            <a:avLst/>
            <a:gdLst/>
            <a:ahLst/>
            <a:cxnLst/>
            <a:rect l="l" t="t" r="r" b="b"/>
            <a:pathLst>
              <a:path w="11068308" h="11447960">
                <a:moveTo>
                  <a:pt x="0" y="0"/>
                </a:moveTo>
                <a:lnTo>
                  <a:pt x="11068308" y="0"/>
                </a:lnTo>
                <a:lnTo>
                  <a:pt x="11068308" y="11447960"/>
                </a:lnTo>
                <a:lnTo>
                  <a:pt x="0" y="11447960"/>
                </a:lnTo>
                <a:lnTo>
                  <a:pt x="0" y="0"/>
                </a:lnTo>
                <a:close/>
              </a:path>
            </a:pathLst>
          </a:custGeom>
          <a:blipFill>
            <a:blip r:embed="rId4"/>
            <a:stretch>
              <a:fillRect/>
            </a:stretch>
          </a:blipFill>
        </p:spPr>
      </p:sp>
      <p:sp>
        <p:nvSpPr>
          <p:cNvPr id="4" name="Freeform 4"/>
          <p:cNvSpPr/>
          <p:nvPr/>
        </p:nvSpPr>
        <p:spPr>
          <a:xfrm rot="272515">
            <a:off x="703884" y="2061211"/>
            <a:ext cx="15764341" cy="5103705"/>
          </a:xfrm>
          <a:custGeom>
            <a:avLst/>
            <a:gdLst/>
            <a:ahLst/>
            <a:cxnLst/>
            <a:rect l="l" t="t" r="r" b="b"/>
            <a:pathLst>
              <a:path w="15764341" h="5103705">
                <a:moveTo>
                  <a:pt x="0" y="0"/>
                </a:moveTo>
                <a:lnTo>
                  <a:pt x="15764341" y="0"/>
                </a:lnTo>
                <a:lnTo>
                  <a:pt x="15764341" y="5103705"/>
                </a:lnTo>
                <a:lnTo>
                  <a:pt x="0" y="510370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flipH="1">
            <a:off x="12531899" y="569371"/>
            <a:ext cx="5756101" cy="9564519"/>
          </a:xfrm>
          <a:custGeom>
            <a:avLst/>
            <a:gdLst/>
            <a:ahLst/>
            <a:cxnLst/>
            <a:rect l="l" t="t" r="r" b="b"/>
            <a:pathLst>
              <a:path w="5756101" h="9564519">
                <a:moveTo>
                  <a:pt x="5756101" y="0"/>
                </a:moveTo>
                <a:lnTo>
                  <a:pt x="0" y="0"/>
                </a:lnTo>
                <a:lnTo>
                  <a:pt x="0" y="9564519"/>
                </a:lnTo>
                <a:lnTo>
                  <a:pt x="5756101" y="9564519"/>
                </a:lnTo>
                <a:lnTo>
                  <a:pt x="5756101"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TextBox 6"/>
          <p:cNvSpPr txBox="1"/>
          <p:nvPr/>
        </p:nvSpPr>
        <p:spPr>
          <a:xfrm>
            <a:off x="1430995" y="2846264"/>
            <a:ext cx="13268383" cy="1707769"/>
          </a:xfrm>
          <a:prstGeom prst="rect">
            <a:avLst/>
          </a:prstGeom>
        </p:spPr>
        <p:txBody>
          <a:bodyPr lIns="0" tIns="0" rIns="0" bIns="0" rtlCol="0" anchor="t">
            <a:spAutoFit/>
          </a:bodyPr>
          <a:lstStyle/>
          <a:p>
            <a:pPr algn="ctr">
              <a:lnSpc>
                <a:spcPts val="6607"/>
              </a:lnSpc>
            </a:pPr>
            <a:r>
              <a:rPr lang="en-US" sz="5899" dirty="0">
                <a:solidFill>
                  <a:srgbClr val="291B26"/>
                </a:solidFill>
                <a:latin typeface="Lilita One"/>
                <a:ea typeface="Lilita One"/>
                <a:cs typeface="Lilita One"/>
                <a:sym typeface="Lilita One"/>
              </a:rPr>
              <a:t>HOW EUROPEAN UNION PROGRAMMES FAVOUR INCLUSION</a:t>
            </a:r>
          </a:p>
        </p:txBody>
      </p:sp>
      <p:sp>
        <p:nvSpPr>
          <p:cNvPr id="7" name="TextBox 7"/>
          <p:cNvSpPr txBox="1"/>
          <p:nvPr/>
        </p:nvSpPr>
        <p:spPr>
          <a:xfrm>
            <a:off x="2895600" y="4361576"/>
            <a:ext cx="11291837" cy="2257028"/>
          </a:xfrm>
          <a:prstGeom prst="rect">
            <a:avLst/>
          </a:prstGeom>
        </p:spPr>
        <p:txBody>
          <a:bodyPr wrap="square" lIns="0" tIns="0" rIns="0" bIns="0" rtlCol="0" anchor="t">
            <a:spAutoFit/>
          </a:bodyPr>
          <a:lstStyle/>
          <a:p>
            <a:pPr algn="ctr">
              <a:lnSpc>
                <a:spcPts val="4391"/>
              </a:lnSpc>
            </a:pPr>
            <a:r>
              <a:rPr lang="en-US" sz="3136" dirty="0" smtClean="0">
                <a:solidFill>
                  <a:srgbClr val="291B26"/>
                </a:solidFill>
                <a:latin typeface="Lilita One"/>
                <a:ea typeface="Lilita One"/>
                <a:cs typeface="Lilita One"/>
                <a:sym typeface="Lilita One"/>
              </a:rPr>
              <a:t>School Accreditation 2024-1-IT02-ka121-SCH-000213329 </a:t>
            </a:r>
            <a:endParaRPr lang="en-US" sz="3136" dirty="0">
              <a:solidFill>
                <a:srgbClr val="291B26"/>
              </a:solidFill>
              <a:latin typeface="Lilita One"/>
              <a:ea typeface="Lilita One"/>
              <a:cs typeface="Lilita One"/>
              <a:sym typeface="Lilita One"/>
            </a:endParaRPr>
          </a:p>
          <a:p>
            <a:pPr algn="ctr">
              <a:lnSpc>
                <a:spcPts val="4391"/>
              </a:lnSpc>
            </a:pPr>
            <a:r>
              <a:rPr lang="en-US" sz="3136" dirty="0">
                <a:solidFill>
                  <a:srgbClr val="291B26"/>
                </a:solidFill>
                <a:latin typeface="Lilita One"/>
                <a:ea typeface="Lilita One"/>
                <a:cs typeface="Lilita One"/>
                <a:sym typeface="Lilita One"/>
              </a:rPr>
              <a:t>Group School Mobility</a:t>
            </a:r>
          </a:p>
          <a:p>
            <a:pPr algn="ctr">
              <a:lnSpc>
                <a:spcPts val="4391"/>
              </a:lnSpc>
            </a:pPr>
            <a:r>
              <a:rPr lang="en-US" sz="3136" dirty="0" smtClean="0">
                <a:solidFill>
                  <a:srgbClr val="291B26"/>
                </a:solidFill>
                <a:latin typeface="Lilita One"/>
                <a:ea typeface="Lilita One"/>
                <a:cs typeface="Lilita One"/>
                <a:sym typeface="Lilita One"/>
              </a:rPr>
              <a:t>Valencia 6th-12th April 2025</a:t>
            </a:r>
            <a:endParaRPr lang="en-US" sz="3136" dirty="0">
              <a:solidFill>
                <a:srgbClr val="291B26"/>
              </a:solidFill>
              <a:latin typeface="Lilita One"/>
              <a:ea typeface="Lilita One"/>
              <a:cs typeface="Lilita One"/>
              <a:sym typeface="Lilita One"/>
            </a:endParaRPr>
          </a:p>
          <a:p>
            <a:pPr algn="l">
              <a:lnSpc>
                <a:spcPts val="4391"/>
              </a:lnSpc>
            </a:pPr>
            <a:endParaRPr lang="en-US" sz="3136" dirty="0">
              <a:solidFill>
                <a:srgbClr val="291B26"/>
              </a:solidFill>
              <a:latin typeface="Lilita One"/>
              <a:ea typeface="Lilita One"/>
              <a:cs typeface="Lilita One"/>
              <a:sym typeface="Lilita One"/>
            </a:endParaRPr>
          </a:p>
        </p:txBody>
      </p:sp>
      <p:pic>
        <p:nvPicPr>
          <p:cNvPr id="8" name="Immagine 7"/>
          <p:cNvPicPr>
            <a:picLocks noChangeAspect="1"/>
          </p:cNvPicPr>
          <p:nvPr/>
        </p:nvPicPr>
        <p:blipFill>
          <a:blip r:embed="rId9"/>
          <a:stretch>
            <a:fillRect/>
          </a:stretch>
        </p:blipFill>
        <p:spPr>
          <a:xfrm>
            <a:off x="879450" y="4163983"/>
            <a:ext cx="2231329" cy="2225233"/>
          </a:xfrm>
          <a:prstGeom prst="rect">
            <a:avLst/>
          </a:prstGeom>
        </p:spPr>
      </p:pic>
      <p:pic>
        <p:nvPicPr>
          <p:cNvPr id="9" name="Immagine 8"/>
          <p:cNvPicPr>
            <a:picLocks noChangeAspect="1"/>
          </p:cNvPicPr>
          <p:nvPr/>
        </p:nvPicPr>
        <p:blipFill>
          <a:blip r:embed="rId10"/>
          <a:stretch>
            <a:fillRect/>
          </a:stretch>
        </p:blipFill>
        <p:spPr>
          <a:xfrm>
            <a:off x="3055" y="0"/>
            <a:ext cx="6791533" cy="7376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F0F7"/>
        </a:solidFill>
        <a:effectLst/>
      </p:bgPr>
    </p:bg>
    <p:spTree>
      <p:nvGrpSpPr>
        <p:cNvPr id="1" name=""/>
        <p:cNvGrpSpPr/>
        <p:nvPr/>
      </p:nvGrpSpPr>
      <p:grpSpPr>
        <a:xfrm>
          <a:off x="0" y="0"/>
          <a:ext cx="0" cy="0"/>
          <a:chOff x="0" y="0"/>
          <a:chExt cx="0" cy="0"/>
        </a:xfrm>
      </p:grpSpPr>
      <p:grpSp>
        <p:nvGrpSpPr>
          <p:cNvPr id="2" name="Group 2"/>
          <p:cNvGrpSpPr/>
          <p:nvPr/>
        </p:nvGrpSpPr>
        <p:grpSpPr>
          <a:xfrm>
            <a:off x="10439400" y="2019300"/>
            <a:ext cx="5586161" cy="5586161"/>
            <a:chOff x="0" y="0"/>
            <a:chExt cx="13716000" cy="13716000"/>
          </a:xfrm>
        </p:grpSpPr>
        <p:sp>
          <p:nvSpPr>
            <p:cNvPr id="3" name="Freeform 3"/>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2"/>
              <a:stretch>
                <a:fillRect l="-294" r="-294"/>
              </a:stretch>
            </a:blipFill>
          </p:spPr>
        </p:sp>
      </p:grpSp>
      <p:sp>
        <p:nvSpPr>
          <p:cNvPr id="4" name="TextBox 4"/>
          <p:cNvSpPr txBox="1"/>
          <p:nvPr/>
        </p:nvSpPr>
        <p:spPr>
          <a:xfrm>
            <a:off x="1028700" y="514612"/>
            <a:ext cx="8742734" cy="3277235"/>
          </a:xfrm>
          <a:prstGeom prst="rect">
            <a:avLst/>
          </a:prstGeom>
        </p:spPr>
        <p:txBody>
          <a:bodyPr lIns="0" tIns="0" rIns="0" bIns="0" rtlCol="0" anchor="t">
            <a:spAutoFit/>
          </a:bodyPr>
          <a:lstStyle/>
          <a:p>
            <a:pPr algn="l">
              <a:lnSpc>
                <a:spcPts val="6399"/>
              </a:lnSpc>
            </a:pPr>
            <a:r>
              <a:rPr lang="en-US" sz="6399" spc="63">
                <a:solidFill>
                  <a:srgbClr val="0086B3"/>
                </a:solidFill>
                <a:latin typeface="Proxima Nova"/>
                <a:ea typeface="Proxima Nova"/>
                <a:cs typeface="Proxima Nova"/>
                <a:sym typeface="Proxima Nova"/>
              </a:rPr>
              <a:t>ESF+: AN INVESTMENT IN INCLUSION</a:t>
            </a:r>
          </a:p>
          <a:p>
            <a:pPr algn="l">
              <a:lnSpc>
                <a:spcPts val="6399"/>
              </a:lnSpc>
            </a:pPr>
            <a:endParaRPr lang="en-US" sz="6399" spc="63">
              <a:solidFill>
                <a:srgbClr val="0086B3"/>
              </a:solidFill>
              <a:latin typeface="Proxima Nova"/>
              <a:ea typeface="Proxima Nova"/>
              <a:cs typeface="Proxima Nova"/>
              <a:sym typeface="Proxima Nova"/>
            </a:endParaRPr>
          </a:p>
          <a:p>
            <a:pPr algn="l">
              <a:lnSpc>
                <a:spcPts val="6399"/>
              </a:lnSpc>
            </a:pPr>
            <a:endParaRPr lang="en-US" sz="6399" spc="63">
              <a:solidFill>
                <a:srgbClr val="0086B3"/>
              </a:solidFill>
              <a:latin typeface="Proxima Nova"/>
              <a:ea typeface="Proxima Nova"/>
              <a:cs typeface="Proxima Nova"/>
              <a:sym typeface="Proxima Nova"/>
            </a:endParaRPr>
          </a:p>
        </p:txBody>
      </p:sp>
      <p:sp>
        <p:nvSpPr>
          <p:cNvPr id="5" name="TextBox 5"/>
          <p:cNvSpPr txBox="1"/>
          <p:nvPr/>
        </p:nvSpPr>
        <p:spPr>
          <a:xfrm>
            <a:off x="1172815" y="2361967"/>
            <a:ext cx="7971185" cy="5883727"/>
          </a:xfrm>
          <a:prstGeom prst="rect">
            <a:avLst/>
          </a:prstGeom>
        </p:spPr>
        <p:txBody>
          <a:bodyPr lIns="0" tIns="0" rIns="0" bIns="0" rtlCol="0" anchor="t">
            <a:spAutoFit/>
          </a:bodyPr>
          <a:lstStyle/>
          <a:p>
            <a:pPr algn="just">
              <a:lnSpc>
                <a:spcPts val="3499"/>
              </a:lnSpc>
            </a:pPr>
            <a:r>
              <a:rPr lang="en-US" sz="2499" dirty="0">
                <a:solidFill>
                  <a:srgbClr val="1F294C"/>
                </a:solidFill>
                <a:latin typeface="Anton"/>
                <a:ea typeface="Anton"/>
                <a:cs typeface="Anton"/>
                <a:sym typeface="Anton"/>
              </a:rPr>
              <a:t>The ESF+ is the EU's main financial instrument for investing in people. It aims to improve job opportunities, promote education and training, and strengthen social inclusion.</a:t>
            </a:r>
          </a:p>
          <a:p>
            <a:pPr algn="just">
              <a:lnSpc>
                <a:spcPts val="3499"/>
              </a:lnSpc>
            </a:pPr>
            <a:r>
              <a:rPr lang="en-US" sz="2499" dirty="0">
                <a:solidFill>
                  <a:srgbClr val="1F294C"/>
                </a:solidFill>
                <a:latin typeface="Anton"/>
                <a:ea typeface="Anton"/>
                <a:cs typeface="Anton"/>
                <a:sym typeface="Anton"/>
              </a:rPr>
              <a:t>It goes beyond simply supporting employment by addressing the root causes of social exclusion, such as poverty, discrimination and lack of access to essential services.</a:t>
            </a:r>
          </a:p>
          <a:p>
            <a:pPr algn="just">
              <a:lnSpc>
                <a:spcPts val="3499"/>
              </a:lnSpc>
            </a:pPr>
            <a:r>
              <a:rPr lang="en-US" sz="2499" dirty="0">
                <a:solidFill>
                  <a:srgbClr val="1F294C"/>
                </a:solidFill>
                <a:latin typeface="Anton"/>
                <a:ea typeface="Anton"/>
                <a:cs typeface="Anton"/>
                <a:sym typeface="Anton"/>
              </a:rPr>
              <a:t>Special attention is paid to vulnerable groups, such as unemployed young people, people with disabilities, migrants and </a:t>
            </a:r>
            <a:r>
              <a:rPr lang="en-US" sz="2499" dirty="0" err="1">
                <a:solidFill>
                  <a:srgbClr val="1F294C"/>
                </a:solidFill>
                <a:latin typeface="Anton"/>
                <a:ea typeface="Anton"/>
                <a:cs typeface="Anton"/>
                <a:sym typeface="Anton"/>
              </a:rPr>
              <a:t>marginalised</a:t>
            </a:r>
            <a:r>
              <a:rPr lang="en-US" sz="2499" dirty="0">
                <a:solidFill>
                  <a:srgbClr val="1F294C"/>
                </a:solidFill>
                <a:latin typeface="Anton"/>
                <a:ea typeface="Anton"/>
                <a:cs typeface="Anton"/>
                <a:sym typeface="Anton"/>
              </a:rPr>
              <a:t> communities.</a:t>
            </a:r>
          </a:p>
          <a:p>
            <a:pPr algn="just">
              <a:lnSpc>
                <a:spcPts val="3499"/>
              </a:lnSpc>
            </a:pPr>
            <a:r>
              <a:rPr lang="en-US" sz="2499" dirty="0">
                <a:solidFill>
                  <a:srgbClr val="1F294C"/>
                </a:solidFill>
                <a:latin typeface="Anton"/>
                <a:ea typeface="Anton"/>
                <a:cs typeface="Anton"/>
                <a:sym typeface="Anton"/>
              </a:rPr>
              <a:t>Projects funded by the ESF+ can include vocational training </a:t>
            </a:r>
            <a:r>
              <a:rPr lang="en-US" sz="2499" dirty="0" err="1">
                <a:solidFill>
                  <a:srgbClr val="1F294C"/>
                </a:solidFill>
                <a:latin typeface="Anton"/>
                <a:ea typeface="Anton"/>
                <a:cs typeface="Anton"/>
                <a:sym typeface="Anton"/>
              </a:rPr>
              <a:t>programmes</a:t>
            </a:r>
            <a:r>
              <a:rPr lang="en-US" sz="2499" dirty="0">
                <a:solidFill>
                  <a:srgbClr val="1F294C"/>
                </a:solidFill>
                <a:latin typeface="Anton"/>
                <a:ea typeface="Anton"/>
                <a:cs typeface="Anton"/>
                <a:sym typeface="Anton"/>
              </a:rPr>
              <a:t>, childcare services, digital inclusion initiatives and community development projects.</a:t>
            </a:r>
          </a:p>
          <a:p>
            <a:pPr algn="l">
              <a:lnSpc>
                <a:spcPts val="4339"/>
              </a:lnSpc>
            </a:pPr>
            <a:endParaRPr lang="en-US" sz="2499" dirty="0">
              <a:solidFill>
                <a:srgbClr val="1F294C"/>
              </a:solidFill>
              <a:latin typeface="Anton"/>
              <a:ea typeface="Anton"/>
              <a:cs typeface="Anton"/>
              <a:sym typeface="Anton"/>
            </a:endParaRPr>
          </a:p>
        </p:txBody>
      </p:sp>
      <p:sp>
        <p:nvSpPr>
          <p:cNvPr id="6" name="Freeform 6"/>
          <p:cNvSpPr/>
          <p:nvPr/>
        </p:nvSpPr>
        <p:spPr>
          <a:xfrm rot="4596961">
            <a:off x="-1432340" y="6872827"/>
            <a:ext cx="4389359" cy="4373398"/>
          </a:xfrm>
          <a:custGeom>
            <a:avLst/>
            <a:gdLst/>
            <a:ahLst/>
            <a:cxnLst/>
            <a:rect l="l" t="t" r="r" b="b"/>
            <a:pathLst>
              <a:path w="4389359" h="4373398">
                <a:moveTo>
                  <a:pt x="0" y="0"/>
                </a:moveTo>
                <a:lnTo>
                  <a:pt x="4389360" y="0"/>
                </a:lnTo>
                <a:lnTo>
                  <a:pt x="4389360" y="4373398"/>
                </a:lnTo>
                <a:lnTo>
                  <a:pt x="0" y="43733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1201367">
            <a:off x="714950" y="8429479"/>
            <a:ext cx="3625255" cy="4816160"/>
          </a:xfrm>
          <a:custGeom>
            <a:avLst/>
            <a:gdLst/>
            <a:ahLst/>
            <a:cxnLst/>
            <a:rect l="l" t="t" r="r" b="b"/>
            <a:pathLst>
              <a:path w="3625255" h="4816160">
                <a:moveTo>
                  <a:pt x="0" y="0"/>
                </a:moveTo>
                <a:lnTo>
                  <a:pt x="3625255" y="0"/>
                </a:lnTo>
                <a:lnTo>
                  <a:pt x="3625255" y="4816161"/>
                </a:lnTo>
                <a:lnTo>
                  <a:pt x="0" y="48161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rot="10123381">
            <a:off x="15383533" y="-370895"/>
            <a:ext cx="3980134" cy="4114800"/>
          </a:xfrm>
          <a:custGeom>
            <a:avLst/>
            <a:gdLst/>
            <a:ahLst/>
            <a:cxnLst/>
            <a:rect l="l" t="t" r="r" b="b"/>
            <a:pathLst>
              <a:path w="3980134" h="4114800">
                <a:moveTo>
                  <a:pt x="0" y="0"/>
                </a:moveTo>
                <a:lnTo>
                  <a:pt x="3980134" y="0"/>
                </a:lnTo>
                <a:lnTo>
                  <a:pt x="3980134"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1395011">
            <a:off x="13558858" y="-1158072"/>
            <a:ext cx="2921537" cy="3881268"/>
          </a:xfrm>
          <a:custGeom>
            <a:avLst/>
            <a:gdLst/>
            <a:ahLst/>
            <a:cxnLst/>
            <a:rect l="l" t="t" r="r" b="b"/>
            <a:pathLst>
              <a:path w="2921537" h="3881268">
                <a:moveTo>
                  <a:pt x="0" y="0"/>
                </a:moveTo>
                <a:lnTo>
                  <a:pt x="2921536" y="0"/>
                </a:lnTo>
                <a:lnTo>
                  <a:pt x="2921536" y="3881269"/>
                </a:lnTo>
                <a:lnTo>
                  <a:pt x="0" y="388126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C2B7"/>
        </a:solidFill>
        <a:effectLst/>
      </p:bgPr>
    </p:bg>
    <p:spTree>
      <p:nvGrpSpPr>
        <p:cNvPr id="1" name=""/>
        <p:cNvGrpSpPr/>
        <p:nvPr/>
      </p:nvGrpSpPr>
      <p:grpSpPr>
        <a:xfrm>
          <a:off x="0" y="0"/>
          <a:ext cx="0" cy="0"/>
          <a:chOff x="0" y="0"/>
          <a:chExt cx="0" cy="0"/>
        </a:xfrm>
      </p:grpSpPr>
      <p:grpSp>
        <p:nvGrpSpPr>
          <p:cNvPr id="2" name="Group 2"/>
          <p:cNvGrpSpPr/>
          <p:nvPr/>
        </p:nvGrpSpPr>
        <p:grpSpPr>
          <a:xfrm rot="-158714">
            <a:off x="1202835" y="3085630"/>
            <a:ext cx="10026757" cy="7777678"/>
            <a:chOff x="0" y="0"/>
            <a:chExt cx="6346952" cy="4923282"/>
          </a:xfrm>
        </p:grpSpPr>
        <p:sp>
          <p:nvSpPr>
            <p:cNvPr id="3" name="Freeform 3"/>
            <p:cNvSpPr/>
            <p:nvPr/>
          </p:nvSpPr>
          <p:spPr>
            <a:xfrm>
              <a:off x="-95250" y="0"/>
              <a:ext cx="6455029" cy="4962271"/>
            </a:xfrm>
            <a:custGeom>
              <a:avLst/>
              <a:gdLst/>
              <a:ahLst/>
              <a:cxnLst/>
              <a:rect l="l" t="t" r="r" b="b"/>
              <a:pathLst>
                <a:path w="6455029" h="4962271">
                  <a:moveTo>
                    <a:pt x="6422771" y="4524121"/>
                  </a:moveTo>
                  <a:cubicBezTo>
                    <a:pt x="6422771" y="4524121"/>
                    <a:pt x="6422898" y="4524121"/>
                    <a:pt x="6422898" y="4523994"/>
                  </a:cubicBezTo>
                  <a:cubicBezTo>
                    <a:pt x="6423660" y="4524629"/>
                    <a:pt x="6425184" y="4526026"/>
                    <a:pt x="6430391" y="4530217"/>
                  </a:cubicBezTo>
                  <a:cubicBezTo>
                    <a:pt x="6430391" y="4530217"/>
                    <a:pt x="6430264" y="4530090"/>
                    <a:pt x="6422771" y="4524121"/>
                  </a:cubicBezTo>
                  <a:close/>
                  <a:moveTo>
                    <a:pt x="6442202" y="4153408"/>
                  </a:moveTo>
                  <a:cubicBezTo>
                    <a:pt x="6412357" y="3041523"/>
                    <a:pt x="6434963" y="1872361"/>
                    <a:pt x="6434963" y="802513"/>
                  </a:cubicBezTo>
                  <a:cubicBezTo>
                    <a:pt x="6429756" y="557530"/>
                    <a:pt x="6423025" y="232664"/>
                    <a:pt x="6435471" y="0"/>
                  </a:cubicBezTo>
                  <a:cubicBezTo>
                    <a:pt x="6340856" y="43815"/>
                    <a:pt x="6292723" y="17653"/>
                    <a:pt x="6189345" y="30353"/>
                  </a:cubicBezTo>
                  <a:cubicBezTo>
                    <a:pt x="6158230" y="54610"/>
                    <a:pt x="6113653" y="95250"/>
                    <a:pt x="6032754" y="100838"/>
                  </a:cubicBezTo>
                  <a:cubicBezTo>
                    <a:pt x="6051296" y="140081"/>
                    <a:pt x="5826633" y="118237"/>
                    <a:pt x="5609463" y="140970"/>
                  </a:cubicBezTo>
                  <a:cubicBezTo>
                    <a:pt x="5598033" y="165735"/>
                    <a:pt x="5531739" y="104521"/>
                    <a:pt x="5356733" y="101854"/>
                  </a:cubicBezTo>
                  <a:cubicBezTo>
                    <a:pt x="5354828" y="118110"/>
                    <a:pt x="5116703" y="153416"/>
                    <a:pt x="4944872" y="100965"/>
                  </a:cubicBezTo>
                  <a:cubicBezTo>
                    <a:pt x="4882007" y="161544"/>
                    <a:pt x="4821047" y="124968"/>
                    <a:pt x="4739132" y="121412"/>
                  </a:cubicBezTo>
                  <a:cubicBezTo>
                    <a:pt x="4621657" y="144526"/>
                    <a:pt x="4459605" y="124206"/>
                    <a:pt x="4311396" y="172085"/>
                  </a:cubicBezTo>
                  <a:cubicBezTo>
                    <a:pt x="4219067" y="133223"/>
                    <a:pt x="4027424" y="199009"/>
                    <a:pt x="3931031" y="196723"/>
                  </a:cubicBezTo>
                  <a:cubicBezTo>
                    <a:pt x="3885819" y="136779"/>
                    <a:pt x="3722116" y="352171"/>
                    <a:pt x="3575812" y="303657"/>
                  </a:cubicBezTo>
                  <a:cubicBezTo>
                    <a:pt x="3504692" y="355600"/>
                    <a:pt x="3449828" y="374396"/>
                    <a:pt x="3392551" y="345821"/>
                  </a:cubicBezTo>
                  <a:cubicBezTo>
                    <a:pt x="3287395" y="370840"/>
                    <a:pt x="3172714" y="364617"/>
                    <a:pt x="3055874" y="344678"/>
                  </a:cubicBezTo>
                  <a:cubicBezTo>
                    <a:pt x="3009519" y="349885"/>
                    <a:pt x="2957830" y="382524"/>
                    <a:pt x="2883535" y="359664"/>
                  </a:cubicBezTo>
                  <a:cubicBezTo>
                    <a:pt x="2783459" y="392811"/>
                    <a:pt x="2630551" y="439166"/>
                    <a:pt x="2468118" y="438658"/>
                  </a:cubicBezTo>
                  <a:cubicBezTo>
                    <a:pt x="2441702" y="466598"/>
                    <a:pt x="2397633" y="458724"/>
                    <a:pt x="2349754" y="489331"/>
                  </a:cubicBezTo>
                  <a:cubicBezTo>
                    <a:pt x="2347341" y="468757"/>
                    <a:pt x="2297049" y="476631"/>
                    <a:pt x="2277745" y="481584"/>
                  </a:cubicBezTo>
                  <a:cubicBezTo>
                    <a:pt x="2273300" y="468757"/>
                    <a:pt x="2252853" y="451739"/>
                    <a:pt x="2239772" y="478409"/>
                  </a:cubicBezTo>
                  <a:cubicBezTo>
                    <a:pt x="2202434" y="438150"/>
                    <a:pt x="2004060" y="530860"/>
                    <a:pt x="1715516" y="567944"/>
                  </a:cubicBezTo>
                  <a:cubicBezTo>
                    <a:pt x="1618234" y="580644"/>
                    <a:pt x="1545209" y="585851"/>
                    <a:pt x="1430909" y="592963"/>
                  </a:cubicBezTo>
                  <a:cubicBezTo>
                    <a:pt x="1360170" y="538988"/>
                    <a:pt x="1274572" y="607695"/>
                    <a:pt x="1200531" y="622554"/>
                  </a:cubicBezTo>
                  <a:cubicBezTo>
                    <a:pt x="1082929" y="562356"/>
                    <a:pt x="928116" y="690372"/>
                    <a:pt x="767588" y="631571"/>
                  </a:cubicBezTo>
                  <a:cubicBezTo>
                    <a:pt x="607822" y="693547"/>
                    <a:pt x="508000" y="651637"/>
                    <a:pt x="282829" y="663829"/>
                  </a:cubicBezTo>
                  <a:cubicBezTo>
                    <a:pt x="0" y="731901"/>
                    <a:pt x="151511" y="216408"/>
                    <a:pt x="95250" y="3250438"/>
                  </a:cubicBezTo>
                  <a:cubicBezTo>
                    <a:pt x="123825" y="3261360"/>
                    <a:pt x="93091" y="3937127"/>
                    <a:pt x="111887" y="4761484"/>
                  </a:cubicBezTo>
                  <a:cubicBezTo>
                    <a:pt x="91059" y="4783201"/>
                    <a:pt x="116205" y="4848987"/>
                    <a:pt x="181229" y="4823587"/>
                  </a:cubicBezTo>
                  <a:cubicBezTo>
                    <a:pt x="204343" y="4851908"/>
                    <a:pt x="228600" y="4860798"/>
                    <a:pt x="292862" y="4875149"/>
                  </a:cubicBezTo>
                  <a:cubicBezTo>
                    <a:pt x="333756" y="4905756"/>
                    <a:pt x="448437" y="4832985"/>
                    <a:pt x="539496" y="4890008"/>
                  </a:cubicBezTo>
                  <a:cubicBezTo>
                    <a:pt x="569341" y="4860544"/>
                    <a:pt x="583057" y="4910709"/>
                    <a:pt x="613410" y="4893437"/>
                  </a:cubicBezTo>
                  <a:cubicBezTo>
                    <a:pt x="621157" y="4894707"/>
                    <a:pt x="668782" y="4840986"/>
                    <a:pt x="680720" y="4883150"/>
                  </a:cubicBezTo>
                  <a:cubicBezTo>
                    <a:pt x="757809" y="4954397"/>
                    <a:pt x="900303" y="4903343"/>
                    <a:pt x="993902" y="4884039"/>
                  </a:cubicBezTo>
                  <a:cubicBezTo>
                    <a:pt x="1086866" y="4912868"/>
                    <a:pt x="1139190" y="4949063"/>
                    <a:pt x="1366520" y="4896485"/>
                  </a:cubicBezTo>
                  <a:cubicBezTo>
                    <a:pt x="1497711" y="4950841"/>
                    <a:pt x="1581785" y="4870958"/>
                    <a:pt x="1699006" y="4818380"/>
                  </a:cubicBezTo>
                  <a:cubicBezTo>
                    <a:pt x="1786763" y="4880737"/>
                    <a:pt x="1907413" y="4847844"/>
                    <a:pt x="2122424" y="4862703"/>
                  </a:cubicBezTo>
                  <a:cubicBezTo>
                    <a:pt x="2186940" y="4864862"/>
                    <a:pt x="2258568" y="4962271"/>
                    <a:pt x="2339086" y="4870196"/>
                  </a:cubicBezTo>
                  <a:cubicBezTo>
                    <a:pt x="2389251" y="4920488"/>
                    <a:pt x="2513965" y="4852924"/>
                    <a:pt x="2692527" y="4884420"/>
                  </a:cubicBezTo>
                  <a:cubicBezTo>
                    <a:pt x="2805176" y="4787138"/>
                    <a:pt x="2926461" y="4886071"/>
                    <a:pt x="3066669" y="4808601"/>
                  </a:cubicBezTo>
                  <a:cubicBezTo>
                    <a:pt x="3127502" y="4817491"/>
                    <a:pt x="3182239" y="4728210"/>
                    <a:pt x="3263646" y="4737989"/>
                  </a:cubicBezTo>
                  <a:cubicBezTo>
                    <a:pt x="3369691" y="4727829"/>
                    <a:pt x="3486023" y="4682363"/>
                    <a:pt x="3625723" y="4707001"/>
                  </a:cubicBezTo>
                  <a:cubicBezTo>
                    <a:pt x="3737483" y="4675759"/>
                    <a:pt x="3913886" y="4644009"/>
                    <a:pt x="4067302" y="4715764"/>
                  </a:cubicBezTo>
                  <a:cubicBezTo>
                    <a:pt x="4062476" y="4677156"/>
                    <a:pt x="4236212" y="4689221"/>
                    <a:pt x="4359021" y="4663059"/>
                  </a:cubicBezTo>
                  <a:cubicBezTo>
                    <a:pt x="4349242" y="4631690"/>
                    <a:pt x="4432935" y="4671949"/>
                    <a:pt x="4467352" y="4645152"/>
                  </a:cubicBezTo>
                  <a:cubicBezTo>
                    <a:pt x="4495800" y="4607814"/>
                    <a:pt x="4536186" y="4628896"/>
                    <a:pt x="4576445" y="4616958"/>
                  </a:cubicBezTo>
                  <a:cubicBezTo>
                    <a:pt x="4576064" y="4587494"/>
                    <a:pt x="4595749" y="4636008"/>
                    <a:pt x="4637913" y="4604258"/>
                  </a:cubicBezTo>
                  <a:cubicBezTo>
                    <a:pt x="4635500" y="4609719"/>
                    <a:pt x="4681601" y="4549775"/>
                    <a:pt x="4704715" y="4569587"/>
                  </a:cubicBezTo>
                  <a:cubicBezTo>
                    <a:pt x="4797171" y="4591812"/>
                    <a:pt x="4871720" y="4589653"/>
                    <a:pt x="4997704" y="4537710"/>
                  </a:cubicBezTo>
                  <a:cubicBezTo>
                    <a:pt x="5089271" y="4593590"/>
                    <a:pt x="5247005" y="4525137"/>
                    <a:pt x="5341493" y="4503420"/>
                  </a:cubicBezTo>
                  <a:cubicBezTo>
                    <a:pt x="5345811" y="4448810"/>
                    <a:pt x="5680202" y="4462272"/>
                    <a:pt x="5942965" y="4550664"/>
                  </a:cubicBezTo>
                  <a:cubicBezTo>
                    <a:pt x="6038596" y="4558411"/>
                    <a:pt x="6095365" y="4518152"/>
                    <a:pt x="6190869" y="4555998"/>
                  </a:cubicBezTo>
                  <a:cubicBezTo>
                    <a:pt x="6242050" y="4518914"/>
                    <a:pt x="6315837" y="4528947"/>
                    <a:pt x="6411214" y="4523994"/>
                  </a:cubicBezTo>
                  <a:cubicBezTo>
                    <a:pt x="6415786" y="4525899"/>
                    <a:pt x="6419469" y="4525899"/>
                    <a:pt x="6422644" y="4524121"/>
                  </a:cubicBezTo>
                  <a:cubicBezTo>
                    <a:pt x="6422136" y="4523740"/>
                    <a:pt x="6421755" y="4523486"/>
                    <a:pt x="6421247" y="4522978"/>
                  </a:cubicBezTo>
                  <a:cubicBezTo>
                    <a:pt x="6422136" y="4523486"/>
                    <a:pt x="6422263" y="4523486"/>
                    <a:pt x="6422771" y="4523994"/>
                  </a:cubicBezTo>
                  <a:cubicBezTo>
                    <a:pt x="6455029" y="4505198"/>
                    <a:pt x="6417691" y="4300474"/>
                    <a:pt x="6442202" y="4153408"/>
                  </a:cubicBezTo>
                  <a:close/>
                </a:path>
              </a:pathLst>
            </a:custGeom>
            <a:solidFill>
              <a:srgbClr val="A28F77"/>
            </a:solidFill>
            <a:ln w="12700">
              <a:solidFill>
                <a:srgbClr val="000000"/>
              </a:solidFill>
            </a:ln>
          </p:spPr>
        </p:sp>
      </p:grpSp>
      <p:sp>
        <p:nvSpPr>
          <p:cNvPr id="4" name="Freeform 4"/>
          <p:cNvSpPr/>
          <p:nvPr/>
        </p:nvSpPr>
        <p:spPr>
          <a:xfrm rot="554240">
            <a:off x="11571252" y="-767711"/>
            <a:ext cx="7539995" cy="12263770"/>
          </a:xfrm>
          <a:custGeom>
            <a:avLst/>
            <a:gdLst/>
            <a:ahLst/>
            <a:cxnLst/>
            <a:rect l="l" t="t" r="r" b="b"/>
            <a:pathLst>
              <a:path w="7539995" h="12263770">
                <a:moveTo>
                  <a:pt x="0" y="0"/>
                </a:moveTo>
                <a:lnTo>
                  <a:pt x="7539995" y="0"/>
                </a:lnTo>
                <a:lnTo>
                  <a:pt x="7539995" y="12263770"/>
                </a:lnTo>
                <a:lnTo>
                  <a:pt x="0" y="12263770"/>
                </a:lnTo>
                <a:lnTo>
                  <a:pt x="0" y="0"/>
                </a:lnTo>
                <a:close/>
              </a:path>
            </a:pathLst>
          </a:custGeom>
          <a:blipFill>
            <a:blip r:embed="rId2"/>
            <a:stretch>
              <a:fillRect/>
            </a:stretch>
          </a:blipFill>
        </p:spPr>
      </p:sp>
      <p:sp>
        <p:nvSpPr>
          <p:cNvPr id="5" name="TextBox 5"/>
          <p:cNvSpPr txBox="1"/>
          <p:nvPr/>
        </p:nvSpPr>
        <p:spPr>
          <a:xfrm>
            <a:off x="1709434" y="4601188"/>
            <a:ext cx="8926390" cy="3471591"/>
          </a:xfrm>
          <a:prstGeom prst="rect">
            <a:avLst/>
          </a:prstGeom>
        </p:spPr>
        <p:txBody>
          <a:bodyPr lIns="0" tIns="0" rIns="0" bIns="0" rtlCol="0" anchor="t">
            <a:spAutoFit/>
          </a:bodyPr>
          <a:lstStyle/>
          <a:p>
            <a:pPr algn="just">
              <a:lnSpc>
                <a:spcPts val="2688"/>
              </a:lnSpc>
            </a:pPr>
            <a:r>
              <a:rPr lang="en-US" sz="2636" spc="-36" dirty="0">
                <a:solidFill>
                  <a:srgbClr val="453924"/>
                </a:solidFill>
                <a:latin typeface="Times New Roman Condensed"/>
                <a:ea typeface="Times New Roman Condensed"/>
                <a:cs typeface="Times New Roman Condensed"/>
                <a:sym typeface="Times New Roman Condensed"/>
              </a:rPr>
              <a:t>ERASMUS+ IS AN EXCHANGE PROGRAMME THAT OFFERS MOBILITY OPPORTUNITIES FOR STUDENTS, TEACHERS, YOUNG PEOPLE AND YOUTH WORKERS. Mobility is not only an educational experience, but also an opportunity to develop intercultural skills, promote tolerance and combat prejudice. The </a:t>
            </a:r>
            <a:r>
              <a:rPr lang="en-US" sz="2636" spc="-36" dirty="0" err="1">
                <a:solidFill>
                  <a:srgbClr val="453924"/>
                </a:solidFill>
                <a:latin typeface="Times New Roman Condensed"/>
                <a:ea typeface="Times New Roman Condensed"/>
                <a:cs typeface="Times New Roman Condensed"/>
                <a:sym typeface="Times New Roman Condensed"/>
              </a:rPr>
              <a:t>programme</a:t>
            </a:r>
            <a:r>
              <a:rPr lang="en-US" sz="2636" spc="-36" dirty="0">
                <a:solidFill>
                  <a:srgbClr val="453924"/>
                </a:solidFill>
                <a:latin typeface="Times New Roman Condensed"/>
                <a:ea typeface="Times New Roman Condensed"/>
                <a:cs typeface="Times New Roman Condensed"/>
                <a:sym typeface="Times New Roman Condensed"/>
              </a:rPr>
              <a:t> adopts specific strategies to ensure access for participants with fewer opportunities, such as people with disabilities, young people from disadvantaged backgrounds and refugees.</a:t>
            </a:r>
          </a:p>
          <a:p>
            <a:pPr algn="just">
              <a:lnSpc>
                <a:spcPts val="2688"/>
              </a:lnSpc>
            </a:pPr>
            <a:r>
              <a:rPr lang="en-US" sz="2636" spc="-36" dirty="0">
                <a:solidFill>
                  <a:srgbClr val="453924"/>
                </a:solidFill>
                <a:latin typeface="Times New Roman Condensed"/>
                <a:ea typeface="Times New Roman Condensed"/>
                <a:cs typeface="Times New Roman Condensed"/>
                <a:sym typeface="Times New Roman Condensed"/>
              </a:rPr>
              <a:t>Non-formal learning activities, such as volunteer camps and youth exchanges, play a key role in promoting inclusion and active participation</a:t>
            </a:r>
          </a:p>
          <a:p>
            <a:pPr marL="0" lvl="0" indent="0" algn="l">
              <a:lnSpc>
                <a:spcPts val="2688"/>
              </a:lnSpc>
            </a:pPr>
            <a:endParaRPr lang="en-US" sz="2636" spc="-36" dirty="0">
              <a:solidFill>
                <a:srgbClr val="453924"/>
              </a:solidFill>
              <a:latin typeface="Times New Roman Condensed"/>
              <a:ea typeface="Times New Roman Condensed"/>
              <a:cs typeface="Times New Roman Condensed"/>
              <a:sym typeface="Times New Roman Condensed"/>
            </a:endParaRPr>
          </a:p>
        </p:txBody>
      </p:sp>
      <p:sp>
        <p:nvSpPr>
          <p:cNvPr id="6" name="Freeform 6"/>
          <p:cNvSpPr/>
          <p:nvPr/>
        </p:nvSpPr>
        <p:spPr>
          <a:xfrm>
            <a:off x="10205707" y="6891977"/>
            <a:ext cx="7625859" cy="3071977"/>
          </a:xfrm>
          <a:custGeom>
            <a:avLst/>
            <a:gdLst/>
            <a:ahLst/>
            <a:cxnLst/>
            <a:rect l="l" t="t" r="r" b="b"/>
            <a:pathLst>
              <a:path w="7625859" h="3071977">
                <a:moveTo>
                  <a:pt x="0" y="0"/>
                </a:moveTo>
                <a:lnTo>
                  <a:pt x="7625860" y="0"/>
                </a:lnTo>
                <a:lnTo>
                  <a:pt x="7625860" y="3071977"/>
                </a:lnTo>
                <a:lnTo>
                  <a:pt x="0" y="3071977"/>
                </a:lnTo>
                <a:lnTo>
                  <a:pt x="0" y="0"/>
                </a:lnTo>
                <a:close/>
              </a:path>
            </a:pathLst>
          </a:custGeom>
          <a:blipFill>
            <a:blip r:embed="rId3"/>
            <a:stretch>
              <a:fillRect/>
            </a:stretch>
          </a:blipFill>
        </p:spPr>
      </p:sp>
      <p:grpSp>
        <p:nvGrpSpPr>
          <p:cNvPr id="7" name="Group 7"/>
          <p:cNvGrpSpPr/>
          <p:nvPr/>
        </p:nvGrpSpPr>
        <p:grpSpPr>
          <a:xfrm rot="-358968">
            <a:off x="-1516722" y="1169450"/>
            <a:ext cx="5090844" cy="571500"/>
            <a:chOff x="0" y="0"/>
            <a:chExt cx="1402863" cy="157486"/>
          </a:xfrm>
        </p:grpSpPr>
        <p:sp>
          <p:nvSpPr>
            <p:cNvPr id="8" name="Freeform 8"/>
            <p:cNvSpPr/>
            <p:nvPr/>
          </p:nvSpPr>
          <p:spPr>
            <a:xfrm>
              <a:off x="0" y="0"/>
              <a:ext cx="1402863" cy="157486"/>
            </a:xfrm>
            <a:custGeom>
              <a:avLst/>
              <a:gdLst/>
              <a:ahLst/>
              <a:cxnLst/>
              <a:rect l="l" t="t" r="r" b="b"/>
              <a:pathLst>
                <a:path w="1402863" h="157486">
                  <a:moveTo>
                    <a:pt x="16728" y="0"/>
                  </a:moveTo>
                  <a:lnTo>
                    <a:pt x="1386135" y="0"/>
                  </a:lnTo>
                  <a:cubicBezTo>
                    <a:pt x="1395374" y="0"/>
                    <a:pt x="1402863" y="7490"/>
                    <a:pt x="1402863" y="16728"/>
                  </a:cubicBezTo>
                  <a:lnTo>
                    <a:pt x="1402863" y="140758"/>
                  </a:lnTo>
                  <a:cubicBezTo>
                    <a:pt x="1402863" y="149996"/>
                    <a:pt x="1395374" y="157486"/>
                    <a:pt x="1386135" y="157486"/>
                  </a:cubicBezTo>
                  <a:lnTo>
                    <a:pt x="16728" y="157486"/>
                  </a:lnTo>
                  <a:cubicBezTo>
                    <a:pt x="7490" y="157486"/>
                    <a:pt x="0" y="149996"/>
                    <a:pt x="0" y="140758"/>
                  </a:cubicBezTo>
                  <a:lnTo>
                    <a:pt x="0" y="16728"/>
                  </a:lnTo>
                  <a:cubicBezTo>
                    <a:pt x="0" y="7490"/>
                    <a:pt x="7490" y="0"/>
                    <a:pt x="16728" y="0"/>
                  </a:cubicBezTo>
                  <a:close/>
                </a:path>
              </a:pathLst>
            </a:custGeom>
            <a:solidFill>
              <a:srgbClr val="DB9116"/>
            </a:solidFill>
          </p:spPr>
        </p:sp>
        <p:sp>
          <p:nvSpPr>
            <p:cNvPr id="9" name="TextBox 9"/>
            <p:cNvSpPr txBox="1"/>
            <p:nvPr/>
          </p:nvSpPr>
          <p:spPr>
            <a:xfrm>
              <a:off x="0" y="0"/>
              <a:ext cx="1402863" cy="157486"/>
            </a:xfrm>
            <a:prstGeom prst="rect">
              <a:avLst/>
            </a:prstGeom>
          </p:spPr>
          <p:txBody>
            <a:bodyPr lIns="66066" tIns="66066" rIns="66066" bIns="66066" rtlCol="0" anchor="ctr"/>
            <a:lstStyle/>
            <a:p>
              <a:pPr algn="ctr">
                <a:lnSpc>
                  <a:spcPts val="1176"/>
                </a:lnSpc>
              </a:pPr>
              <a:endParaRPr/>
            </a:p>
          </p:txBody>
        </p:sp>
      </p:grpSp>
      <p:sp>
        <p:nvSpPr>
          <p:cNvPr id="10" name="TextBox 10"/>
          <p:cNvSpPr txBox="1"/>
          <p:nvPr/>
        </p:nvSpPr>
        <p:spPr>
          <a:xfrm rot="-288971">
            <a:off x="1511369" y="1504213"/>
            <a:ext cx="11714010" cy="3889651"/>
          </a:xfrm>
          <a:prstGeom prst="rect">
            <a:avLst/>
          </a:prstGeom>
        </p:spPr>
        <p:txBody>
          <a:bodyPr lIns="0" tIns="0" rIns="0" bIns="0" rtlCol="0" anchor="t">
            <a:spAutoFit/>
          </a:bodyPr>
          <a:lstStyle/>
          <a:p>
            <a:pPr algn="l">
              <a:lnSpc>
                <a:spcPts val="7561"/>
              </a:lnSpc>
            </a:pPr>
            <a:r>
              <a:rPr lang="en-US" sz="9335" spc="-420">
                <a:solidFill>
                  <a:srgbClr val="453924"/>
                </a:solidFill>
                <a:latin typeface="Times New Roman Condensed"/>
                <a:ea typeface="Times New Roman Condensed"/>
                <a:cs typeface="Times New Roman Condensed"/>
                <a:sym typeface="Times New Roman Condensed"/>
              </a:rPr>
              <a:t>ERASMUS+: MOBILITY AND DIVERSITY</a:t>
            </a:r>
          </a:p>
          <a:p>
            <a:pPr marL="0" lvl="0" indent="0" algn="l">
              <a:lnSpc>
                <a:spcPts val="12177"/>
              </a:lnSpc>
            </a:pPr>
            <a:endParaRPr lang="en-US" sz="9335" spc="-420">
              <a:solidFill>
                <a:srgbClr val="453924"/>
              </a:solidFill>
              <a:latin typeface="Times New Roman Condensed"/>
              <a:ea typeface="Times New Roman Condensed"/>
              <a:cs typeface="Times New Roman Condensed"/>
              <a:sym typeface="Times New Roman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15957072" y="572055"/>
            <a:ext cx="1302228" cy="1395862"/>
          </a:xfrm>
          <a:custGeom>
            <a:avLst/>
            <a:gdLst/>
            <a:ahLst/>
            <a:cxnLst/>
            <a:rect l="l" t="t" r="r" b="b"/>
            <a:pathLst>
              <a:path w="1302228" h="1395862">
                <a:moveTo>
                  <a:pt x="0" y="0"/>
                </a:moveTo>
                <a:lnTo>
                  <a:pt x="1302228" y="0"/>
                </a:lnTo>
                <a:lnTo>
                  <a:pt x="1302228" y="1395862"/>
                </a:lnTo>
                <a:lnTo>
                  <a:pt x="0" y="139586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600442">
            <a:off x="2317800" y="2048001"/>
            <a:ext cx="5854004" cy="1990361"/>
          </a:xfrm>
          <a:custGeom>
            <a:avLst/>
            <a:gdLst/>
            <a:ahLst/>
            <a:cxnLst/>
            <a:rect l="l" t="t" r="r" b="b"/>
            <a:pathLst>
              <a:path w="5854004" h="1990361">
                <a:moveTo>
                  <a:pt x="0" y="0"/>
                </a:moveTo>
                <a:lnTo>
                  <a:pt x="5854003" y="0"/>
                </a:lnTo>
                <a:lnTo>
                  <a:pt x="5854003" y="1990362"/>
                </a:lnTo>
                <a:lnTo>
                  <a:pt x="0" y="199036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7572548" y="1967917"/>
            <a:ext cx="7967132" cy="5127889"/>
            <a:chOff x="0" y="0"/>
            <a:chExt cx="5513070" cy="3548380"/>
          </a:xfrm>
        </p:grpSpPr>
        <p:sp>
          <p:nvSpPr>
            <p:cNvPr id="5" name="Freeform 5"/>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6"/>
              <a:stretch>
                <a:fillRect t="-1775" b="-1775"/>
              </a:stretch>
            </a:blipFill>
          </p:spPr>
        </p:sp>
      </p:grpSp>
      <p:sp>
        <p:nvSpPr>
          <p:cNvPr id="6" name="Freeform 6"/>
          <p:cNvSpPr/>
          <p:nvPr/>
        </p:nvSpPr>
        <p:spPr>
          <a:xfrm rot="-421094">
            <a:off x="4620594" y="5421756"/>
            <a:ext cx="4644755" cy="1469431"/>
          </a:xfrm>
          <a:custGeom>
            <a:avLst/>
            <a:gdLst/>
            <a:ahLst/>
            <a:cxnLst/>
            <a:rect l="l" t="t" r="r" b="b"/>
            <a:pathLst>
              <a:path w="4644755" h="1469431">
                <a:moveTo>
                  <a:pt x="0" y="0"/>
                </a:moveTo>
                <a:lnTo>
                  <a:pt x="4644755" y="0"/>
                </a:lnTo>
                <a:lnTo>
                  <a:pt x="4644755" y="1469431"/>
                </a:lnTo>
                <a:lnTo>
                  <a:pt x="0" y="14694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rot="-388133">
            <a:off x="636077" y="871947"/>
            <a:ext cx="9941953" cy="3723357"/>
          </a:xfrm>
          <a:prstGeom prst="rect">
            <a:avLst/>
          </a:prstGeom>
        </p:spPr>
        <p:txBody>
          <a:bodyPr lIns="0" tIns="0" rIns="0" bIns="0" rtlCol="0" anchor="t">
            <a:spAutoFit/>
          </a:bodyPr>
          <a:lstStyle/>
          <a:p>
            <a:pPr algn="l">
              <a:lnSpc>
                <a:spcPts val="9656"/>
              </a:lnSpc>
            </a:pPr>
            <a:r>
              <a:rPr lang="en-US" sz="9853" spc="-512">
                <a:solidFill>
                  <a:srgbClr val="3B3B3B"/>
                </a:solidFill>
                <a:latin typeface="Open Sauce"/>
                <a:ea typeface="Open Sauce"/>
                <a:cs typeface="Open Sauce"/>
                <a:sym typeface="Open Sauce"/>
              </a:rPr>
              <a:t>SOLIDARITY FOR </a:t>
            </a:r>
          </a:p>
          <a:p>
            <a:pPr algn="l">
              <a:lnSpc>
                <a:spcPts val="9656"/>
              </a:lnSpc>
            </a:pPr>
            <a:r>
              <a:rPr lang="en-US" sz="9853" spc="-512">
                <a:solidFill>
                  <a:srgbClr val="3B3B3B"/>
                </a:solidFill>
                <a:latin typeface="Open Sauce"/>
                <a:ea typeface="Open Sauce"/>
                <a:cs typeface="Open Sauce"/>
                <a:sym typeface="Open Sauce"/>
              </a:rPr>
              <a:t>INTEGRATION </a:t>
            </a:r>
          </a:p>
          <a:p>
            <a:pPr algn="l">
              <a:lnSpc>
                <a:spcPts val="9656"/>
              </a:lnSpc>
            </a:pPr>
            <a:endParaRPr lang="en-US" sz="9853" spc="-512">
              <a:solidFill>
                <a:srgbClr val="3B3B3B"/>
              </a:solidFill>
              <a:latin typeface="Open Sauce"/>
              <a:ea typeface="Open Sauce"/>
              <a:cs typeface="Open Sauce"/>
              <a:sym typeface="Open Sauce"/>
            </a:endParaRPr>
          </a:p>
        </p:txBody>
      </p:sp>
      <p:sp>
        <p:nvSpPr>
          <p:cNvPr id="8" name="TextBox 8"/>
          <p:cNvSpPr txBox="1"/>
          <p:nvPr/>
        </p:nvSpPr>
        <p:spPr>
          <a:xfrm>
            <a:off x="464440" y="6154002"/>
            <a:ext cx="7689255" cy="4334520"/>
          </a:xfrm>
          <a:prstGeom prst="rect">
            <a:avLst/>
          </a:prstGeom>
        </p:spPr>
        <p:txBody>
          <a:bodyPr lIns="0" tIns="0" rIns="0" bIns="0" rtlCol="0" anchor="t">
            <a:spAutoFit/>
          </a:bodyPr>
          <a:lstStyle/>
          <a:p>
            <a:pPr algn="just">
              <a:lnSpc>
                <a:spcPts val="2629"/>
              </a:lnSpc>
            </a:pPr>
            <a:r>
              <a:rPr lang="en-US" sz="2103" spc="-94" dirty="0">
                <a:solidFill>
                  <a:srgbClr val="3B3B3B"/>
                </a:solidFill>
                <a:latin typeface="Lilita One"/>
                <a:ea typeface="Lilita One"/>
                <a:cs typeface="Lilita One"/>
                <a:sym typeface="Lilita One"/>
              </a:rPr>
              <a:t>The European Solidarity Corps offers young people the opportunity to take part in volunteering projects across Europe, addressing social and humanitarian challenges.</a:t>
            </a:r>
          </a:p>
          <a:p>
            <a:pPr algn="just">
              <a:lnSpc>
                <a:spcPts val="2629"/>
              </a:lnSpc>
            </a:pPr>
            <a:r>
              <a:rPr lang="en-US" sz="2103" spc="-94" dirty="0">
                <a:solidFill>
                  <a:srgbClr val="3B3B3B"/>
                </a:solidFill>
                <a:latin typeface="Lilita One"/>
                <a:ea typeface="Lilita One"/>
                <a:cs typeface="Lilita One"/>
                <a:sym typeface="Lilita One"/>
              </a:rPr>
              <a:t>Projects can cover the integration of migrants, the fight against poverty, environmental protection, health promotion and many other areas.</a:t>
            </a:r>
          </a:p>
          <a:p>
            <a:pPr algn="just">
              <a:lnSpc>
                <a:spcPts val="2629"/>
              </a:lnSpc>
            </a:pPr>
            <a:r>
              <a:rPr lang="en-US" sz="2103" spc="-94" dirty="0">
                <a:solidFill>
                  <a:srgbClr val="3B3B3B"/>
                </a:solidFill>
                <a:latin typeface="Lilita One"/>
                <a:ea typeface="Lilita One"/>
                <a:cs typeface="Lilita One"/>
                <a:sym typeface="Lilita One"/>
              </a:rPr>
              <a:t>The </a:t>
            </a:r>
            <a:r>
              <a:rPr lang="en-US" sz="2103" spc="-94" dirty="0" err="1">
                <a:solidFill>
                  <a:srgbClr val="3B3B3B"/>
                </a:solidFill>
                <a:latin typeface="Lilita One"/>
                <a:ea typeface="Lilita One"/>
                <a:cs typeface="Lilita One"/>
                <a:sym typeface="Lilita One"/>
              </a:rPr>
              <a:t>programme</a:t>
            </a:r>
            <a:r>
              <a:rPr lang="en-US" sz="2103" spc="-94" dirty="0">
                <a:solidFill>
                  <a:srgbClr val="3B3B3B"/>
                </a:solidFill>
                <a:latin typeface="Lilita One"/>
                <a:ea typeface="Lilita One"/>
                <a:cs typeface="Lilita One"/>
                <a:sym typeface="Lilita One"/>
              </a:rPr>
              <a:t> promotes solidarity, active citizenship and a sense of social responsibility among young people</a:t>
            </a:r>
            <a:r>
              <a:rPr lang="en-US" sz="2103" spc="-94" dirty="0" smtClean="0">
                <a:solidFill>
                  <a:srgbClr val="3B3B3B"/>
                </a:solidFill>
                <a:latin typeface="Lilita One"/>
                <a:ea typeface="Lilita One"/>
                <a:cs typeface="Lilita One"/>
                <a:sym typeface="Lilita One"/>
              </a:rPr>
              <a:t>.</a:t>
            </a:r>
          </a:p>
          <a:p>
            <a:pPr algn="just">
              <a:lnSpc>
                <a:spcPts val="2629"/>
              </a:lnSpc>
            </a:pPr>
            <a:r>
              <a:rPr lang="en-US" sz="2103" spc="-94" dirty="0">
                <a:solidFill>
                  <a:srgbClr val="3B3B3B"/>
                </a:solidFill>
                <a:latin typeface="Lilita One"/>
                <a:ea typeface="Lilita One"/>
                <a:cs typeface="Lilita One"/>
                <a:sym typeface="Lilita One"/>
              </a:rPr>
              <a:t>Volunteering provides young people with the opportunity to gain valuable skills, develop their intercultural awareness and contribute to the well-being of local communities.</a:t>
            </a:r>
          </a:p>
          <a:p>
            <a:pPr algn="just">
              <a:lnSpc>
                <a:spcPts val="2629"/>
              </a:lnSpc>
            </a:pPr>
            <a:r>
              <a:rPr lang="en-US" sz="2103" spc="-94" dirty="0">
                <a:solidFill>
                  <a:srgbClr val="3B3B3B"/>
                </a:solidFill>
                <a:latin typeface="Lilita One"/>
                <a:ea typeface="Lilita One"/>
                <a:cs typeface="Lilita One"/>
                <a:sym typeface="Lilita One"/>
              </a:rPr>
              <a:t>Image:</a:t>
            </a:r>
          </a:p>
          <a:p>
            <a:pPr algn="just">
              <a:lnSpc>
                <a:spcPts val="2629"/>
              </a:lnSpc>
            </a:pPr>
            <a:endParaRPr lang="en-US" sz="2103" spc="-94" dirty="0">
              <a:solidFill>
                <a:srgbClr val="3B3B3B"/>
              </a:solidFill>
              <a:latin typeface="Lilita One"/>
              <a:ea typeface="Lilita One"/>
              <a:cs typeface="Lilita One"/>
              <a:sym typeface="Lilita One"/>
            </a:endParaRPr>
          </a:p>
          <a:p>
            <a:pPr algn="l">
              <a:lnSpc>
                <a:spcPts val="2629"/>
              </a:lnSpc>
            </a:pPr>
            <a:endParaRPr lang="en-US" sz="2103" spc="-94" dirty="0">
              <a:solidFill>
                <a:srgbClr val="3B3B3B"/>
              </a:solidFill>
              <a:latin typeface="Lilita One"/>
              <a:ea typeface="Lilita One"/>
              <a:cs typeface="Lilita One"/>
              <a:sym typeface="Lilita One"/>
            </a:endParaRPr>
          </a:p>
        </p:txBody>
      </p:sp>
      <p:sp>
        <p:nvSpPr>
          <p:cNvPr id="10" name="Rettangolo 9"/>
          <p:cNvSpPr/>
          <p:nvPr/>
        </p:nvSpPr>
        <p:spPr>
          <a:xfrm>
            <a:off x="8839200" y="7188170"/>
            <a:ext cx="9144000" cy="369332"/>
          </a:xfrm>
          <a:prstGeom prst="rect">
            <a:avLst/>
          </a:prstGeom>
        </p:spPr>
        <p:txBody>
          <a:bodyPr>
            <a:spAutoFit/>
          </a:bodyPr>
          <a:lstStyle/>
          <a:p>
            <a:r>
              <a:rPr lang="en-US" dirty="0"/>
              <a:t>Young volunteers working side by side on a social inclusion </a:t>
            </a:r>
            <a:r>
              <a:rPr lang="en-US" dirty="0" smtClean="0"/>
              <a:t>project</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5"/>
        </a:solidFill>
        <a:effectLst/>
      </p:bgPr>
    </p:bg>
    <p:spTree>
      <p:nvGrpSpPr>
        <p:cNvPr id="1" name=""/>
        <p:cNvGrpSpPr/>
        <p:nvPr/>
      </p:nvGrpSpPr>
      <p:grpSpPr>
        <a:xfrm>
          <a:off x="0" y="0"/>
          <a:ext cx="0" cy="0"/>
          <a:chOff x="0" y="0"/>
          <a:chExt cx="0" cy="0"/>
        </a:xfrm>
      </p:grpSpPr>
      <p:grpSp>
        <p:nvGrpSpPr>
          <p:cNvPr id="2" name="Group 2"/>
          <p:cNvGrpSpPr/>
          <p:nvPr/>
        </p:nvGrpSpPr>
        <p:grpSpPr>
          <a:xfrm>
            <a:off x="10874861" y="6211311"/>
            <a:ext cx="4518700" cy="809328"/>
            <a:chOff x="0" y="0"/>
            <a:chExt cx="1190110" cy="213156"/>
          </a:xfrm>
        </p:grpSpPr>
        <p:sp>
          <p:nvSpPr>
            <p:cNvPr id="3" name="Freeform 3"/>
            <p:cNvSpPr/>
            <p:nvPr/>
          </p:nvSpPr>
          <p:spPr>
            <a:xfrm>
              <a:off x="0" y="0"/>
              <a:ext cx="1190110" cy="213156"/>
            </a:xfrm>
            <a:custGeom>
              <a:avLst/>
              <a:gdLst/>
              <a:ahLst/>
              <a:cxnLst/>
              <a:rect l="l" t="t" r="r" b="b"/>
              <a:pathLst>
                <a:path w="1190110" h="213156">
                  <a:moveTo>
                    <a:pt x="106578" y="0"/>
                  </a:moveTo>
                  <a:lnTo>
                    <a:pt x="1083532" y="0"/>
                  </a:lnTo>
                  <a:cubicBezTo>
                    <a:pt x="1111798" y="0"/>
                    <a:pt x="1138907" y="11229"/>
                    <a:pt x="1158894" y="31216"/>
                  </a:cubicBezTo>
                  <a:cubicBezTo>
                    <a:pt x="1178881" y="51203"/>
                    <a:pt x="1190110" y="78312"/>
                    <a:pt x="1190110" y="106578"/>
                  </a:cubicBezTo>
                  <a:lnTo>
                    <a:pt x="1190110" y="106578"/>
                  </a:lnTo>
                  <a:cubicBezTo>
                    <a:pt x="1190110" y="165440"/>
                    <a:pt x="1142394" y="213156"/>
                    <a:pt x="1083532" y="213156"/>
                  </a:cubicBezTo>
                  <a:lnTo>
                    <a:pt x="106578" y="213156"/>
                  </a:lnTo>
                  <a:cubicBezTo>
                    <a:pt x="47717" y="213156"/>
                    <a:pt x="0" y="165440"/>
                    <a:pt x="0" y="106578"/>
                  </a:cubicBezTo>
                  <a:lnTo>
                    <a:pt x="0" y="106578"/>
                  </a:lnTo>
                  <a:cubicBezTo>
                    <a:pt x="0" y="47717"/>
                    <a:pt x="47717" y="0"/>
                    <a:pt x="106578" y="0"/>
                  </a:cubicBezTo>
                  <a:close/>
                </a:path>
              </a:pathLst>
            </a:custGeom>
            <a:solidFill>
              <a:srgbClr val="788593"/>
            </a:solidFill>
            <a:ln cap="rnd">
              <a:noFill/>
              <a:prstDash val="solid"/>
              <a:round/>
            </a:ln>
          </p:spPr>
        </p:sp>
        <p:sp>
          <p:nvSpPr>
            <p:cNvPr id="4" name="TextBox 4"/>
            <p:cNvSpPr txBox="1"/>
            <p:nvPr/>
          </p:nvSpPr>
          <p:spPr>
            <a:xfrm>
              <a:off x="0" y="-57150"/>
              <a:ext cx="1190110" cy="270306"/>
            </a:xfrm>
            <a:prstGeom prst="rect">
              <a:avLst/>
            </a:prstGeom>
          </p:spPr>
          <p:txBody>
            <a:bodyPr lIns="50800" tIns="50800" rIns="50800" bIns="50800" rtlCol="0" anchor="ctr"/>
            <a:lstStyle/>
            <a:p>
              <a:pPr marL="0" lvl="0" indent="0" algn="ctr">
                <a:lnSpc>
                  <a:spcPts val="3640"/>
                </a:lnSpc>
                <a:spcBef>
                  <a:spcPct val="0"/>
                </a:spcBef>
              </a:pPr>
              <a:endParaRPr/>
            </a:p>
          </p:txBody>
        </p:sp>
      </p:grpSp>
      <p:grpSp>
        <p:nvGrpSpPr>
          <p:cNvPr id="5" name="Group 5"/>
          <p:cNvGrpSpPr/>
          <p:nvPr/>
        </p:nvGrpSpPr>
        <p:grpSpPr>
          <a:xfrm>
            <a:off x="10874861" y="7497040"/>
            <a:ext cx="4518700" cy="809328"/>
            <a:chOff x="0" y="0"/>
            <a:chExt cx="1190110" cy="213156"/>
          </a:xfrm>
        </p:grpSpPr>
        <p:sp>
          <p:nvSpPr>
            <p:cNvPr id="6" name="Freeform 6"/>
            <p:cNvSpPr/>
            <p:nvPr/>
          </p:nvSpPr>
          <p:spPr>
            <a:xfrm>
              <a:off x="0" y="0"/>
              <a:ext cx="1190110" cy="213156"/>
            </a:xfrm>
            <a:custGeom>
              <a:avLst/>
              <a:gdLst/>
              <a:ahLst/>
              <a:cxnLst/>
              <a:rect l="l" t="t" r="r" b="b"/>
              <a:pathLst>
                <a:path w="1190110" h="213156">
                  <a:moveTo>
                    <a:pt x="106578" y="0"/>
                  </a:moveTo>
                  <a:lnTo>
                    <a:pt x="1083532" y="0"/>
                  </a:lnTo>
                  <a:cubicBezTo>
                    <a:pt x="1111798" y="0"/>
                    <a:pt x="1138907" y="11229"/>
                    <a:pt x="1158894" y="31216"/>
                  </a:cubicBezTo>
                  <a:cubicBezTo>
                    <a:pt x="1178881" y="51203"/>
                    <a:pt x="1190110" y="78312"/>
                    <a:pt x="1190110" y="106578"/>
                  </a:cubicBezTo>
                  <a:lnTo>
                    <a:pt x="1190110" y="106578"/>
                  </a:lnTo>
                  <a:cubicBezTo>
                    <a:pt x="1190110" y="165440"/>
                    <a:pt x="1142394" y="213156"/>
                    <a:pt x="1083532" y="213156"/>
                  </a:cubicBezTo>
                  <a:lnTo>
                    <a:pt x="106578" y="213156"/>
                  </a:lnTo>
                  <a:cubicBezTo>
                    <a:pt x="47717" y="213156"/>
                    <a:pt x="0" y="165440"/>
                    <a:pt x="0" y="106578"/>
                  </a:cubicBezTo>
                  <a:lnTo>
                    <a:pt x="0" y="106578"/>
                  </a:lnTo>
                  <a:cubicBezTo>
                    <a:pt x="0" y="47717"/>
                    <a:pt x="47717" y="0"/>
                    <a:pt x="106578" y="0"/>
                  </a:cubicBezTo>
                  <a:close/>
                </a:path>
              </a:pathLst>
            </a:custGeom>
            <a:solidFill>
              <a:srgbClr val="788593"/>
            </a:solidFill>
            <a:ln cap="rnd">
              <a:noFill/>
              <a:prstDash val="solid"/>
              <a:round/>
            </a:ln>
          </p:spPr>
        </p:sp>
        <p:sp>
          <p:nvSpPr>
            <p:cNvPr id="7" name="TextBox 7"/>
            <p:cNvSpPr txBox="1"/>
            <p:nvPr/>
          </p:nvSpPr>
          <p:spPr>
            <a:xfrm>
              <a:off x="0" y="-57150"/>
              <a:ext cx="1190110" cy="270306"/>
            </a:xfrm>
            <a:prstGeom prst="rect">
              <a:avLst/>
            </a:prstGeom>
          </p:spPr>
          <p:txBody>
            <a:bodyPr lIns="50800" tIns="50800" rIns="50800" bIns="50800" rtlCol="0" anchor="ctr"/>
            <a:lstStyle/>
            <a:p>
              <a:pPr marL="0" lvl="0" indent="0" algn="ctr">
                <a:lnSpc>
                  <a:spcPts val="3640"/>
                </a:lnSpc>
                <a:spcBef>
                  <a:spcPct val="0"/>
                </a:spcBef>
              </a:pPr>
              <a:endParaRPr/>
            </a:p>
          </p:txBody>
        </p:sp>
      </p:grpSp>
      <p:grpSp>
        <p:nvGrpSpPr>
          <p:cNvPr id="8" name="Group 8"/>
          <p:cNvGrpSpPr/>
          <p:nvPr/>
        </p:nvGrpSpPr>
        <p:grpSpPr>
          <a:xfrm>
            <a:off x="10874861" y="8935018"/>
            <a:ext cx="4518700" cy="809328"/>
            <a:chOff x="0" y="0"/>
            <a:chExt cx="1190110" cy="213156"/>
          </a:xfrm>
        </p:grpSpPr>
        <p:sp>
          <p:nvSpPr>
            <p:cNvPr id="9" name="Freeform 9"/>
            <p:cNvSpPr/>
            <p:nvPr/>
          </p:nvSpPr>
          <p:spPr>
            <a:xfrm>
              <a:off x="0" y="0"/>
              <a:ext cx="1190110" cy="213156"/>
            </a:xfrm>
            <a:custGeom>
              <a:avLst/>
              <a:gdLst/>
              <a:ahLst/>
              <a:cxnLst/>
              <a:rect l="l" t="t" r="r" b="b"/>
              <a:pathLst>
                <a:path w="1190110" h="213156">
                  <a:moveTo>
                    <a:pt x="106578" y="0"/>
                  </a:moveTo>
                  <a:lnTo>
                    <a:pt x="1083532" y="0"/>
                  </a:lnTo>
                  <a:cubicBezTo>
                    <a:pt x="1111798" y="0"/>
                    <a:pt x="1138907" y="11229"/>
                    <a:pt x="1158894" y="31216"/>
                  </a:cubicBezTo>
                  <a:cubicBezTo>
                    <a:pt x="1178881" y="51203"/>
                    <a:pt x="1190110" y="78312"/>
                    <a:pt x="1190110" y="106578"/>
                  </a:cubicBezTo>
                  <a:lnTo>
                    <a:pt x="1190110" y="106578"/>
                  </a:lnTo>
                  <a:cubicBezTo>
                    <a:pt x="1190110" y="165440"/>
                    <a:pt x="1142394" y="213156"/>
                    <a:pt x="1083532" y="213156"/>
                  </a:cubicBezTo>
                  <a:lnTo>
                    <a:pt x="106578" y="213156"/>
                  </a:lnTo>
                  <a:cubicBezTo>
                    <a:pt x="47717" y="213156"/>
                    <a:pt x="0" y="165440"/>
                    <a:pt x="0" y="106578"/>
                  </a:cubicBezTo>
                  <a:lnTo>
                    <a:pt x="0" y="106578"/>
                  </a:lnTo>
                  <a:cubicBezTo>
                    <a:pt x="0" y="47717"/>
                    <a:pt x="47717" y="0"/>
                    <a:pt x="106578" y="0"/>
                  </a:cubicBezTo>
                  <a:close/>
                </a:path>
              </a:pathLst>
            </a:custGeom>
            <a:solidFill>
              <a:srgbClr val="788593"/>
            </a:solidFill>
            <a:ln cap="rnd">
              <a:noFill/>
              <a:prstDash val="solid"/>
              <a:round/>
            </a:ln>
          </p:spPr>
        </p:sp>
        <p:sp>
          <p:nvSpPr>
            <p:cNvPr id="10" name="TextBox 10"/>
            <p:cNvSpPr txBox="1"/>
            <p:nvPr/>
          </p:nvSpPr>
          <p:spPr>
            <a:xfrm>
              <a:off x="0" y="-57150"/>
              <a:ext cx="1190110" cy="270306"/>
            </a:xfrm>
            <a:prstGeom prst="rect">
              <a:avLst/>
            </a:prstGeom>
          </p:spPr>
          <p:txBody>
            <a:bodyPr lIns="50800" tIns="50800" rIns="50800" bIns="50800" rtlCol="0" anchor="ctr"/>
            <a:lstStyle/>
            <a:p>
              <a:pPr marL="0" lvl="0" indent="0" algn="ctr">
                <a:lnSpc>
                  <a:spcPts val="3640"/>
                </a:lnSpc>
                <a:spcBef>
                  <a:spcPct val="0"/>
                </a:spcBef>
              </a:pPr>
              <a:endParaRPr/>
            </a:p>
          </p:txBody>
        </p:sp>
      </p:grpSp>
      <p:grpSp>
        <p:nvGrpSpPr>
          <p:cNvPr id="11" name="Group 11"/>
          <p:cNvGrpSpPr/>
          <p:nvPr/>
        </p:nvGrpSpPr>
        <p:grpSpPr>
          <a:xfrm>
            <a:off x="900986" y="7497040"/>
            <a:ext cx="6796186" cy="2690660"/>
            <a:chOff x="0" y="0"/>
            <a:chExt cx="1065010" cy="421645"/>
          </a:xfrm>
        </p:grpSpPr>
        <p:sp>
          <p:nvSpPr>
            <p:cNvPr id="12" name="Freeform 12"/>
            <p:cNvSpPr/>
            <p:nvPr/>
          </p:nvSpPr>
          <p:spPr>
            <a:xfrm>
              <a:off x="0" y="0"/>
              <a:ext cx="1065010" cy="421645"/>
            </a:xfrm>
            <a:custGeom>
              <a:avLst/>
              <a:gdLst/>
              <a:ahLst/>
              <a:cxnLst/>
              <a:rect l="l" t="t" r="r" b="b"/>
              <a:pathLst>
                <a:path w="1065010" h="421645">
                  <a:moveTo>
                    <a:pt x="15948" y="0"/>
                  </a:moveTo>
                  <a:lnTo>
                    <a:pt x="1049061" y="0"/>
                  </a:lnTo>
                  <a:cubicBezTo>
                    <a:pt x="1057869" y="0"/>
                    <a:pt x="1065010" y="7140"/>
                    <a:pt x="1065010" y="15948"/>
                  </a:cubicBezTo>
                  <a:lnTo>
                    <a:pt x="1065010" y="405697"/>
                  </a:lnTo>
                  <a:cubicBezTo>
                    <a:pt x="1065010" y="409927"/>
                    <a:pt x="1063329" y="413983"/>
                    <a:pt x="1060338" y="416974"/>
                  </a:cubicBezTo>
                  <a:cubicBezTo>
                    <a:pt x="1057348" y="419965"/>
                    <a:pt x="1053291" y="421645"/>
                    <a:pt x="1049061" y="421645"/>
                  </a:cubicBezTo>
                  <a:lnTo>
                    <a:pt x="15948" y="421645"/>
                  </a:lnTo>
                  <a:cubicBezTo>
                    <a:pt x="7140" y="421645"/>
                    <a:pt x="0" y="414505"/>
                    <a:pt x="0" y="405697"/>
                  </a:cubicBezTo>
                  <a:lnTo>
                    <a:pt x="0" y="15948"/>
                  </a:lnTo>
                  <a:cubicBezTo>
                    <a:pt x="0" y="7140"/>
                    <a:pt x="7140" y="0"/>
                    <a:pt x="15948" y="0"/>
                  </a:cubicBezTo>
                  <a:close/>
                </a:path>
              </a:pathLst>
            </a:custGeom>
            <a:blipFill>
              <a:blip r:embed="rId2"/>
              <a:stretch>
                <a:fillRect l="-8254" t="-14458" b="-20891"/>
              </a:stretch>
            </a:blipFill>
          </p:spPr>
        </p:sp>
      </p:grpSp>
      <p:sp>
        <p:nvSpPr>
          <p:cNvPr id="13" name="Freeform 13"/>
          <p:cNvSpPr/>
          <p:nvPr/>
        </p:nvSpPr>
        <p:spPr>
          <a:xfrm>
            <a:off x="13338313" y="2327150"/>
            <a:ext cx="4518700" cy="1341820"/>
          </a:xfrm>
          <a:custGeom>
            <a:avLst/>
            <a:gdLst/>
            <a:ahLst/>
            <a:cxnLst/>
            <a:rect l="l" t="t" r="r" b="b"/>
            <a:pathLst>
              <a:path w="4518700" h="1341820">
                <a:moveTo>
                  <a:pt x="0" y="0"/>
                </a:moveTo>
                <a:lnTo>
                  <a:pt x="4518700" y="0"/>
                </a:lnTo>
                <a:lnTo>
                  <a:pt x="4518700" y="1341820"/>
                </a:lnTo>
                <a:lnTo>
                  <a:pt x="0" y="13418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Freeform 14"/>
          <p:cNvSpPr/>
          <p:nvPr/>
        </p:nvSpPr>
        <p:spPr>
          <a:xfrm>
            <a:off x="10013360" y="357790"/>
            <a:ext cx="1969360" cy="1969360"/>
          </a:xfrm>
          <a:custGeom>
            <a:avLst/>
            <a:gdLst/>
            <a:ahLst/>
            <a:cxnLst/>
            <a:rect l="l" t="t" r="r" b="b"/>
            <a:pathLst>
              <a:path w="1969360" h="1969360">
                <a:moveTo>
                  <a:pt x="0" y="0"/>
                </a:moveTo>
                <a:lnTo>
                  <a:pt x="1969360" y="0"/>
                </a:lnTo>
                <a:lnTo>
                  <a:pt x="1969360" y="1969360"/>
                </a:lnTo>
                <a:lnTo>
                  <a:pt x="0" y="19693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Freeform 15"/>
          <p:cNvSpPr/>
          <p:nvPr/>
        </p:nvSpPr>
        <p:spPr>
          <a:xfrm>
            <a:off x="15960111" y="4239185"/>
            <a:ext cx="1130620" cy="1130620"/>
          </a:xfrm>
          <a:custGeom>
            <a:avLst/>
            <a:gdLst/>
            <a:ahLst/>
            <a:cxnLst/>
            <a:rect l="l" t="t" r="r" b="b"/>
            <a:pathLst>
              <a:path w="1130620" h="1130620">
                <a:moveTo>
                  <a:pt x="0" y="0"/>
                </a:moveTo>
                <a:lnTo>
                  <a:pt x="1130620" y="0"/>
                </a:lnTo>
                <a:lnTo>
                  <a:pt x="1130620" y="1130620"/>
                </a:lnTo>
                <a:lnTo>
                  <a:pt x="0" y="11306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6" name="Freeform 16"/>
          <p:cNvSpPr/>
          <p:nvPr/>
        </p:nvSpPr>
        <p:spPr>
          <a:xfrm>
            <a:off x="8411409" y="177556"/>
            <a:ext cx="9445604" cy="5401799"/>
          </a:xfrm>
          <a:custGeom>
            <a:avLst/>
            <a:gdLst/>
            <a:ahLst/>
            <a:cxnLst/>
            <a:rect l="l" t="t" r="r" b="b"/>
            <a:pathLst>
              <a:path w="9445604" h="5401799">
                <a:moveTo>
                  <a:pt x="0" y="0"/>
                </a:moveTo>
                <a:lnTo>
                  <a:pt x="9445604" y="0"/>
                </a:lnTo>
                <a:lnTo>
                  <a:pt x="9445604" y="5401799"/>
                </a:lnTo>
                <a:lnTo>
                  <a:pt x="0" y="5401799"/>
                </a:lnTo>
                <a:lnTo>
                  <a:pt x="0" y="0"/>
                </a:lnTo>
                <a:close/>
              </a:path>
            </a:pathLst>
          </a:custGeom>
          <a:blipFill>
            <a:blip r:embed="rId7"/>
            <a:stretch>
              <a:fillRect/>
            </a:stretch>
          </a:blipFill>
        </p:spPr>
      </p:sp>
      <p:sp>
        <p:nvSpPr>
          <p:cNvPr id="17" name="TextBox 17"/>
          <p:cNvSpPr txBox="1"/>
          <p:nvPr/>
        </p:nvSpPr>
        <p:spPr>
          <a:xfrm>
            <a:off x="900986" y="74736"/>
            <a:ext cx="8747958" cy="3284855"/>
          </a:xfrm>
          <a:prstGeom prst="rect">
            <a:avLst/>
          </a:prstGeom>
        </p:spPr>
        <p:txBody>
          <a:bodyPr lIns="0" tIns="0" rIns="0" bIns="0" rtlCol="0" anchor="t">
            <a:spAutoFit/>
          </a:bodyPr>
          <a:lstStyle/>
          <a:p>
            <a:pPr algn="l">
              <a:lnSpc>
                <a:spcPts val="8259"/>
              </a:lnSpc>
            </a:pPr>
            <a:r>
              <a:rPr lang="en-US" sz="6999" b="1">
                <a:solidFill>
                  <a:srgbClr val="283C4C"/>
                </a:solidFill>
                <a:latin typeface="Akzidenz-Grotesk Heavy"/>
                <a:ea typeface="Akzidenz-Grotesk Heavy"/>
                <a:cs typeface="Akzidenz-Grotesk Heavy"/>
                <a:sym typeface="Akzidenz-Grotesk Heavy"/>
              </a:rPr>
              <a:t>Integration: EU Strategy</a:t>
            </a:r>
          </a:p>
          <a:p>
            <a:pPr marL="0" lvl="0" indent="0" algn="l">
              <a:lnSpc>
                <a:spcPts val="8259"/>
              </a:lnSpc>
              <a:spcBef>
                <a:spcPct val="0"/>
              </a:spcBef>
            </a:pPr>
            <a:endParaRPr lang="en-US" sz="6999" b="1">
              <a:solidFill>
                <a:srgbClr val="283C4C"/>
              </a:solidFill>
              <a:latin typeface="Akzidenz-Grotesk Heavy"/>
              <a:ea typeface="Akzidenz-Grotesk Heavy"/>
              <a:cs typeface="Akzidenz-Grotesk Heavy"/>
              <a:sym typeface="Akzidenz-Grotesk Heavy"/>
            </a:endParaRPr>
          </a:p>
        </p:txBody>
      </p:sp>
      <p:sp>
        <p:nvSpPr>
          <p:cNvPr id="18" name="TextBox 18"/>
          <p:cNvSpPr txBox="1"/>
          <p:nvPr/>
        </p:nvSpPr>
        <p:spPr>
          <a:xfrm>
            <a:off x="900986" y="2489389"/>
            <a:ext cx="6796186" cy="5348324"/>
          </a:xfrm>
          <a:prstGeom prst="rect">
            <a:avLst/>
          </a:prstGeom>
        </p:spPr>
        <p:txBody>
          <a:bodyPr lIns="0" tIns="0" rIns="0" bIns="0" rtlCol="0" anchor="t">
            <a:spAutoFit/>
          </a:bodyPr>
          <a:lstStyle/>
          <a:p>
            <a:pPr algn="just">
              <a:lnSpc>
                <a:spcPts val="3520"/>
              </a:lnSpc>
            </a:pPr>
            <a:r>
              <a:rPr lang="en-US" sz="2514" dirty="0">
                <a:solidFill>
                  <a:srgbClr val="283C4C"/>
                </a:solidFill>
                <a:latin typeface="Lilita One"/>
                <a:ea typeface="Lilita One"/>
                <a:cs typeface="Lilita One"/>
                <a:sym typeface="Lilita One"/>
              </a:rPr>
              <a:t>The Action Plan for Integration and Inclusion provides a strategic framework for the integration of third-country nationals in the EU.</a:t>
            </a:r>
          </a:p>
          <a:p>
            <a:pPr algn="just">
              <a:lnSpc>
                <a:spcPts val="3520"/>
              </a:lnSpc>
            </a:pPr>
            <a:r>
              <a:rPr lang="en-US" sz="2514" dirty="0">
                <a:solidFill>
                  <a:srgbClr val="283C4C"/>
                </a:solidFill>
                <a:latin typeface="Lilita One"/>
                <a:ea typeface="Lilita One"/>
                <a:cs typeface="Lilita One"/>
                <a:sym typeface="Lilita One"/>
              </a:rPr>
              <a:t>The plan focuses on </a:t>
            </a:r>
            <a:r>
              <a:rPr lang="en-US" sz="2514" dirty="0" smtClean="0">
                <a:solidFill>
                  <a:srgbClr val="283C4C"/>
                </a:solidFill>
                <a:latin typeface="Lilita One"/>
                <a:ea typeface="Lilita One"/>
                <a:cs typeface="Lilita One"/>
                <a:sym typeface="Lilita One"/>
              </a:rPr>
              <a:t>some </a:t>
            </a:r>
            <a:r>
              <a:rPr lang="en-US" sz="2514" dirty="0">
                <a:solidFill>
                  <a:srgbClr val="283C4C"/>
                </a:solidFill>
                <a:latin typeface="Lilita One"/>
                <a:ea typeface="Lilita One"/>
                <a:cs typeface="Lilita One"/>
                <a:sym typeface="Lilita One"/>
              </a:rPr>
              <a:t>main pillars: education, employment, housing and social participation.</a:t>
            </a:r>
          </a:p>
          <a:p>
            <a:pPr algn="just">
              <a:lnSpc>
                <a:spcPts val="3520"/>
              </a:lnSpc>
            </a:pPr>
            <a:r>
              <a:rPr lang="en-US" sz="2514" dirty="0">
                <a:solidFill>
                  <a:srgbClr val="283C4C"/>
                </a:solidFill>
                <a:latin typeface="Lilita One"/>
                <a:ea typeface="Lilita One"/>
                <a:cs typeface="Lilita One"/>
                <a:sym typeface="Lilita One"/>
              </a:rPr>
              <a:t>The aim is to ensure that migrants have equal opportunities to participate in the economic, social and cultural life of European societies.</a:t>
            </a:r>
          </a:p>
          <a:p>
            <a:pPr algn="just">
              <a:lnSpc>
                <a:spcPts val="3520"/>
              </a:lnSpc>
            </a:pPr>
            <a:r>
              <a:rPr lang="en-US" sz="2514" dirty="0">
                <a:solidFill>
                  <a:srgbClr val="283C4C"/>
                </a:solidFill>
                <a:latin typeface="Lilita One"/>
                <a:ea typeface="Lilita One"/>
                <a:cs typeface="Lilita One"/>
                <a:sym typeface="Lilita One"/>
              </a:rPr>
              <a:t>The plan also promotes the fight against discrimination and racism by raising awareness and supporting initiatives to combat prejudice.</a:t>
            </a:r>
          </a:p>
          <a:p>
            <a:pPr algn="just">
              <a:lnSpc>
                <a:spcPts val="3520"/>
              </a:lnSpc>
            </a:pPr>
            <a:endParaRPr lang="en-US" sz="2514" dirty="0">
              <a:solidFill>
                <a:srgbClr val="283C4C"/>
              </a:solidFill>
              <a:latin typeface="Lilita One"/>
              <a:ea typeface="Lilita One"/>
              <a:cs typeface="Lilita One"/>
              <a:sym typeface="Lilita One"/>
            </a:endParaRPr>
          </a:p>
        </p:txBody>
      </p:sp>
      <p:sp>
        <p:nvSpPr>
          <p:cNvPr id="19" name="TextBox 19"/>
          <p:cNvSpPr txBox="1"/>
          <p:nvPr/>
        </p:nvSpPr>
        <p:spPr>
          <a:xfrm>
            <a:off x="10874861" y="6372771"/>
            <a:ext cx="4518700" cy="438783"/>
          </a:xfrm>
          <a:prstGeom prst="rect">
            <a:avLst/>
          </a:prstGeom>
        </p:spPr>
        <p:txBody>
          <a:bodyPr lIns="0" tIns="0" rIns="0" bIns="0" rtlCol="0" anchor="t">
            <a:spAutoFit/>
          </a:bodyPr>
          <a:lstStyle/>
          <a:p>
            <a:pPr algn="ctr">
              <a:lnSpc>
                <a:spcPts val="3640"/>
              </a:lnSpc>
              <a:spcBef>
                <a:spcPct val="0"/>
              </a:spcBef>
            </a:pPr>
            <a:r>
              <a:rPr lang="en-US" sz="2600">
                <a:solidFill>
                  <a:srgbClr val="283C4C"/>
                </a:solidFill>
                <a:latin typeface="Anton"/>
                <a:ea typeface="Anton"/>
                <a:cs typeface="Anton"/>
                <a:sym typeface="Anton"/>
              </a:rPr>
              <a:t>RESPECT</a:t>
            </a:r>
          </a:p>
        </p:txBody>
      </p:sp>
      <p:sp>
        <p:nvSpPr>
          <p:cNvPr id="20" name="TextBox 20"/>
          <p:cNvSpPr txBox="1"/>
          <p:nvPr/>
        </p:nvSpPr>
        <p:spPr>
          <a:xfrm>
            <a:off x="10874861" y="7658500"/>
            <a:ext cx="4518700" cy="438783"/>
          </a:xfrm>
          <a:prstGeom prst="rect">
            <a:avLst/>
          </a:prstGeom>
        </p:spPr>
        <p:txBody>
          <a:bodyPr lIns="0" tIns="0" rIns="0" bIns="0" rtlCol="0" anchor="t">
            <a:spAutoFit/>
          </a:bodyPr>
          <a:lstStyle/>
          <a:p>
            <a:pPr algn="ctr">
              <a:lnSpc>
                <a:spcPts val="3640"/>
              </a:lnSpc>
              <a:spcBef>
                <a:spcPct val="0"/>
              </a:spcBef>
            </a:pPr>
            <a:r>
              <a:rPr lang="en-US" sz="2600">
                <a:solidFill>
                  <a:srgbClr val="283C4C"/>
                </a:solidFill>
                <a:latin typeface="Anton"/>
                <a:ea typeface="Anton"/>
                <a:cs typeface="Anton"/>
                <a:sym typeface="Anton"/>
              </a:rPr>
              <a:t>INCLUSION</a:t>
            </a:r>
          </a:p>
        </p:txBody>
      </p:sp>
      <p:sp>
        <p:nvSpPr>
          <p:cNvPr id="21" name="TextBox 21"/>
          <p:cNvSpPr txBox="1"/>
          <p:nvPr/>
        </p:nvSpPr>
        <p:spPr>
          <a:xfrm>
            <a:off x="10874861" y="9096943"/>
            <a:ext cx="4518700" cy="438783"/>
          </a:xfrm>
          <a:prstGeom prst="rect">
            <a:avLst/>
          </a:prstGeom>
        </p:spPr>
        <p:txBody>
          <a:bodyPr lIns="0" tIns="0" rIns="0" bIns="0" rtlCol="0" anchor="t">
            <a:spAutoFit/>
          </a:bodyPr>
          <a:lstStyle/>
          <a:p>
            <a:pPr algn="ctr">
              <a:lnSpc>
                <a:spcPts val="3640"/>
              </a:lnSpc>
              <a:spcBef>
                <a:spcPct val="0"/>
              </a:spcBef>
            </a:pPr>
            <a:r>
              <a:rPr lang="en-US" sz="2600">
                <a:solidFill>
                  <a:srgbClr val="283C4C"/>
                </a:solidFill>
                <a:latin typeface="Anton"/>
                <a:ea typeface="Anton"/>
                <a:cs typeface="Anton"/>
                <a:sym typeface="Anton"/>
              </a:rPr>
              <a:t>DEVELOPMENT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3CDFF"/>
        </a:solidFill>
        <a:effectLst/>
      </p:bgPr>
    </p:bg>
    <p:spTree>
      <p:nvGrpSpPr>
        <p:cNvPr id="1" name=""/>
        <p:cNvGrpSpPr/>
        <p:nvPr/>
      </p:nvGrpSpPr>
      <p:grpSpPr>
        <a:xfrm>
          <a:off x="0" y="0"/>
          <a:ext cx="0" cy="0"/>
          <a:chOff x="0" y="0"/>
          <a:chExt cx="0" cy="0"/>
        </a:xfrm>
      </p:grpSpPr>
      <p:grpSp>
        <p:nvGrpSpPr>
          <p:cNvPr id="2" name="Group 2"/>
          <p:cNvGrpSpPr/>
          <p:nvPr/>
        </p:nvGrpSpPr>
        <p:grpSpPr>
          <a:xfrm>
            <a:off x="-615117" y="9258300"/>
            <a:ext cx="19221178" cy="1296051"/>
            <a:chOff x="0" y="0"/>
            <a:chExt cx="6461577" cy="435693"/>
          </a:xfrm>
        </p:grpSpPr>
        <p:sp>
          <p:nvSpPr>
            <p:cNvPr id="3" name="Freeform 3"/>
            <p:cNvSpPr/>
            <p:nvPr/>
          </p:nvSpPr>
          <p:spPr>
            <a:xfrm>
              <a:off x="0" y="0"/>
              <a:ext cx="6461577" cy="435693"/>
            </a:xfrm>
            <a:custGeom>
              <a:avLst/>
              <a:gdLst/>
              <a:ahLst/>
              <a:cxnLst/>
              <a:rect l="l" t="t" r="r" b="b"/>
              <a:pathLst>
                <a:path w="6461577" h="435693">
                  <a:moveTo>
                    <a:pt x="0" y="0"/>
                  </a:moveTo>
                  <a:lnTo>
                    <a:pt x="6461577" y="0"/>
                  </a:lnTo>
                  <a:lnTo>
                    <a:pt x="6461577" y="435693"/>
                  </a:lnTo>
                  <a:lnTo>
                    <a:pt x="0" y="435693"/>
                  </a:lnTo>
                  <a:close/>
                </a:path>
              </a:pathLst>
            </a:custGeom>
            <a:solidFill>
              <a:srgbClr val="D82222"/>
            </a:solidFill>
          </p:spPr>
        </p:sp>
        <p:sp>
          <p:nvSpPr>
            <p:cNvPr id="4" name="TextBox 4"/>
            <p:cNvSpPr txBox="1"/>
            <p:nvPr/>
          </p:nvSpPr>
          <p:spPr>
            <a:xfrm>
              <a:off x="0" y="-28575"/>
              <a:ext cx="6461577" cy="46426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0800000">
            <a:off x="-384659" y="9968157"/>
            <a:ext cx="19221178" cy="586193"/>
            <a:chOff x="0" y="0"/>
            <a:chExt cx="6461577" cy="197060"/>
          </a:xfrm>
        </p:grpSpPr>
        <p:sp>
          <p:nvSpPr>
            <p:cNvPr id="6" name="Freeform 6"/>
            <p:cNvSpPr/>
            <p:nvPr/>
          </p:nvSpPr>
          <p:spPr>
            <a:xfrm>
              <a:off x="0" y="0"/>
              <a:ext cx="6461577" cy="197060"/>
            </a:xfrm>
            <a:custGeom>
              <a:avLst/>
              <a:gdLst/>
              <a:ahLst/>
              <a:cxnLst/>
              <a:rect l="l" t="t" r="r" b="b"/>
              <a:pathLst>
                <a:path w="6461577" h="197060">
                  <a:moveTo>
                    <a:pt x="0" y="0"/>
                  </a:moveTo>
                  <a:lnTo>
                    <a:pt x="6461577" y="0"/>
                  </a:lnTo>
                  <a:lnTo>
                    <a:pt x="6461577" y="197060"/>
                  </a:lnTo>
                  <a:lnTo>
                    <a:pt x="0" y="197060"/>
                  </a:lnTo>
                  <a:close/>
                </a:path>
              </a:pathLst>
            </a:custGeom>
            <a:solidFill>
              <a:srgbClr val="FFFFFF"/>
            </a:solidFill>
          </p:spPr>
        </p:sp>
        <p:sp>
          <p:nvSpPr>
            <p:cNvPr id="7" name="TextBox 7"/>
            <p:cNvSpPr txBox="1"/>
            <p:nvPr/>
          </p:nvSpPr>
          <p:spPr>
            <a:xfrm>
              <a:off x="0" y="-28575"/>
              <a:ext cx="6461577" cy="225635"/>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028700" y="3940431"/>
            <a:ext cx="9940534" cy="4270400"/>
          </a:xfrm>
          <a:prstGeom prst="rect">
            <a:avLst/>
          </a:prstGeom>
        </p:spPr>
        <p:txBody>
          <a:bodyPr lIns="0" tIns="0" rIns="0" bIns="0" rtlCol="0" anchor="t">
            <a:spAutoFit/>
          </a:bodyPr>
          <a:lstStyle/>
          <a:p>
            <a:pPr algn="just">
              <a:lnSpc>
                <a:spcPts val="3700"/>
              </a:lnSpc>
            </a:pPr>
            <a:r>
              <a:rPr lang="en-US" sz="3700" spc="229" dirty="0">
                <a:solidFill>
                  <a:srgbClr val="022759"/>
                </a:solidFill>
                <a:latin typeface="Anton"/>
                <a:ea typeface="Anton"/>
                <a:cs typeface="Anton"/>
                <a:sym typeface="Anton"/>
              </a:rPr>
              <a:t>The CERV </a:t>
            </a:r>
            <a:r>
              <a:rPr lang="en-US" sz="3700" spc="229" dirty="0" err="1">
                <a:solidFill>
                  <a:srgbClr val="022759"/>
                </a:solidFill>
                <a:latin typeface="Anton"/>
                <a:ea typeface="Anton"/>
                <a:cs typeface="Anton"/>
                <a:sym typeface="Anton"/>
              </a:rPr>
              <a:t>programme</a:t>
            </a:r>
            <a:r>
              <a:rPr lang="en-US" sz="3700" spc="229" dirty="0">
                <a:solidFill>
                  <a:srgbClr val="022759"/>
                </a:solidFill>
                <a:latin typeface="Anton"/>
                <a:ea typeface="Anton"/>
                <a:cs typeface="Anton"/>
                <a:sym typeface="Anton"/>
              </a:rPr>
              <a:t> aims to protect and promote the rights and values ​​enshrined in the EU Treaties, including equality.</a:t>
            </a:r>
          </a:p>
          <a:p>
            <a:pPr algn="just">
              <a:lnSpc>
                <a:spcPts val="3700"/>
              </a:lnSpc>
            </a:pPr>
            <a:r>
              <a:rPr lang="en-US" sz="3700" spc="229" dirty="0">
                <a:solidFill>
                  <a:srgbClr val="022759"/>
                </a:solidFill>
                <a:latin typeface="Anton"/>
                <a:ea typeface="Anton"/>
                <a:cs typeface="Anton"/>
                <a:sym typeface="Anton"/>
              </a:rPr>
              <a:t>It supports civil society </a:t>
            </a:r>
            <a:r>
              <a:rPr lang="en-US" sz="3700" spc="229" dirty="0" err="1">
                <a:solidFill>
                  <a:srgbClr val="022759"/>
                </a:solidFill>
                <a:latin typeface="Anton"/>
                <a:ea typeface="Anton"/>
                <a:cs typeface="Anton"/>
                <a:sym typeface="Anton"/>
              </a:rPr>
              <a:t>organisations</a:t>
            </a:r>
            <a:r>
              <a:rPr lang="en-US" sz="3700" spc="229" dirty="0">
                <a:solidFill>
                  <a:srgbClr val="022759"/>
                </a:solidFill>
                <a:latin typeface="Anton"/>
                <a:ea typeface="Anton"/>
                <a:cs typeface="Anton"/>
                <a:sym typeface="Anton"/>
              </a:rPr>
              <a:t> active at local, regional, national and transnational level. It fights inequalities and gender discrimination. It promotes citizens' engagement and participation in the democratic life of the EU. </a:t>
            </a:r>
          </a:p>
        </p:txBody>
      </p:sp>
      <p:grpSp>
        <p:nvGrpSpPr>
          <p:cNvPr id="9" name="Group 9"/>
          <p:cNvGrpSpPr/>
          <p:nvPr/>
        </p:nvGrpSpPr>
        <p:grpSpPr>
          <a:xfrm rot="-10800000">
            <a:off x="-384659" y="-82213"/>
            <a:ext cx="19221178" cy="487940"/>
            <a:chOff x="0" y="0"/>
            <a:chExt cx="6461577" cy="164031"/>
          </a:xfrm>
        </p:grpSpPr>
        <p:sp>
          <p:nvSpPr>
            <p:cNvPr id="10" name="Freeform 10"/>
            <p:cNvSpPr/>
            <p:nvPr/>
          </p:nvSpPr>
          <p:spPr>
            <a:xfrm>
              <a:off x="0" y="0"/>
              <a:ext cx="6461577" cy="164031"/>
            </a:xfrm>
            <a:custGeom>
              <a:avLst/>
              <a:gdLst/>
              <a:ahLst/>
              <a:cxnLst/>
              <a:rect l="l" t="t" r="r" b="b"/>
              <a:pathLst>
                <a:path w="6461577" h="164031">
                  <a:moveTo>
                    <a:pt x="0" y="0"/>
                  </a:moveTo>
                  <a:lnTo>
                    <a:pt x="6461577" y="0"/>
                  </a:lnTo>
                  <a:lnTo>
                    <a:pt x="6461577" y="164031"/>
                  </a:lnTo>
                  <a:lnTo>
                    <a:pt x="0" y="164031"/>
                  </a:lnTo>
                  <a:close/>
                </a:path>
              </a:pathLst>
            </a:custGeom>
            <a:solidFill>
              <a:srgbClr val="022759"/>
            </a:solidFill>
          </p:spPr>
        </p:sp>
        <p:sp>
          <p:nvSpPr>
            <p:cNvPr id="11" name="TextBox 11"/>
            <p:cNvSpPr txBox="1"/>
            <p:nvPr/>
          </p:nvSpPr>
          <p:spPr>
            <a:xfrm>
              <a:off x="0" y="-28575"/>
              <a:ext cx="6461577" cy="192606"/>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0800000">
            <a:off x="-318061" y="405727"/>
            <a:ext cx="18924122" cy="318843"/>
            <a:chOff x="0" y="0"/>
            <a:chExt cx="6361716" cy="107185"/>
          </a:xfrm>
        </p:grpSpPr>
        <p:sp>
          <p:nvSpPr>
            <p:cNvPr id="13" name="Freeform 13"/>
            <p:cNvSpPr/>
            <p:nvPr/>
          </p:nvSpPr>
          <p:spPr>
            <a:xfrm>
              <a:off x="0" y="0"/>
              <a:ext cx="6361716" cy="107185"/>
            </a:xfrm>
            <a:custGeom>
              <a:avLst/>
              <a:gdLst/>
              <a:ahLst/>
              <a:cxnLst/>
              <a:rect l="l" t="t" r="r" b="b"/>
              <a:pathLst>
                <a:path w="6361716" h="107185">
                  <a:moveTo>
                    <a:pt x="0" y="0"/>
                  </a:moveTo>
                  <a:lnTo>
                    <a:pt x="6361716" y="0"/>
                  </a:lnTo>
                  <a:lnTo>
                    <a:pt x="6361716" y="107185"/>
                  </a:lnTo>
                  <a:lnTo>
                    <a:pt x="0" y="107185"/>
                  </a:lnTo>
                  <a:close/>
                </a:path>
              </a:pathLst>
            </a:custGeom>
            <a:solidFill>
              <a:srgbClr val="FFFFFF"/>
            </a:solidFill>
          </p:spPr>
        </p:sp>
        <p:sp>
          <p:nvSpPr>
            <p:cNvPr id="14" name="TextBox 14"/>
            <p:cNvSpPr txBox="1"/>
            <p:nvPr/>
          </p:nvSpPr>
          <p:spPr>
            <a:xfrm>
              <a:off x="0" y="-28575"/>
              <a:ext cx="6361716" cy="13576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1742378" y="1763727"/>
            <a:ext cx="5516922" cy="7909566"/>
          </a:xfrm>
          <a:custGeom>
            <a:avLst/>
            <a:gdLst/>
            <a:ahLst/>
            <a:cxnLst/>
            <a:rect l="l" t="t" r="r" b="b"/>
            <a:pathLst>
              <a:path w="5516922" h="7909566">
                <a:moveTo>
                  <a:pt x="0" y="0"/>
                </a:moveTo>
                <a:lnTo>
                  <a:pt x="5516922" y="0"/>
                </a:lnTo>
                <a:lnTo>
                  <a:pt x="5516922" y="7909567"/>
                </a:lnTo>
                <a:lnTo>
                  <a:pt x="0" y="79095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TextBox 16"/>
          <p:cNvSpPr txBox="1"/>
          <p:nvPr/>
        </p:nvSpPr>
        <p:spPr>
          <a:xfrm>
            <a:off x="3352800" y="1434428"/>
            <a:ext cx="8651620" cy="1865375"/>
          </a:xfrm>
          <a:prstGeom prst="rect">
            <a:avLst/>
          </a:prstGeom>
        </p:spPr>
        <p:txBody>
          <a:bodyPr lIns="0" tIns="0" rIns="0" bIns="0" rtlCol="0" anchor="t">
            <a:spAutoFit/>
          </a:bodyPr>
          <a:lstStyle/>
          <a:p>
            <a:pPr algn="l">
              <a:lnSpc>
                <a:spcPts val="4814"/>
              </a:lnSpc>
            </a:pPr>
            <a:r>
              <a:rPr lang="en-US" sz="4814" spc="298" dirty="0">
                <a:solidFill>
                  <a:srgbClr val="022759"/>
                </a:solidFill>
                <a:latin typeface="Anton"/>
                <a:ea typeface="Anton"/>
                <a:cs typeface="Anton"/>
                <a:sym typeface="Anton"/>
              </a:rPr>
              <a:t>CERV </a:t>
            </a:r>
            <a:r>
              <a:rPr lang="en-US" sz="4814" spc="298" dirty="0" err="1">
                <a:solidFill>
                  <a:srgbClr val="022759"/>
                </a:solidFill>
                <a:latin typeface="Anton"/>
                <a:ea typeface="Anton"/>
                <a:cs typeface="Anton"/>
                <a:sym typeface="Anton"/>
              </a:rPr>
              <a:t>programme</a:t>
            </a:r>
            <a:r>
              <a:rPr lang="en-US" sz="4814" spc="298" dirty="0">
                <a:solidFill>
                  <a:srgbClr val="022759"/>
                </a:solidFill>
                <a:latin typeface="Anton"/>
                <a:ea typeface="Anton"/>
                <a:cs typeface="Anton"/>
                <a:sym typeface="Anton"/>
              </a:rPr>
              <a:t>: promoting European values</a:t>
            </a:r>
          </a:p>
          <a:p>
            <a:pPr algn="l">
              <a:lnSpc>
                <a:spcPts val="4814"/>
              </a:lnSpc>
            </a:pPr>
            <a:endParaRPr lang="en-US" sz="4814" spc="298" dirty="0">
              <a:solidFill>
                <a:srgbClr val="022759"/>
              </a:solidFill>
              <a:latin typeface="Anton"/>
              <a:ea typeface="Anton"/>
              <a:cs typeface="Anton"/>
              <a:sym typeface="Anto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58309" y="1264361"/>
            <a:ext cx="13771381" cy="8710399"/>
          </a:xfrm>
          <a:custGeom>
            <a:avLst/>
            <a:gdLst/>
            <a:ahLst/>
            <a:cxnLst/>
            <a:rect l="l" t="t" r="r" b="b"/>
            <a:pathLst>
              <a:path w="13771381" h="8710399">
                <a:moveTo>
                  <a:pt x="0" y="0"/>
                </a:moveTo>
                <a:lnTo>
                  <a:pt x="13771382" y="0"/>
                </a:lnTo>
                <a:lnTo>
                  <a:pt x="13771382" y="8710399"/>
                </a:lnTo>
                <a:lnTo>
                  <a:pt x="0" y="8710399"/>
                </a:lnTo>
                <a:lnTo>
                  <a:pt x="0" y="0"/>
                </a:lnTo>
                <a:close/>
              </a:path>
            </a:pathLst>
          </a:custGeom>
          <a:blipFill>
            <a:blip r:embed="rId2"/>
            <a:stretch>
              <a:fillRect/>
            </a:stretch>
          </a:blipFill>
        </p:spPr>
      </p:sp>
      <p:grpSp>
        <p:nvGrpSpPr>
          <p:cNvPr id="3" name="Group 3"/>
          <p:cNvGrpSpPr/>
          <p:nvPr/>
        </p:nvGrpSpPr>
        <p:grpSpPr>
          <a:xfrm>
            <a:off x="4658939" y="2845763"/>
            <a:ext cx="9210286" cy="4717875"/>
            <a:chOff x="0" y="0"/>
            <a:chExt cx="2425754" cy="1242568"/>
          </a:xfrm>
        </p:grpSpPr>
        <p:sp>
          <p:nvSpPr>
            <p:cNvPr id="4" name="Freeform 4"/>
            <p:cNvSpPr/>
            <p:nvPr/>
          </p:nvSpPr>
          <p:spPr>
            <a:xfrm>
              <a:off x="0" y="0"/>
              <a:ext cx="2425754" cy="1242568"/>
            </a:xfrm>
            <a:custGeom>
              <a:avLst/>
              <a:gdLst/>
              <a:ahLst/>
              <a:cxnLst/>
              <a:rect l="l" t="t" r="r" b="b"/>
              <a:pathLst>
                <a:path w="2425754" h="1242568">
                  <a:moveTo>
                    <a:pt x="0" y="0"/>
                  </a:moveTo>
                  <a:lnTo>
                    <a:pt x="2425754" y="0"/>
                  </a:lnTo>
                  <a:lnTo>
                    <a:pt x="2425754" y="1242568"/>
                  </a:lnTo>
                  <a:lnTo>
                    <a:pt x="0" y="1242568"/>
                  </a:lnTo>
                  <a:close/>
                </a:path>
              </a:pathLst>
            </a:custGeom>
            <a:solidFill>
              <a:srgbClr val="FFFFFF"/>
            </a:solidFill>
            <a:ln w="76200" cap="sq">
              <a:solidFill>
                <a:srgbClr val="383E48"/>
              </a:solidFill>
              <a:prstDash val="solid"/>
              <a:miter/>
            </a:ln>
          </p:spPr>
        </p:sp>
        <p:sp>
          <p:nvSpPr>
            <p:cNvPr id="5" name="TextBox 5"/>
            <p:cNvSpPr txBox="1"/>
            <p:nvPr/>
          </p:nvSpPr>
          <p:spPr>
            <a:xfrm>
              <a:off x="0" y="-38100"/>
              <a:ext cx="2425754" cy="128066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273821" y="1264361"/>
            <a:ext cx="8436930" cy="1792848"/>
          </a:xfrm>
          <a:custGeom>
            <a:avLst/>
            <a:gdLst/>
            <a:ahLst/>
            <a:cxnLst/>
            <a:rect l="l" t="t" r="r" b="b"/>
            <a:pathLst>
              <a:path w="8436930" h="1792848">
                <a:moveTo>
                  <a:pt x="0" y="0"/>
                </a:moveTo>
                <a:lnTo>
                  <a:pt x="8436930" y="0"/>
                </a:lnTo>
                <a:lnTo>
                  <a:pt x="8436930" y="1792848"/>
                </a:lnTo>
                <a:lnTo>
                  <a:pt x="0" y="1792848"/>
                </a:lnTo>
                <a:lnTo>
                  <a:pt x="0" y="0"/>
                </a:lnTo>
                <a:close/>
              </a:path>
            </a:pathLst>
          </a:custGeom>
          <a:blipFill>
            <a:blip r:embed="rId3"/>
            <a:stretch>
              <a:fillRect/>
            </a:stretch>
          </a:blipFill>
        </p:spPr>
      </p:sp>
      <p:sp>
        <p:nvSpPr>
          <p:cNvPr id="7" name="Freeform 7"/>
          <p:cNvSpPr/>
          <p:nvPr/>
        </p:nvSpPr>
        <p:spPr>
          <a:xfrm>
            <a:off x="12268367" y="698534"/>
            <a:ext cx="3522771" cy="3056004"/>
          </a:xfrm>
          <a:custGeom>
            <a:avLst/>
            <a:gdLst/>
            <a:ahLst/>
            <a:cxnLst/>
            <a:rect l="l" t="t" r="r" b="b"/>
            <a:pathLst>
              <a:path w="3522771" h="3056004">
                <a:moveTo>
                  <a:pt x="0" y="0"/>
                </a:moveTo>
                <a:lnTo>
                  <a:pt x="3522771" y="0"/>
                </a:lnTo>
                <a:lnTo>
                  <a:pt x="3522771" y="3056004"/>
                </a:lnTo>
                <a:lnTo>
                  <a:pt x="0" y="3056004"/>
                </a:lnTo>
                <a:lnTo>
                  <a:pt x="0" y="0"/>
                </a:lnTo>
                <a:close/>
              </a:path>
            </a:pathLst>
          </a:custGeom>
          <a:blipFill>
            <a:blip r:embed="rId4"/>
            <a:stretch>
              <a:fillRect/>
            </a:stretch>
          </a:blipFill>
        </p:spPr>
      </p:sp>
      <p:sp>
        <p:nvSpPr>
          <p:cNvPr id="8" name="Freeform 8"/>
          <p:cNvSpPr/>
          <p:nvPr/>
        </p:nvSpPr>
        <p:spPr>
          <a:xfrm rot="-621238">
            <a:off x="2505697" y="7690038"/>
            <a:ext cx="1548659" cy="1568262"/>
          </a:xfrm>
          <a:custGeom>
            <a:avLst/>
            <a:gdLst/>
            <a:ahLst/>
            <a:cxnLst/>
            <a:rect l="l" t="t" r="r" b="b"/>
            <a:pathLst>
              <a:path w="1548659" h="1568262">
                <a:moveTo>
                  <a:pt x="0" y="0"/>
                </a:moveTo>
                <a:lnTo>
                  <a:pt x="1548659" y="0"/>
                </a:lnTo>
                <a:lnTo>
                  <a:pt x="1548659" y="1568262"/>
                </a:lnTo>
                <a:lnTo>
                  <a:pt x="0" y="1568262"/>
                </a:lnTo>
                <a:lnTo>
                  <a:pt x="0" y="0"/>
                </a:lnTo>
                <a:close/>
              </a:path>
            </a:pathLst>
          </a:custGeom>
          <a:blipFill>
            <a:blip r:embed="rId5"/>
            <a:stretch>
              <a:fillRect/>
            </a:stretch>
          </a:blipFill>
        </p:spPr>
      </p:sp>
      <p:sp>
        <p:nvSpPr>
          <p:cNvPr id="9" name="Freeform 9"/>
          <p:cNvSpPr/>
          <p:nvPr/>
        </p:nvSpPr>
        <p:spPr>
          <a:xfrm>
            <a:off x="13192597" y="5379800"/>
            <a:ext cx="4743615" cy="4807718"/>
          </a:xfrm>
          <a:custGeom>
            <a:avLst/>
            <a:gdLst/>
            <a:ahLst/>
            <a:cxnLst/>
            <a:rect l="l" t="t" r="r" b="b"/>
            <a:pathLst>
              <a:path w="4743615" h="4807718">
                <a:moveTo>
                  <a:pt x="0" y="0"/>
                </a:moveTo>
                <a:lnTo>
                  <a:pt x="4743616" y="0"/>
                </a:lnTo>
                <a:lnTo>
                  <a:pt x="4743616" y="4807719"/>
                </a:lnTo>
                <a:lnTo>
                  <a:pt x="0" y="4807719"/>
                </a:lnTo>
                <a:lnTo>
                  <a:pt x="0" y="0"/>
                </a:lnTo>
                <a:close/>
              </a:path>
            </a:pathLst>
          </a:custGeom>
          <a:blipFill>
            <a:blip r:embed="rId6"/>
            <a:stretch>
              <a:fillRect/>
            </a:stretch>
          </a:blipFill>
        </p:spPr>
      </p:sp>
      <p:sp>
        <p:nvSpPr>
          <p:cNvPr id="10" name="TextBox 10"/>
          <p:cNvSpPr txBox="1"/>
          <p:nvPr/>
        </p:nvSpPr>
        <p:spPr>
          <a:xfrm>
            <a:off x="4800600" y="2862004"/>
            <a:ext cx="8229600" cy="5604098"/>
          </a:xfrm>
          <a:prstGeom prst="rect">
            <a:avLst/>
          </a:prstGeom>
        </p:spPr>
        <p:txBody>
          <a:bodyPr wrap="square" lIns="0" tIns="0" rIns="0" bIns="0" rtlCol="0" anchor="t">
            <a:spAutoFit/>
          </a:bodyPr>
          <a:lstStyle/>
          <a:p>
            <a:pPr algn="just">
              <a:lnSpc>
                <a:spcPts val="3362"/>
              </a:lnSpc>
            </a:pPr>
            <a:r>
              <a:rPr lang="en-US" sz="2000" dirty="0">
                <a:solidFill>
                  <a:srgbClr val="383E48"/>
                </a:solidFill>
                <a:latin typeface="Special Elite"/>
                <a:ea typeface="Special Elite"/>
                <a:cs typeface="Special Elite"/>
                <a:sym typeface="Special Elite"/>
              </a:rPr>
              <a:t>The EIF supports Member States' efforts to integrate third-country nationals.</a:t>
            </a:r>
          </a:p>
          <a:p>
            <a:pPr algn="just">
              <a:lnSpc>
                <a:spcPts val="3362"/>
              </a:lnSpc>
            </a:pPr>
            <a:r>
              <a:rPr lang="en-US" sz="2000" dirty="0">
                <a:solidFill>
                  <a:srgbClr val="383E48"/>
                </a:solidFill>
                <a:latin typeface="Special Elite"/>
                <a:ea typeface="Special Elite"/>
                <a:cs typeface="Special Elite"/>
                <a:sym typeface="Special Elite"/>
              </a:rPr>
              <a:t>It finances projects that promote access to education, employment, housing and public services.</a:t>
            </a:r>
          </a:p>
          <a:p>
            <a:pPr algn="just">
              <a:lnSpc>
                <a:spcPts val="3362"/>
              </a:lnSpc>
            </a:pPr>
            <a:r>
              <a:rPr lang="en-US" sz="2000" dirty="0">
                <a:solidFill>
                  <a:srgbClr val="383E48"/>
                </a:solidFill>
                <a:latin typeface="Special Elite"/>
                <a:ea typeface="Special Elite"/>
                <a:cs typeface="Special Elite"/>
                <a:sym typeface="Special Elite"/>
              </a:rPr>
              <a:t>It supports awareness-raising and information activities on migrants' rights and duties.</a:t>
            </a:r>
          </a:p>
          <a:p>
            <a:pPr algn="just">
              <a:lnSpc>
                <a:spcPts val="3362"/>
              </a:lnSpc>
            </a:pPr>
            <a:r>
              <a:rPr lang="en-US" sz="2000" dirty="0">
                <a:solidFill>
                  <a:srgbClr val="383E48"/>
                </a:solidFill>
                <a:latin typeface="Special Elite"/>
                <a:ea typeface="Special Elite"/>
                <a:cs typeface="Special Elite"/>
                <a:sym typeface="Special Elite"/>
              </a:rPr>
              <a:t>It promotes the exchange of good practices on </a:t>
            </a:r>
            <a:r>
              <a:rPr lang="en-US" sz="2000" dirty="0" smtClean="0">
                <a:solidFill>
                  <a:srgbClr val="383E48"/>
                </a:solidFill>
                <a:latin typeface="Special Elite"/>
                <a:ea typeface="Special Elite"/>
                <a:cs typeface="Special Elite"/>
                <a:sym typeface="Special Elite"/>
              </a:rPr>
              <a:t>integration among </a:t>
            </a:r>
            <a:r>
              <a:rPr lang="en-US" sz="2000" dirty="0">
                <a:solidFill>
                  <a:srgbClr val="383E48"/>
                </a:solidFill>
                <a:latin typeface="Special Elite"/>
                <a:ea typeface="Special Elite"/>
                <a:cs typeface="Special Elite"/>
                <a:sym typeface="Special Elite"/>
              </a:rPr>
              <a:t>Member </a:t>
            </a:r>
            <a:r>
              <a:rPr lang="en-US" sz="2000" dirty="0" smtClean="0">
                <a:solidFill>
                  <a:srgbClr val="383E48"/>
                </a:solidFill>
                <a:latin typeface="Special Elite"/>
                <a:ea typeface="Special Elite"/>
                <a:cs typeface="Special Elite"/>
                <a:sym typeface="Special Elite"/>
              </a:rPr>
              <a:t>States.</a:t>
            </a:r>
            <a:endParaRPr lang="en-US" sz="2000" dirty="0">
              <a:solidFill>
                <a:srgbClr val="383E48"/>
              </a:solidFill>
              <a:latin typeface="Special Elite"/>
              <a:ea typeface="Special Elite"/>
              <a:cs typeface="Special Elite"/>
              <a:sym typeface="Special Elite"/>
            </a:endParaRPr>
          </a:p>
          <a:p>
            <a:pPr algn="just">
              <a:lnSpc>
                <a:spcPts val="3362"/>
              </a:lnSpc>
            </a:pPr>
            <a:r>
              <a:rPr lang="en-US" sz="2000" dirty="0">
                <a:solidFill>
                  <a:srgbClr val="383E48"/>
                </a:solidFill>
                <a:latin typeface="Special Elite"/>
                <a:ea typeface="Special Elite"/>
                <a:cs typeface="Special Elite"/>
                <a:sym typeface="Special Elite"/>
              </a:rPr>
              <a:t>It helps build more inclusive and cohesive societies, where all residents, regardless of their origin, have equal opportunities.</a:t>
            </a:r>
          </a:p>
          <a:p>
            <a:pPr algn="l">
              <a:lnSpc>
                <a:spcPts val="2919"/>
              </a:lnSpc>
            </a:pPr>
            <a:endParaRPr lang="en-US" sz="2401" dirty="0">
              <a:solidFill>
                <a:srgbClr val="383E48"/>
              </a:solidFill>
              <a:latin typeface="Special Elite"/>
              <a:ea typeface="Special Elite"/>
              <a:cs typeface="Special Elite"/>
              <a:sym typeface="Special Elite"/>
            </a:endParaRPr>
          </a:p>
          <a:p>
            <a:pPr algn="l">
              <a:lnSpc>
                <a:spcPts val="3362"/>
              </a:lnSpc>
            </a:pPr>
            <a:endParaRPr lang="en-US" sz="2401" dirty="0">
              <a:solidFill>
                <a:srgbClr val="383E48"/>
              </a:solidFill>
              <a:latin typeface="Special Elite"/>
              <a:ea typeface="Special Elite"/>
              <a:cs typeface="Special Elite"/>
              <a:sym typeface="Special Elite"/>
            </a:endParaRPr>
          </a:p>
        </p:txBody>
      </p:sp>
      <p:sp>
        <p:nvSpPr>
          <p:cNvPr id="11" name="TextBox 11"/>
          <p:cNvSpPr txBox="1"/>
          <p:nvPr/>
        </p:nvSpPr>
        <p:spPr>
          <a:xfrm>
            <a:off x="1273821" y="1451485"/>
            <a:ext cx="8436930" cy="2192908"/>
          </a:xfrm>
          <a:prstGeom prst="rect">
            <a:avLst/>
          </a:prstGeom>
        </p:spPr>
        <p:txBody>
          <a:bodyPr wrap="square" lIns="0" tIns="0" rIns="0" bIns="0" rtlCol="0" anchor="t">
            <a:spAutoFit/>
          </a:bodyPr>
          <a:lstStyle/>
          <a:p>
            <a:pPr algn="ctr">
              <a:lnSpc>
                <a:spcPts val="5739"/>
              </a:lnSpc>
            </a:pPr>
            <a:r>
              <a:rPr lang="en-US" sz="3600" dirty="0">
                <a:solidFill>
                  <a:srgbClr val="383E48"/>
                </a:solidFill>
                <a:latin typeface="Bobby Jones"/>
                <a:ea typeface="Bobby Jones"/>
                <a:cs typeface="Bobby Jones"/>
                <a:sym typeface="Bobby Jones"/>
              </a:rPr>
              <a:t>FEI: SUPPORT FOR THE INTEGRATION OF MIGRANTS</a:t>
            </a:r>
          </a:p>
          <a:p>
            <a:pPr algn="ctr">
              <a:lnSpc>
                <a:spcPts val="5739"/>
              </a:lnSpc>
            </a:pPr>
            <a:endParaRPr lang="en-US" sz="4099" dirty="0">
              <a:solidFill>
                <a:srgbClr val="383E48"/>
              </a:solidFill>
              <a:latin typeface="Bobby Jones"/>
              <a:ea typeface="Bobby Jones"/>
              <a:cs typeface="Bobby Jones"/>
              <a:sym typeface="Bobby Jone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29587" y="-1091543"/>
            <a:ext cx="9358413" cy="6235043"/>
          </a:xfrm>
          <a:custGeom>
            <a:avLst/>
            <a:gdLst/>
            <a:ahLst/>
            <a:cxnLst/>
            <a:rect l="l" t="t" r="r" b="b"/>
            <a:pathLst>
              <a:path w="9358413" h="6235043">
                <a:moveTo>
                  <a:pt x="0" y="0"/>
                </a:moveTo>
                <a:lnTo>
                  <a:pt x="9358413" y="0"/>
                </a:lnTo>
                <a:lnTo>
                  <a:pt x="9358413" y="6235043"/>
                </a:lnTo>
                <a:lnTo>
                  <a:pt x="0" y="6235043"/>
                </a:lnTo>
                <a:lnTo>
                  <a:pt x="0" y="0"/>
                </a:lnTo>
                <a:close/>
              </a:path>
            </a:pathLst>
          </a:custGeom>
          <a:blipFill>
            <a:blip r:embed="rId2"/>
            <a:stretch>
              <a:fillRect/>
            </a:stretch>
          </a:blipFill>
        </p:spPr>
      </p:sp>
      <p:sp>
        <p:nvSpPr>
          <p:cNvPr id="3" name="Freeform 3"/>
          <p:cNvSpPr/>
          <p:nvPr/>
        </p:nvSpPr>
        <p:spPr>
          <a:xfrm>
            <a:off x="-307971" y="5143500"/>
            <a:ext cx="9228245" cy="6148318"/>
          </a:xfrm>
          <a:custGeom>
            <a:avLst/>
            <a:gdLst/>
            <a:ahLst/>
            <a:cxnLst/>
            <a:rect l="l" t="t" r="r" b="b"/>
            <a:pathLst>
              <a:path w="9228245" h="6148318">
                <a:moveTo>
                  <a:pt x="0" y="0"/>
                </a:moveTo>
                <a:lnTo>
                  <a:pt x="9228245" y="0"/>
                </a:lnTo>
                <a:lnTo>
                  <a:pt x="9228245" y="6148318"/>
                </a:lnTo>
                <a:lnTo>
                  <a:pt x="0" y="6148318"/>
                </a:lnTo>
                <a:lnTo>
                  <a:pt x="0" y="0"/>
                </a:lnTo>
                <a:close/>
              </a:path>
            </a:pathLst>
          </a:custGeom>
          <a:blipFill>
            <a:blip r:embed="rId3"/>
            <a:stretch>
              <a:fillRect/>
            </a:stretch>
          </a:blipFill>
        </p:spPr>
      </p:sp>
      <p:sp>
        <p:nvSpPr>
          <p:cNvPr id="4" name="Freeform 4"/>
          <p:cNvSpPr/>
          <p:nvPr/>
        </p:nvSpPr>
        <p:spPr>
          <a:xfrm>
            <a:off x="8907490" y="5028305"/>
            <a:ext cx="9358413" cy="6235043"/>
          </a:xfrm>
          <a:custGeom>
            <a:avLst/>
            <a:gdLst/>
            <a:ahLst/>
            <a:cxnLst/>
            <a:rect l="l" t="t" r="r" b="b"/>
            <a:pathLst>
              <a:path w="9358413" h="6235043">
                <a:moveTo>
                  <a:pt x="0" y="0"/>
                </a:moveTo>
                <a:lnTo>
                  <a:pt x="9358413" y="0"/>
                </a:lnTo>
                <a:lnTo>
                  <a:pt x="9358413" y="6235043"/>
                </a:lnTo>
                <a:lnTo>
                  <a:pt x="0" y="6235043"/>
                </a:lnTo>
                <a:lnTo>
                  <a:pt x="0" y="0"/>
                </a:lnTo>
                <a:close/>
              </a:path>
            </a:pathLst>
          </a:custGeom>
          <a:blipFill>
            <a:blip r:embed="rId4"/>
            <a:stretch>
              <a:fillRect/>
            </a:stretch>
          </a:blipFill>
        </p:spPr>
      </p:sp>
      <p:sp>
        <p:nvSpPr>
          <p:cNvPr id="5" name="Freeform 5"/>
          <p:cNvSpPr/>
          <p:nvPr/>
        </p:nvSpPr>
        <p:spPr>
          <a:xfrm>
            <a:off x="-307971" y="-1004818"/>
            <a:ext cx="9228245" cy="6148318"/>
          </a:xfrm>
          <a:custGeom>
            <a:avLst/>
            <a:gdLst/>
            <a:ahLst/>
            <a:cxnLst/>
            <a:rect l="l" t="t" r="r" b="b"/>
            <a:pathLst>
              <a:path w="9228245" h="6148318">
                <a:moveTo>
                  <a:pt x="0" y="0"/>
                </a:moveTo>
                <a:lnTo>
                  <a:pt x="9228245" y="0"/>
                </a:lnTo>
                <a:lnTo>
                  <a:pt x="9228245" y="6148318"/>
                </a:lnTo>
                <a:lnTo>
                  <a:pt x="0" y="6148318"/>
                </a:lnTo>
                <a:lnTo>
                  <a:pt x="0" y="0"/>
                </a:lnTo>
                <a:close/>
              </a:path>
            </a:pathLst>
          </a:custGeom>
          <a:blipFill>
            <a:blip r:embed="rId5"/>
            <a:stretch>
              <a:fillRect/>
            </a:stretch>
          </a:blipFill>
        </p:spPr>
      </p:sp>
      <p:grpSp>
        <p:nvGrpSpPr>
          <p:cNvPr id="6" name="Group 6"/>
          <p:cNvGrpSpPr/>
          <p:nvPr/>
        </p:nvGrpSpPr>
        <p:grpSpPr>
          <a:xfrm>
            <a:off x="3815908" y="2642900"/>
            <a:ext cx="10611990" cy="5141649"/>
            <a:chOff x="0" y="0"/>
            <a:chExt cx="2600858" cy="1260150"/>
          </a:xfrm>
        </p:grpSpPr>
        <p:sp>
          <p:nvSpPr>
            <p:cNvPr id="7" name="Freeform 7"/>
            <p:cNvSpPr/>
            <p:nvPr/>
          </p:nvSpPr>
          <p:spPr>
            <a:xfrm>
              <a:off x="0" y="0"/>
              <a:ext cx="2600858" cy="1260150"/>
            </a:xfrm>
            <a:custGeom>
              <a:avLst/>
              <a:gdLst/>
              <a:ahLst/>
              <a:cxnLst/>
              <a:rect l="l" t="t" r="r" b="b"/>
              <a:pathLst>
                <a:path w="2600858" h="1260150">
                  <a:moveTo>
                    <a:pt x="24805" y="0"/>
                  </a:moveTo>
                  <a:lnTo>
                    <a:pt x="2576054" y="0"/>
                  </a:lnTo>
                  <a:cubicBezTo>
                    <a:pt x="2582632" y="0"/>
                    <a:pt x="2588941" y="2613"/>
                    <a:pt x="2593593" y="7265"/>
                  </a:cubicBezTo>
                  <a:cubicBezTo>
                    <a:pt x="2598245" y="11917"/>
                    <a:pt x="2600858" y="18226"/>
                    <a:pt x="2600858" y="24805"/>
                  </a:cubicBezTo>
                  <a:lnTo>
                    <a:pt x="2600858" y="1235346"/>
                  </a:lnTo>
                  <a:cubicBezTo>
                    <a:pt x="2600858" y="1241924"/>
                    <a:pt x="2598245" y="1248233"/>
                    <a:pt x="2593593" y="1252885"/>
                  </a:cubicBezTo>
                  <a:cubicBezTo>
                    <a:pt x="2588941" y="1257537"/>
                    <a:pt x="2582632" y="1260150"/>
                    <a:pt x="2576054" y="1260150"/>
                  </a:cubicBezTo>
                  <a:lnTo>
                    <a:pt x="24805" y="1260150"/>
                  </a:lnTo>
                  <a:cubicBezTo>
                    <a:pt x="18226" y="1260150"/>
                    <a:pt x="11917" y="1257537"/>
                    <a:pt x="7265" y="1252885"/>
                  </a:cubicBezTo>
                  <a:cubicBezTo>
                    <a:pt x="2613" y="1248233"/>
                    <a:pt x="0" y="1241924"/>
                    <a:pt x="0" y="1235346"/>
                  </a:cubicBezTo>
                  <a:lnTo>
                    <a:pt x="0" y="24805"/>
                  </a:lnTo>
                  <a:cubicBezTo>
                    <a:pt x="0" y="18226"/>
                    <a:pt x="2613" y="11917"/>
                    <a:pt x="7265" y="7265"/>
                  </a:cubicBezTo>
                  <a:cubicBezTo>
                    <a:pt x="11917" y="2613"/>
                    <a:pt x="18226" y="0"/>
                    <a:pt x="24805" y="0"/>
                  </a:cubicBezTo>
                  <a:close/>
                </a:path>
              </a:pathLst>
            </a:custGeom>
            <a:solidFill>
              <a:srgbClr val="002E72"/>
            </a:solidFill>
          </p:spPr>
        </p:sp>
        <p:sp>
          <p:nvSpPr>
            <p:cNvPr id="8" name="TextBox 8"/>
            <p:cNvSpPr txBox="1"/>
            <p:nvPr/>
          </p:nvSpPr>
          <p:spPr>
            <a:xfrm>
              <a:off x="0" y="-38100"/>
              <a:ext cx="2600858" cy="129825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4005161" y="2502451"/>
            <a:ext cx="10611990" cy="5141649"/>
            <a:chOff x="0" y="0"/>
            <a:chExt cx="2600858" cy="1260150"/>
          </a:xfrm>
        </p:grpSpPr>
        <p:sp>
          <p:nvSpPr>
            <p:cNvPr id="10" name="Freeform 10"/>
            <p:cNvSpPr/>
            <p:nvPr/>
          </p:nvSpPr>
          <p:spPr>
            <a:xfrm>
              <a:off x="0" y="0"/>
              <a:ext cx="2600858" cy="1260150"/>
            </a:xfrm>
            <a:custGeom>
              <a:avLst/>
              <a:gdLst/>
              <a:ahLst/>
              <a:cxnLst/>
              <a:rect l="l" t="t" r="r" b="b"/>
              <a:pathLst>
                <a:path w="2600858" h="1260150">
                  <a:moveTo>
                    <a:pt x="24805" y="0"/>
                  </a:moveTo>
                  <a:lnTo>
                    <a:pt x="2576054" y="0"/>
                  </a:lnTo>
                  <a:cubicBezTo>
                    <a:pt x="2582632" y="0"/>
                    <a:pt x="2588941" y="2613"/>
                    <a:pt x="2593593" y="7265"/>
                  </a:cubicBezTo>
                  <a:cubicBezTo>
                    <a:pt x="2598245" y="11917"/>
                    <a:pt x="2600858" y="18226"/>
                    <a:pt x="2600858" y="24805"/>
                  </a:cubicBezTo>
                  <a:lnTo>
                    <a:pt x="2600858" y="1235346"/>
                  </a:lnTo>
                  <a:cubicBezTo>
                    <a:pt x="2600858" y="1241924"/>
                    <a:pt x="2598245" y="1248233"/>
                    <a:pt x="2593593" y="1252885"/>
                  </a:cubicBezTo>
                  <a:cubicBezTo>
                    <a:pt x="2588941" y="1257537"/>
                    <a:pt x="2582632" y="1260150"/>
                    <a:pt x="2576054" y="1260150"/>
                  </a:cubicBezTo>
                  <a:lnTo>
                    <a:pt x="24805" y="1260150"/>
                  </a:lnTo>
                  <a:cubicBezTo>
                    <a:pt x="18226" y="1260150"/>
                    <a:pt x="11917" y="1257537"/>
                    <a:pt x="7265" y="1252885"/>
                  </a:cubicBezTo>
                  <a:cubicBezTo>
                    <a:pt x="2613" y="1248233"/>
                    <a:pt x="0" y="1241924"/>
                    <a:pt x="0" y="1235346"/>
                  </a:cubicBezTo>
                  <a:lnTo>
                    <a:pt x="0" y="24805"/>
                  </a:lnTo>
                  <a:cubicBezTo>
                    <a:pt x="0" y="18226"/>
                    <a:pt x="2613" y="11917"/>
                    <a:pt x="7265" y="7265"/>
                  </a:cubicBezTo>
                  <a:cubicBezTo>
                    <a:pt x="11917" y="2613"/>
                    <a:pt x="18226" y="0"/>
                    <a:pt x="24805" y="0"/>
                  </a:cubicBezTo>
                  <a:close/>
                </a:path>
              </a:pathLst>
            </a:custGeom>
            <a:solidFill>
              <a:srgbClr val="0A4BB7"/>
            </a:solidFill>
          </p:spPr>
        </p:sp>
        <p:sp>
          <p:nvSpPr>
            <p:cNvPr id="11" name="TextBox 11"/>
            <p:cNvSpPr txBox="1"/>
            <p:nvPr/>
          </p:nvSpPr>
          <p:spPr>
            <a:xfrm>
              <a:off x="0" y="-38100"/>
              <a:ext cx="2600858" cy="129825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3954727" y="2456517"/>
            <a:ext cx="10567797" cy="4809009"/>
          </a:xfrm>
          <a:prstGeom prst="rect">
            <a:avLst/>
          </a:prstGeom>
        </p:spPr>
        <p:txBody>
          <a:bodyPr lIns="0" tIns="0" rIns="0" bIns="0" rtlCol="0" anchor="t">
            <a:spAutoFit/>
          </a:bodyPr>
          <a:lstStyle/>
          <a:p>
            <a:pPr algn="ctr">
              <a:lnSpc>
                <a:spcPts val="12450"/>
              </a:lnSpc>
            </a:pPr>
            <a:r>
              <a:rPr lang="en-US" sz="7200" dirty="0">
                <a:solidFill>
                  <a:srgbClr val="FFFFFF"/>
                </a:solidFill>
                <a:latin typeface="Bobby Jones"/>
                <a:ea typeface="Bobby Jones"/>
                <a:cs typeface="Bobby Jones"/>
                <a:sym typeface="Bobby Jones"/>
              </a:rPr>
              <a:t>Thank for your </a:t>
            </a:r>
            <a:r>
              <a:rPr lang="en-US" sz="7200" dirty="0" smtClean="0">
                <a:solidFill>
                  <a:srgbClr val="FFFFFF"/>
                </a:solidFill>
                <a:latin typeface="Bobby Jones"/>
                <a:ea typeface="Bobby Jones"/>
                <a:cs typeface="Bobby Jones"/>
                <a:sym typeface="Bobby Jones"/>
              </a:rPr>
              <a:t>attention</a:t>
            </a:r>
          </a:p>
          <a:p>
            <a:pPr algn="ctr">
              <a:lnSpc>
                <a:spcPts val="12450"/>
              </a:lnSpc>
            </a:pPr>
            <a:r>
              <a:rPr lang="en-US" sz="6000" dirty="0" smtClean="0">
                <a:solidFill>
                  <a:srgbClr val="FFFFFF"/>
                </a:solidFill>
                <a:latin typeface="Bobby Jones"/>
                <a:ea typeface="Bobby Jones"/>
                <a:cs typeface="Bobby Jones"/>
                <a:sym typeface="Bobby Jones"/>
              </a:rPr>
              <a:t>by </a:t>
            </a:r>
            <a:r>
              <a:rPr lang="en-US" sz="6000" dirty="0">
                <a:solidFill>
                  <a:srgbClr val="FFFFFF"/>
                </a:solidFill>
                <a:latin typeface="Bobby Jones"/>
                <a:ea typeface="Bobby Jones"/>
                <a:cs typeface="Bobby Jones"/>
                <a:sym typeface="Bobby Jones"/>
              </a:rPr>
              <a:t>Luigi Maria </a:t>
            </a:r>
            <a:r>
              <a:rPr lang="en-US" sz="6000" dirty="0" err="1">
                <a:solidFill>
                  <a:srgbClr val="FFFFFF"/>
                </a:solidFill>
                <a:latin typeface="Bobby Jones"/>
                <a:ea typeface="Bobby Jones"/>
                <a:cs typeface="Bobby Jones"/>
                <a:sym typeface="Bobby Jones"/>
              </a:rPr>
              <a:t>Natale</a:t>
            </a:r>
            <a:r>
              <a:rPr lang="en-US" sz="6000" dirty="0">
                <a:solidFill>
                  <a:srgbClr val="FFFFFF"/>
                </a:solidFill>
                <a:latin typeface="Bobby Jones"/>
                <a:ea typeface="Bobby Jones"/>
                <a:cs typeface="Bobby Jones"/>
                <a:sym typeface="Bobby Jones"/>
              </a:rPr>
              <a:t> and Andrea </a:t>
            </a:r>
            <a:r>
              <a:rPr lang="en-US" sz="6000" dirty="0" err="1" smtClean="0">
                <a:solidFill>
                  <a:srgbClr val="FFFFFF"/>
                </a:solidFill>
                <a:latin typeface="Bobby Jones"/>
                <a:ea typeface="Bobby Jones"/>
                <a:cs typeface="Bobby Jones"/>
                <a:sym typeface="Bobby Jones"/>
              </a:rPr>
              <a:t>Brutto</a:t>
            </a:r>
            <a:endParaRPr lang="en-US" sz="6000" dirty="0">
              <a:solidFill>
                <a:srgbClr val="FFFFFF"/>
              </a:solidFill>
              <a:latin typeface="Bobby Jones"/>
              <a:ea typeface="Bobby Jones"/>
              <a:cs typeface="Bobby Jones"/>
              <a:sym typeface="Bobby Jones"/>
            </a:endParaRPr>
          </a:p>
        </p:txBody>
      </p:sp>
      <p:pic>
        <p:nvPicPr>
          <p:cNvPr id="13" name="Immagine 12"/>
          <p:cNvPicPr>
            <a:picLocks noChangeAspect="1"/>
          </p:cNvPicPr>
          <p:nvPr/>
        </p:nvPicPr>
        <p:blipFill>
          <a:blip r:embed="rId6"/>
          <a:stretch>
            <a:fillRect/>
          </a:stretch>
        </p:blipFill>
        <p:spPr>
          <a:xfrm>
            <a:off x="-152265" y="10945603"/>
            <a:ext cx="18288000" cy="317745"/>
          </a:xfrm>
          <a:prstGeom prst="rect">
            <a:avLst/>
          </a:prstGeom>
          <a:solidFill>
            <a:schemeClr val="bg1"/>
          </a:solidFill>
        </p:spPr>
      </p:pic>
      <p:pic>
        <p:nvPicPr>
          <p:cNvPr id="14" name="Picture 2" descr="https://lh7-rt.googleusercontent.com/slidesz/AGV_vUeezTzrTR0QS9qDmj8ySu0ylk8H-9Gfq1lBO6DNATXzhC2rZdKbhudxAyYKfh346z-OLFYibFq9AFucdHUOrdXzsFDCEvUOcptdpKX3JRFNZ7WdDd_XlHsC6mbOMAaP3z3G3RDxH09GVXxCV22SSB0=s2048?key=o7WL6rLTIekF-Y0vRxyIRyp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8704" y="6875257"/>
            <a:ext cx="4899841" cy="8090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581</Words>
  <Application>Microsoft Office PowerPoint</Application>
  <PresentationFormat>Personalizzato</PresentationFormat>
  <Paragraphs>39</Paragraphs>
  <Slides>8</Slides>
  <Notes>0</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8</vt:i4>
      </vt:variant>
    </vt:vector>
  </HeadingPairs>
  <TitlesOfParts>
    <vt:vector size="19" baseType="lpstr">
      <vt:lpstr>Lilita One</vt:lpstr>
      <vt:lpstr>Calibri</vt:lpstr>
      <vt:lpstr>Bobby Jones</vt:lpstr>
      <vt:lpstr>Anton</vt:lpstr>
      <vt:lpstr>Special Elite</vt:lpstr>
      <vt:lpstr>Times New Roman Condensed</vt:lpstr>
      <vt:lpstr>Arial</vt:lpstr>
      <vt:lpstr>Akzidenz-Grotesk Heavy</vt:lpstr>
      <vt:lpstr>Proxima Nova</vt:lpstr>
      <vt:lpstr>Open Sauce</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european union programmes favour invlusione</dc:title>
  <cp:lastModifiedBy>Account Microsoft</cp:lastModifiedBy>
  <cp:revision>4</cp:revision>
  <dcterms:created xsi:type="dcterms:W3CDTF">2006-08-16T00:00:00Z</dcterms:created>
  <dcterms:modified xsi:type="dcterms:W3CDTF">2025-03-27T03:58:23Z</dcterms:modified>
  <dc:identifier>DAGioHejKiM</dc:identifier>
</cp:coreProperties>
</file>