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1" r:id="rId4"/>
    <p:sldId id="259" r:id="rId5"/>
    <p:sldId id="258" r:id="rId6"/>
    <p:sldId id="262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43"/>
    <p:restoredTop sz="94694"/>
  </p:normalViewPr>
  <p:slideViewPr>
    <p:cSldViewPr snapToGrid="0">
      <p:cViewPr varScale="1">
        <p:scale>
          <a:sx n="37" d="100"/>
          <a:sy n="37" d="100"/>
        </p:scale>
        <p:origin x="7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C29D1-FAC8-0443-8F2C-6067C1E9AEFD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2F46A-FC6D-9C43-BEB4-9EF14BA607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4097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2F46A-FC6D-9C43-BEB4-9EF14BA6072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788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2F46A-FC6D-9C43-BEB4-9EF14BA6072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13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01E4FD8-E8E4-A63C-AC7C-5FB78E07B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AF835120-B21C-12B9-ED0B-B5199FD26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22E39D7-D305-139D-9F43-0C62E078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29FD-CBD4-CF41-902A-1914BF16B7DD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1875761E-0484-4E97-0E2C-FF5643E20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A34F549-3520-CAE1-05D7-44DB9E3D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A731B-9F9F-7E48-8D38-DD1BEBC3A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65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FCDC38D-4264-D5D1-A482-961306DA8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64CD9CDA-E756-ECC3-3ED9-943155F157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DD7BF31-A17A-023C-2337-E3569D8B8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29FD-CBD4-CF41-902A-1914BF16B7DD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74E91E89-CD46-E243-C9C7-4B9AB1C5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D00E961-F6C4-7BA2-8444-51655BBA1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A731B-9F9F-7E48-8D38-DD1BEBC3A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592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CB57634A-5565-EFFA-3D7C-30F274283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8BCE6FF2-7C58-B291-F252-0E5AB2E8B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8E07EF5-43B6-A661-0CF1-19E07FEF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29FD-CBD4-CF41-902A-1914BF16B7DD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DB151A8-0EE4-163C-E7A0-505288C6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16AA8B1-FAA4-E8FA-4A5D-798616EBA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A731B-9F9F-7E48-8D38-DD1BEBC3A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340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8EBFD37-D21A-7300-8854-FD3DF66E1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4F34041-229F-7DB2-2910-FA8CDAFAD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1ED923C-8549-A183-23E2-87915B734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29FD-CBD4-CF41-902A-1914BF16B7DD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6623371-899E-E931-8397-A391A92D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09EF809-0032-8CE1-5091-2BC3F896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A731B-9F9F-7E48-8D38-DD1BEBC3A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3081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8C80124-2C25-BCCD-0400-9A549DF6A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428F45E2-1112-CC19-D80A-EABAB6C3A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FF4DD626-131E-81F7-6E05-277A8FCA3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29FD-CBD4-CF41-902A-1914BF16B7DD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1CC8CCB-44F8-5CBF-2FB9-EE0AC7110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175F055-AD2E-3D9A-5A4F-A953CFF56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A731B-9F9F-7E48-8D38-DD1BEBC3A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28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F487D9B-346A-B716-4D6B-C10AB6972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557CEC7-854D-213A-D493-78F64A1D6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E833C07C-C34D-1913-4CE6-1FDBCC797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B2F80A80-92C5-A40D-6C2A-5584DF3C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29FD-CBD4-CF41-902A-1914BF16B7DD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F5933341-5A8F-C51C-4E5C-83B15364A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45995CDD-9627-32BE-5F89-06844FBB9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A731B-9F9F-7E48-8D38-DD1BEBC3A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5747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B99AF82-FB97-8A06-C7CD-0E31FB284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1C33FC81-58F4-74EB-0816-440A94C93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0460A887-2B0A-8122-F249-BD58BF1F9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EEC71823-4D40-6DEC-F949-6A296EFAA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CBC8C6F2-4376-037F-6D71-F9A9F13EF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AD7AAC40-F4ED-C6B4-AB79-F18A6EB3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29FD-CBD4-CF41-902A-1914BF16B7DD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E593487E-83D1-E19B-0051-EC7159C0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F34E7406-B9AD-4279-5786-1664F3A38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A731B-9F9F-7E48-8D38-DD1BEBC3A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8029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1D72673-A2DF-79A0-C9B1-7CB95CC51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77764F52-068A-9CC7-DD69-CD8FFBB4D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29FD-CBD4-CF41-902A-1914BF16B7DD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F168DD83-DB55-5FBC-0FB6-058680612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91903800-E644-7071-06EF-2D3FA561C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A731B-9F9F-7E48-8D38-DD1BEBC3A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34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55510615-38B6-8B21-063C-041129B3D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29FD-CBD4-CF41-902A-1914BF16B7DD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E35FC4C0-DB7F-A2F9-A349-5B0D62AA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261235D4-E22D-CC29-D4EB-CB6B37C0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A731B-9F9F-7E48-8D38-DD1BEBC3A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0081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3304E83-0A05-AC5D-738D-D7E20A5CA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DC2E0A0-8B50-016B-B566-BE7B192CB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84B95139-0919-155F-B861-99097E890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AD376C78-3E86-FD18-E2EC-38D3A15EE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29FD-CBD4-CF41-902A-1914BF16B7DD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6989B94B-3685-67CA-51F5-1743D35C8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2503A370-59AC-751B-6F22-9662F82C8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A731B-9F9F-7E48-8D38-DD1BEBC3A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5177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19801B6-B7FB-D53F-B7EF-C5AE03AEA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98AAE066-2595-89EE-BE89-463981AF5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CD6C0357-9957-DEF7-DFCD-6A83925F9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D17CD197-FF1B-8276-5684-8F0379246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29FD-CBD4-CF41-902A-1914BF16B7DD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C4B588C5-B386-AB2E-7230-C67E3D9F9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1E52D61D-B328-E1E6-11C2-59F4F72A2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A731B-9F9F-7E48-8D38-DD1BEBC3A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0535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2D48885E-9BEB-1792-2A35-37B5386B9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37BE0DD3-F44C-D6E0-FBF3-AEA9BA5C0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BC1F083-FDA2-E399-E89F-C91E7A5A8C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BC29FD-CBD4-CF41-902A-1914BF16B7DD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028CAC0-C863-235E-E13B-2FE0F7E21F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EDF882D-CD06-7305-8AB0-EF119AB4C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6A731B-9F9F-7E48-8D38-DD1BEBC3A2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968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34790F99-C881-47C9-B3DC-C959D4418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EED8D03E-F375-4E67-B932-FF9B007BB4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344152" y="387180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4667BD9-93CC-58DD-3A65-E85A88B98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233" y="2218655"/>
            <a:ext cx="5618522" cy="1606163"/>
          </a:xfrm>
        </p:spPr>
        <p:txBody>
          <a:bodyPr>
            <a:normAutofit fontScale="90000"/>
          </a:bodyPr>
          <a:lstStyle/>
          <a:p>
            <a:pPr algn="l"/>
            <a:r>
              <a:rPr lang="it-IT" sz="2100" b="1" dirty="0">
                <a:effectLst/>
                <a:latin typeface="Helvetica" pitchFamily="2" charset="0"/>
              </a:rPr>
              <a:t>Music </a:t>
            </a:r>
            <a:r>
              <a:rPr lang="it-IT" sz="2100" b="1" dirty="0" err="1">
                <a:effectLst/>
                <a:latin typeface="Helvetica" pitchFamily="2" charset="0"/>
              </a:rPr>
              <a:t>as</a:t>
            </a:r>
            <a:r>
              <a:rPr lang="it-IT" sz="2100" b="1" dirty="0">
                <a:effectLst/>
                <a:latin typeface="Helvetica" pitchFamily="2" charset="0"/>
              </a:rPr>
              <a:t> an inclusive and </a:t>
            </a:r>
            <a:r>
              <a:rPr lang="it-IT" sz="2100" b="1" dirty="0" err="1">
                <a:effectLst/>
                <a:latin typeface="Helvetica" pitchFamily="2" charset="0"/>
              </a:rPr>
              <a:t>European</a:t>
            </a:r>
            <a:r>
              <a:rPr lang="it-IT" sz="2100" b="1" dirty="0">
                <a:effectLst/>
                <a:latin typeface="Helvetica" pitchFamily="2" charset="0"/>
              </a:rPr>
              <a:t> Value</a:t>
            </a:r>
            <a:r>
              <a:rPr lang="it-IT" sz="2100" b="1" dirty="0">
                <a:latin typeface="Helvetica" pitchFamily="2" charset="0"/>
              </a:rPr>
              <a:t/>
            </a:r>
            <a:br>
              <a:rPr lang="it-IT" sz="2100" b="1" dirty="0">
                <a:latin typeface="Helvetica" pitchFamily="2" charset="0"/>
              </a:rPr>
            </a:br>
            <a:r>
              <a:rPr lang="it-IT" sz="2100" b="1" dirty="0">
                <a:effectLst/>
                <a:latin typeface="Helvetica" pitchFamily="2" charset="0"/>
              </a:rPr>
              <a:t/>
            </a:r>
            <a:br>
              <a:rPr lang="it-IT" sz="2100" b="1" dirty="0">
                <a:effectLst/>
                <a:latin typeface="Helvetica" pitchFamily="2" charset="0"/>
              </a:rPr>
            </a:br>
            <a:r>
              <a:rPr lang="it-IT" sz="2100" b="1" dirty="0">
                <a:effectLst/>
                <a:latin typeface="Helvetica" pitchFamily="2" charset="0"/>
              </a:rPr>
              <a:t/>
            </a:r>
            <a:br>
              <a:rPr lang="it-IT" sz="2100" b="1" dirty="0">
                <a:effectLst/>
                <a:latin typeface="Helvetica" pitchFamily="2" charset="0"/>
              </a:rPr>
            </a:br>
            <a:r>
              <a:rPr lang="it-IT" sz="2100" b="1" dirty="0">
                <a:effectLst/>
                <a:latin typeface="Helvetica" pitchFamily="2" charset="0"/>
              </a:rPr>
              <a:t>Institut Guillem </a:t>
            </a:r>
            <a:r>
              <a:rPr lang="it-IT" sz="2100" b="1" dirty="0" err="1">
                <a:effectLst/>
                <a:latin typeface="Helvetica" pitchFamily="2" charset="0"/>
              </a:rPr>
              <a:t>Catà</a:t>
            </a:r>
            <a:r>
              <a:rPr lang="it-IT" sz="2100" b="1" dirty="0">
                <a:effectLst/>
                <a:latin typeface="Helvetica" pitchFamily="2" charset="0"/>
              </a:rPr>
              <a:t> </a:t>
            </a:r>
            <a:r>
              <a:rPr lang="it-IT" sz="2100" b="1" dirty="0" err="1" smtClean="0">
                <a:effectLst/>
                <a:latin typeface="Helvetica" pitchFamily="2" charset="0"/>
              </a:rPr>
              <a:t>Manresa</a:t>
            </a:r>
            <a:r>
              <a:rPr lang="it-IT" sz="2100" b="1" dirty="0" smtClean="0">
                <a:effectLst/>
                <a:latin typeface="Helvetica" pitchFamily="2" charset="0"/>
              </a:rPr>
              <a:t/>
            </a:r>
            <a:br>
              <a:rPr lang="it-IT" sz="2100" b="1" dirty="0" smtClean="0">
                <a:effectLst/>
                <a:latin typeface="Helvetica" pitchFamily="2" charset="0"/>
              </a:rPr>
            </a:br>
            <a:r>
              <a:rPr lang="it-IT" sz="2100" b="1" dirty="0" smtClean="0">
                <a:latin typeface="Helvetica" pitchFamily="2" charset="0"/>
              </a:rPr>
              <a:t>10th-14th </a:t>
            </a:r>
            <a:r>
              <a:rPr lang="it-IT" sz="2100" b="1" dirty="0" err="1" smtClean="0">
                <a:latin typeface="Helvetica" pitchFamily="2" charset="0"/>
              </a:rPr>
              <a:t>February</a:t>
            </a:r>
            <a:r>
              <a:rPr lang="it-IT" sz="2100" b="1" dirty="0" smtClean="0">
                <a:latin typeface="Helvetica" pitchFamily="2" charset="0"/>
              </a:rPr>
              <a:t> 2025</a:t>
            </a:r>
            <a:r>
              <a:rPr lang="it-IT" sz="2100" b="1" dirty="0">
                <a:effectLst/>
                <a:latin typeface="Helvetica" pitchFamily="2" charset="0"/>
              </a:rPr>
              <a:t/>
            </a:r>
            <a:br>
              <a:rPr lang="it-IT" sz="2100" b="1" dirty="0">
                <a:effectLst/>
                <a:latin typeface="Helvetica" pitchFamily="2" charset="0"/>
              </a:rPr>
            </a:br>
            <a:endParaRPr lang="it-IT" sz="2100" b="1" dirty="0"/>
          </a:p>
        </p:txBody>
      </p:sp>
      <p:pic>
        <p:nvPicPr>
          <p:cNvPr id="7" name="Immagine 6" descr="Immagine che contiene testo, Carattere&#10;&#10;Il contenuto generato dall'IA potrebbe non essere corretto.">
            <a:extLst>
              <a:ext uri="{FF2B5EF4-FFF2-40B4-BE49-F238E27FC236}">
                <a16:creationId xmlns:a16="http://schemas.microsoft.com/office/drawing/2014/main" xmlns="" id="{8775D0D1-5B88-B708-6A36-51159F63A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669" y="531450"/>
            <a:ext cx="4371155" cy="1387318"/>
          </a:xfrm>
          <a:prstGeom prst="rect">
            <a:avLst/>
          </a:prstGeom>
        </p:spPr>
      </p:pic>
      <p:pic>
        <p:nvPicPr>
          <p:cNvPr id="9" name="Immagine 8" descr="Immagine che contiene testo, Carattere, bianco, design&#10;&#10;Il contenuto generato dall'IA potrebbe non essere corretto.">
            <a:extLst>
              <a:ext uri="{FF2B5EF4-FFF2-40B4-BE49-F238E27FC236}">
                <a16:creationId xmlns:a16="http://schemas.microsoft.com/office/drawing/2014/main" xmlns="" id="{F88A8227-D910-B263-9229-D05354EF3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669" y="2567425"/>
            <a:ext cx="4371155" cy="1398769"/>
          </a:xfrm>
          <a:prstGeom prst="rect">
            <a:avLst/>
          </a:prstGeom>
        </p:spPr>
      </p:pic>
      <p:pic>
        <p:nvPicPr>
          <p:cNvPr id="5" name="Immagine 4" descr="Immagine che contiene testo, Carattere, Blu elettrico, simbolo&#10;&#10;Il contenuto generato dall'IA potrebbe non essere corretto.">
            <a:extLst>
              <a:ext uri="{FF2B5EF4-FFF2-40B4-BE49-F238E27FC236}">
                <a16:creationId xmlns:a16="http://schemas.microsoft.com/office/drawing/2014/main" xmlns="" id="{6DC8B659-3ABE-9808-3DB2-D251E9F38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669" y="4849540"/>
            <a:ext cx="4371155" cy="91794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3371" y="3656491"/>
            <a:ext cx="3109229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955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D009D6D5-DAC2-4A8B-A17A-E206B901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FBEB2D3B-1E9C-30E4-DDF2-4F80EA62EFB2}"/>
              </a:ext>
            </a:extLst>
          </p:cNvPr>
          <p:cNvSpPr txBox="1"/>
          <p:nvPr/>
        </p:nvSpPr>
        <p:spPr>
          <a:xfrm>
            <a:off x="838201" y="365125"/>
            <a:ext cx="5251316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The Erasmus+ Project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C14396E-FD2B-B0FE-A3A1-FAA5AE385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3" y="1973702"/>
            <a:ext cx="4619621" cy="384366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sz="1900" dirty="0"/>
              <a:t>The Erasmus+ Project: "Music as an inclusive and European Value"</a:t>
            </a:r>
          </a:p>
          <a:p>
            <a:pPr marL="0" indent="0">
              <a:buNone/>
            </a:pPr>
            <a:r>
              <a:rPr lang="en-US" sz="1900" dirty="0"/>
              <a:t>We had the unique opportunity to participate in the Erasmus+ program in Manresa, Catalonia. The project was entitled "Music as an inclusive and European Value" and aimed to explore the role of music in connecting different cultures and promoting inclusion.</a:t>
            </a:r>
          </a:p>
          <a:p>
            <a:pPr marL="0" indent="0">
              <a:buNone/>
            </a:pPr>
            <a:r>
              <a:rPr lang="en-US" sz="1900" dirty="0"/>
              <a:t>During our stay, we took part in intense music workshops and group activities with students from the </a:t>
            </a:r>
            <a:r>
              <a:rPr lang="en-US" sz="1900" dirty="0" err="1"/>
              <a:t>Guillem</a:t>
            </a:r>
            <a:r>
              <a:rPr lang="en-US" sz="1900" dirty="0"/>
              <a:t> </a:t>
            </a:r>
            <a:r>
              <a:rPr lang="en-US" sz="1900" dirty="0" err="1"/>
              <a:t>Catà</a:t>
            </a:r>
            <a:r>
              <a:rPr lang="en-US" sz="1900" dirty="0"/>
              <a:t> Institute.</a:t>
            </a:r>
          </a:p>
        </p:txBody>
      </p:sp>
      <p:pic>
        <p:nvPicPr>
          <p:cNvPr id="5" name="Immagine 4" descr="Immagine che contiene interno, muro, presentazione, Schermo di proiezione&#10;&#10;Il contenuto generato dall'IA potrebbe non essere corretto.">
            <a:extLst>
              <a:ext uri="{FF2B5EF4-FFF2-40B4-BE49-F238E27FC236}">
                <a16:creationId xmlns:a16="http://schemas.microsoft.com/office/drawing/2014/main" xmlns="" id="{C3E540C9-33CB-A9A9-7145-D15BA7E18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378" r="2271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9449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xmlns="" id="{C0763A76-9F1C-4FC5-82B7-DD475DA461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E81BF4F6-F2CF-4984-9D14-D6966D92F9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1B66D05-96F8-6603-46C3-D96E38570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 fontScale="90000"/>
          </a:bodyPr>
          <a:lstStyle/>
          <a:p>
            <a:r>
              <a:rPr lang="it-IT" sz="4000" b="1" dirty="0" err="1" smtClean="0"/>
              <a:t>Visiting</a:t>
            </a:r>
            <a:r>
              <a:rPr lang="it-IT" sz="4000" b="1" dirty="0" smtClean="0"/>
              <a:t> the </a:t>
            </a:r>
            <a:r>
              <a:rPr lang="it-IT" sz="4000" b="1" dirty="0"/>
              <a:t>Sagrada </a:t>
            </a:r>
            <a:r>
              <a:rPr lang="it-IT" sz="4000" b="1" dirty="0" err="1"/>
              <a:t>Familia</a:t>
            </a:r>
            <a:endParaRPr lang="it-IT" sz="4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7B95715-DC0A-C1AD-C7AE-93F6BC082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000" dirty="0" err="1"/>
              <a:t>We</a:t>
            </a:r>
            <a:r>
              <a:rPr lang="it-IT" sz="2000" dirty="0"/>
              <a:t> </a:t>
            </a:r>
            <a:r>
              <a:rPr lang="it-IT" sz="2000" dirty="0" err="1"/>
              <a:t>visited</a:t>
            </a:r>
            <a:r>
              <a:rPr lang="it-IT" sz="2000" dirty="0"/>
              <a:t> the Sagrada </a:t>
            </a:r>
            <a:r>
              <a:rPr lang="it-IT" sz="2000" dirty="0" err="1"/>
              <a:t>Familia</a:t>
            </a:r>
            <a:r>
              <a:rPr lang="it-IT" sz="2000" dirty="0"/>
              <a:t> in </a:t>
            </a:r>
            <a:r>
              <a:rPr lang="it-IT" sz="2000" dirty="0" err="1"/>
              <a:t>Barcelona</a:t>
            </a:r>
            <a:r>
              <a:rPr lang="it-IT" sz="2000" dirty="0"/>
              <a:t>, ​​one of Antoni </a:t>
            </a:r>
            <a:r>
              <a:rPr lang="it-IT" sz="2000" dirty="0" err="1"/>
              <a:t>Gaudí's</a:t>
            </a:r>
            <a:r>
              <a:rPr lang="it-IT" sz="2000" dirty="0"/>
              <a:t> </a:t>
            </a:r>
            <a:r>
              <a:rPr lang="it-IT" sz="2000" dirty="0" err="1"/>
              <a:t>masterpieces</a:t>
            </a:r>
            <a:r>
              <a:rPr lang="it-IT" sz="2000" dirty="0"/>
              <a:t>. The </a:t>
            </a:r>
            <a:r>
              <a:rPr lang="it-IT" sz="2000" dirty="0" err="1"/>
              <a:t>extraordinary</a:t>
            </a:r>
            <a:r>
              <a:rPr lang="it-IT" sz="2000" dirty="0"/>
              <a:t> </a:t>
            </a:r>
            <a:r>
              <a:rPr lang="it-IT" sz="2000" dirty="0" err="1"/>
              <a:t>architecture</a:t>
            </a:r>
            <a:r>
              <a:rPr lang="it-IT" sz="2000" dirty="0"/>
              <a:t>, </a:t>
            </a:r>
            <a:r>
              <a:rPr lang="it-IT" sz="2000" dirty="0" err="1"/>
              <a:t>unique</a:t>
            </a:r>
            <a:r>
              <a:rPr lang="it-IT" sz="2000" dirty="0"/>
              <a:t> </a:t>
            </a:r>
            <a:r>
              <a:rPr lang="it-IT" sz="2000" dirty="0" err="1"/>
              <a:t>details</a:t>
            </a:r>
            <a:r>
              <a:rPr lang="it-IT" sz="2000" dirty="0"/>
              <a:t> and grandeur of the basilica </a:t>
            </a:r>
            <a:r>
              <a:rPr lang="it-IT" sz="2000" dirty="0" err="1"/>
              <a:t>impressed</a:t>
            </a:r>
            <a:r>
              <a:rPr lang="it-IT" sz="2000" dirty="0"/>
              <a:t> </a:t>
            </a:r>
            <a:r>
              <a:rPr lang="it-IT" sz="2000" dirty="0" err="1"/>
              <a:t>us</a:t>
            </a:r>
            <a:r>
              <a:rPr lang="it-IT" sz="2000" dirty="0"/>
              <a:t>.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was</a:t>
            </a:r>
            <a:r>
              <a:rPr lang="it-IT" sz="2000" dirty="0"/>
              <a:t> an </a:t>
            </a:r>
            <a:r>
              <a:rPr lang="it-IT" sz="2000" dirty="0" err="1"/>
              <a:t>experience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allowed</a:t>
            </a:r>
            <a:r>
              <a:rPr lang="it-IT" sz="2000" dirty="0"/>
              <a:t> </a:t>
            </a:r>
            <a:r>
              <a:rPr lang="it-IT" sz="2000" dirty="0" err="1"/>
              <a:t>us</a:t>
            </a:r>
            <a:r>
              <a:rPr lang="it-IT" sz="2000" dirty="0"/>
              <a:t> to </a:t>
            </a:r>
            <a:r>
              <a:rPr lang="it-IT" sz="2000" dirty="0" err="1"/>
              <a:t>admire</a:t>
            </a:r>
            <a:r>
              <a:rPr lang="it-IT" sz="2000" dirty="0"/>
              <a:t> the art, </a:t>
            </a:r>
            <a:r>
              <a:rPr lang="it-IT" sz="2000" dirty="0" err="1"/>
              <a:t>discover</a:t>
            </a:r>
            <a:r>
              <a:rPr lang="it-IT" sz="2000" dirty="0"/>
              <a:t> the history of the city and </a:t>
            </a:r>
            <a:r>
              <a:rPr lang="it-IT" sz="2000" dirty="0" err="1"/>
              <a:t>appreciate</a:t>
            </a:r>
            <a:r>
              <a:rPr lang="it-IT" sz="2000" dirty="0"/>
              <a:t> the </a:t>
            </a:r>
            <a:r>
              <a:rPr lang="it-IT" sz="2000" dirty="0" err="1"/>
              <a:t>majesty</a:t>
            </a:r>
            <a:r>
              <a:rPr lang="it-IT" sz="2000" dirty="0"/>
              <a:t> of the place.</a:t>
            </a:r>
          </a:p>
        </p:txBody>
      </p:sp>
      <p:pic>
        <p:nvPicPr>
          <p:cNvPr id="5" name="Immagine 4" descr="Immagine che contiene aria aperta, nuvola, cielo, persona&#10;&#10;Il contenuto generato dall'IA potrebbe non essere corretto.">
            <a:extLst>
              <a:ext uri="{FF2B5EF4-FFF2-40B4-BE49-F238E27FC236}">
                <a16:creationId xmlns:a16="http://schemas.microsoft.com/office/drawing/2014/main" xmlns="" id="{56D49AFA-E3C0-93A8-85B1-EBED07B8FB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720" b="1"/>
          <a:stretch/>
        </p:blipFill>
        <p:spPr>
          <a:xfrm rot="5400000">
            <a:off x="5718412" y="377588"/>
            <a:ext cx="6858000" cy="610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529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26CAED0A-2A45-4C9C-BCDD-21A8A092C5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BA8C91D-E8AB-AAC0-AB59-5F3842185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it-IT" sz="4100" dirty="0" err="1"/>
              <a:t>Visit</a:t>
            </a:r>
            <a:r>
              <a:rPr lang="it-IT" sz="4100" dirty="0"/>
              <a:t> to the Montserrat </a:t>
            </a:r>
            <a:r>
              <a:rPr lang="it-IT" sz="4100" dirty="0" err="1"/>
              <a:t>Monastery</a:t>
            </a:r>
            <a:endParaRPr lang="it-IT" sz="41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EA1A335-95F5-9E39-FE15-F00953AB7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4160725" cy="35989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1400" dirty="0" err="1"/>
              <a:t>We</a:t>
            </a:r>
            <a:r>
              <a:rPr lang="it-IT" sz="1400" dirty="0"/>
              <a:t> </a:t>
            </a:r>
            <a:r>
              <a:rPr lang="it-IT" sz="1400" dirty="0" err="1"/>
              <a:t>had</a:t>
            </a:r>
            <a:r>
              <a:rPr lang="it-IT" sz="1400" dirty="0"/>
              <a:t> the </a:t>
            </a:r>
            <a:r>
              <a:rPr lang="it-IT" sz="1400" dirty="0" err="1"/>
              <a:t>privilege</a:t>
            </a:r>
            <a:r>
              <a:rPr lang="it-IT" sz="1400" dirty="0"/>
              <a:t> of visiting the </a:t>
            </a:r>
            <a:r>
              <a:rPr lang="it-IT" sz="1400" dirty="0" err="1"/>
              <a:t>famous</a:t>
            </a:r>
            <a:r>
              <a:rPr lang="it-IT" sz="1400" dirty="0"/>
              <a:t> </a:t>
            </a:r>
            <a:r>
              <a:rPr lang="it-IT" sz="1400" dirty="0" err="1"/>
              <a:t>monastery</a:t>
            </a:r>
            <a:r>
              <a:rPr lang="it-IT" sz="1400" dirty="0"/>
              <a:t> of Montserrat, </a:t>
            </a:r>
            <a:r>
              <a:rPr lang="it-IT" sz="1400" dirty="0" err="1"/>
              <a:t>located</a:t>
            </a:r>
            <a:r>
              <a:rPr lang="it-IT" sz="1400" dirty="0"/>
              <a:t> in the </a:t>
            </a:r>
            <a:r>
              <a:rPr lang="it-IT" sz="1400" dirty="0" err="1"/>
              <a:t>peaks</a:t>
            </a:r>
            <a:r>
              <a:rPr lang="it-IT" sz="1400" dirty="0"/>
              <a:t> of the </a:t>
            </a:r>
            <a:r>
              <a:rPr lang="it-IT" sz="1400" dirty="0" err="1"/>
              <a:t>Catalan</a:t>
            </a:r>
            <a:r>
              <a:rPr lang="it-IT" sz="1400" dirty="0"/>
              <a:t> mountains and </a:t>
            </a:r>
            <a:r>
              <a:rPr lang="it-IT" sz="1400" dirty="0" err="1"/>
              <a:t>famous</a:t>
            </a:r>
            <a:r>
              <a:rPr lang="it-IT" sz="1400" dirty="0"/>
              <a:t> </a:t>
            </a:r>
            <a:r>
              <a:rPr lang="it-IT" sz="1400" dirty="0" err="1"/>
              <a:t>throughout</a:t>
            </a:r>
            <a:r>
              <a:rPr lang="it-IT" sz="1400" dirty="0"/>
              <a:t> the world for </a:t>
            </a:r>
            <a:r>
              <a:rPr lang="it-IT" sz="1400" dirty="0" err="1"/>
              <a:t>its</a:t>
            </a:r>
            <a:r>
              <a:rPr lang="it-IT" sz="1400" dirty="0"/>
              <a:t> </a:t>
            </a:r>
            <a:r>
              <a:rPr lang="it-IT" sz="1400" dirty="0" err="1"/>
              <a:t>centuries-old</a:t>
            </a:r>
            <a:r>
              <a:rPr lang="it-IT" sz="1400" dirty="0"/>
              <a:t> </a:t>
            </a:r>
            <a:r>
              <a:rPr lang="it-IT" sz="1400" dirty="0" err="1"/>
              <a:t>artistic</a:t>
            </a:r>
            <a:r>
              <a:rPr lang="it-IT" sz="1400" dirty="0"/>
              <a:t> and spiritual </a:t>
            </a:r>
            <a:r>
              <a:rPr lang="it-IT" sz="1400" dirty="0" err="1"/>
              <a:t>heritage</a:t>
            </a:r>
            <a:r>
              <a:rPr lang="it-IT" sz="1400" dirty="0"/>
              <a:t>. </a:t>
            </a:r>
            <a:r>
              <a:rPr lang="it-IT" sz="1400" dirty="0" err="1"/>
              <a:t>Among</a:t>
            </a:r>
            <a:r>
              <a:rPr lang="it-IT" sz="1400" dirty="0"/>
              <a:t> the </a:t>
            </a:r>
            <a:r>
              <a:rPr lang="it-IT" sz="1400" dirty="0" err="1"/>
              <a:t>Gothic</a:t>
            </a:r>
            <a:r>
              <a:rPr lang="it-IT" sz="1400" dirty="0"/>
              <a:t> and </a:t>
            </a:r>
            <a:r>
              <a:rPr lang="it-IT" sz="1400" dirty="0" err="1"/>
              <a:t>Baroque</a:t>
            </a:r>
            <a:r>
              <a:rPr lang="it-IT" sz="1400" dirty="0"/>
              <a:t> </a:t>
            </a:r>
            <a:r>
              <a:rPr lang="it-IT" sz="1400" dirty="0" err="1"/>
              <a:t>naves</a:t>
            </a:r>
            <a:r>
              <a:rPr lang="it-IT" sz="1400" dirty="0"/>
              <a:t> </a:t>
            </a:r>
            <a:r>
              <a:rPr lang="it-IT" sz="1400" dirty="0" err="1"/>
              <a:t>we</a:t>
            </a:r>
            <a:r>
              <a:rPr lang="it-IT" sz="1400" dirty="0"/>
              <a:t> </a:t>
            </a:r>
            <a:r>
              <a:rPr lang="it-IT" sz="1400" dirty="0" err="1"/>
              <a:t>immersed</a:t>
            </a:r>
            <a:r>
              <a:rPr lang="it-IT" sz="1400" dirty="0"/>
              <a:t> </a:t>
            </a:r>
            <a:r>
              <a:rPr lang="it-IT" sz="1400" dirty="0" err="1"/>
              <a:t>ourselves</a:t>
            </a:r>
            <a:r>
              <a:rPr lang="it-IT" sz="1400" dirty="0"/>
              <a:t> in the history of </a:t>
            </a:r>
            <a:r>
              <a:rPr lang="it-IT" sz="1400" dirty="0" err="1"/>
              <a:t>this</a:t>
            </a:r>
            <a:r>
              <a:rPr lang="it-IT" sz="1400" dirty="0"/>
              <a:t> </a:t>
            </a:r>
            <a:r>
              <a:rPr lang="it-IT" sz="1400" dirty="0" err="1"/>
              <a:t>sacred</a:t>
            </a:r>
            <a:r>
              <a:rPr lang="it-IT" sz="1400" dirty="0"/>
              <a:t> place, </a:t>
            </a:r>
            <a:r>
              <a:rPr lang="it-IT" sz="1400" dirty="0" err="1"/>
              <a:t>which</a:t>
            </a:r>
            <a:r>
              <a:rPr lang="it-IT" sz="1400" dirty="0"/>
              <a:t> </a:t>
            </a:r>
            <a:r>
              <a:rPr lang="it-IT" sz="1400" dirty="0" err="1"/>
              <a:t>still</a:t>
            </a:r>
            <a:r>
              <a:rPr lang="it-IT" sz="1400" dirty="0"/>
              <a:t> </a:t>
            </a:r>
            <a:r>
              <a:rPr lang="it-IT" sz="1400" dirty="0" err="1"/>
              <a:t>today</a:t>
            </a:r>
            <a:r>
              <a:rPr lang="it-IT" sz="1400" dirty="0"/>
              <a:t> </a:t>
            </a:r>
            <a:r>
              <a:rPr lang="it-IT" sz="1400" dirty="0" err="1"/>
              <a:t>transmits</a:t>
            </a:r>
            <a:r>
              <a:rPr lang="it-IT" sz="1400" dirty="0"/>
              <a:t> a </a:t>
            </a:r>
            <a:r>
              <a:rPr lang="it-IT" sz="1400" dirty="0" err="1"/>
              <a:t>sense</a:t>
            </a:r>
            <a:r>
              <a:rPr lang="it-IT" sz="1400" dirty="0"/>
              <a:t> of </a:t>
            </a:r>
            <a:r>
              <a:rPr lang="it-IT" sz="1400" dirty="0" err="1"/>
              <a:t>profound</a:t>
            </a:r>
            <a:r>
              <a:rPr lang="it-IT" sz="1400" dirty="0"/>
              <a:t> peace and </a:t>
            </a:r>
            <a:r>
              <a:rPr lang="it-IT" sz="1400" dirty="0" err="1"/>
              <a:t>reflection</a:t>
            </a:r>
            <a:r>
              <a:rPr lang="it-IT" sz="1400" dirty="0"/>
              <a:t>. </a:t>
            </a:r>
            <a:r>
              <a:rPr lang="it-IT" sz="1400" dirty="0" err="1"/>
              <a:t>We</a:t>
            </a:r>
            <a:r>
              <a:rPr lang="it-IT" sz="1400" dirty="0"/>
              <a:t> </a:t>
            </a:r>
            <a:r>
              <a:rPr lang="it-IT" sz="1400" dirty="0" err="1"/>
              <a:t>were</a:t>
            </a:r>
            <a:r>
              <a:rPr lang="it-IT" sz="1400" dirty="0"/>
              <a:t> </a:t>
            </a:r>
            <a:r>
              <a:rPr lang="it-IT" sz="1400" dirty="0" err="1"/>
              <a:t>able</a:t>
            </a:r>
            <a:r>
              <a:rPr lang="it-IT" sz="1400" dirty="0"/>
              <a:t> to </a:t>
            </a:r>
            <a:r>
              <a:rPr lang="it-IT" sz="1400" dirty="0" err="1"/>
              <a:t>appreciate</a:t>
            </a:r>
            <a:r>
              <a:rPr lang="it-IT" sz="1400" dirty="0"/>
              <a:t> </a:t>
            </a:r>
            <a:r>
              <a:rPr lang="it-IT" sz="1400" dirty="0" err="1"/>
              <a:t>not</a:t>
            </a:r>
            <a:r>
              <a:rPr lang="it-IT" sz="1400" dirty="0"/>
              <a:t> </a:t>
            </a:r>
            <a:r>
              <a:rPr lang="it-IT" sz="1400" dirty="0" err="1"/>
              <a:t>only</a:t>
            </a:r>
            <a:r>
              <a:rPr lang="it-IT" sz="1400" dirty="0"/>
              <a:t> </a:t>
            </a:r>
            <a:r>
              <a:rPr lang="it-IT" sz="1400" dirty="0" err="1"/>
              <a:t>its</a:t>
            </a:r>
            <a:r>
              <a:rPr lang="it-IT" sz="1400" dirty="0"/>
              <a:t> immense </a:t>
            </a:r>
            <a:r>
              <a:rPr lang="it-IT" sz="1400" dirty="0" err="1"/>
              <a:t>artistic</a:t>
            </a:r>
            <a:r>
              <a:rPr lang="it-IT" sz="1400" dirty="0"/>
              <a:t> </a:t>
            </a:r>
            <a:r>
              <a:rPr lang="it-IT" sz="1400" dirty="0" err="1"/>
              <a:t>riches</a:t>
            </a:r>
            <a:r>
              <a:rPr lang="it-IT" sz="1400" dirty="0"/>
              <a:t> </a:t>
            </a:r>
            <a:r>
              <a:rPr lang="it-IT" sz="1400" dirty="0" err="1"/>
              <a:t>but</a:t>
            </a:r>
            <a:r>
              <a:rPr lang="it-IT" sz="1400" dirty="0"/>
              <a:t> </a:t>
            </a:r>
            <a:r>
              <a:rPr lang="it-IT" sz="1400" dirty="0" err="1"/>
              <a:t>also</a:t>
            </a:r>
            <a:r>
              <a:rPr lang="it-IT" sz="1400" dirty="0"/>
              <a:t> the </a:t>
            </a:r>
            <a:r>
              <a:rPr lang="it-IT" sz="1400" dirty="0" err="1"/>
              <a:t>tranquility</a:t>
            </a:r>
            <a:r>
              <a:rPr lang="it-IT" sz="1400" dirty="0"/>
              <a:t> </a:t>
            </a:r>
            <a:r>
              <a:rPr lang="it-IT" sz="1400" dirty="0" err="1"/>
              <a:t>that</a:t>
            </a:r>
            <a:r>
              <a:rPr lang="it-IT" sz="1400" dirty="0"/>
              <a:t> </a:t>
            </a:r>
            <a:r>
              <a:rPr lang="it-IT" sz="1400" dirty="0" err="1"/>
              <a:t>emanates</a:t>
            </a:r>
            <a:r>
              <a:rPr lang="it-IT" sz="1400" dirty="0"/>
              <a:t> from </a:t>
            </a:r>
            <a:r>
              <a:rPr lang="it-IT" sz="1400" dirty="0" err="1"/>
              <a:t>this</a:t>
            </a:r>
            <a:r>
              <a:rPr lang="it-IT" sz="1400" dirty="0"/>
              <a:t> mountain </a:t>
            </a:r>
            <a:r>
              <a:rPr lang="it-IT" sz="1400" dirty="0" err="1"/>
              <a:t>hermitage</a:t>
            </a:r>
            <a:r>
              <a:rPr lang="it-IT" sz="1400" dirty="0"/>
              <a:t>.</a:t>
            </a:r>
          </a:p>
        </p:txBody>
      </p:sp>
      <p:pic>
        <p:nvPicPr>
          <p:cNvPr id="7" name="Immagine 6" descr="Immagine che contiene statua, metallo, arte, interno&#10;&#10;Il contenuto generato dall'IA potrebbe non essere corretto.">
            <a:extLst>
              <a:ext uri="{FF2B5EF4-FFF2-40B4-BE49-F238E27FC236}">
                <a16:creationId xmlns:a16="http://schemas.microsoft.com/office/drawing/2014/main" xmlns="" id="{2865F39A-2E59-337F-09D6-27C5B514D8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42" b="-4"/>
          <a:stretch/>
        </p:blipFill>
        <p:spPr>
          <a:xfrm rot="5400000">
            <a:off x="4969936" y="3007870"/>
            <a:ext cx="3639451" cy="2741805"/>
          </a:xfrm>
          <a:prstGeom prst="rect">
            <a:avLst/>
          </a:prstGeom>
        </p:spPr>
      </p:pic>
      <p:pic>
        <p:nvPicPr>
          <p:cNvPr id="5" name="Immagine 4" descr="Immagine che contiene cielo, aria aperta, nuvola, natura&#10;&#10;Il contenuto generato dall'IA potrebbe non essere corretto.">
            <a:extLst>
              <a:ext uri="{FF2B5EF4-FFF2-40B4-BE49-F238E27FC236}">
                <a16:creationId xmlns:a16="http://schemas.microsoft.com/office/drawing/2014/main" xmlns="" id="{33D02A61-ABB0-977B-76A6-EE21E3BA74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7" b="-4"/>
          <a:stretch/>
        </p:blipFill>
        <p:spPr>
          <a:xfrm rot="5400000">
            <a:off x="7964700" y="3006962"/>
            <a:ext cx="3639451" cy="27436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191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xmlns="" id="{BCF92F73-95F2-405A-B97D-D85BFA2A1A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E18AC0D4-F32D-4067-9F63-E553F4AFF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92000" cy="3431932"/>
          </a:xfrm>
          <a:prstGeom prst="rect">
            <a:avLst/>
          </a:prstGeom>
          <a:ln>
            <a:noFill/>
          </a:ln>
          <a:effectLst>
            <a:outerShdw blurRad="596900" dist="330200" dir="714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886C642-6C60-957F-9210-007747400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612" y="591183"/>
            <a:ext cx="4669030" cy="2328661"/>
          </a:xfrm>
        </p:spPr>
        <p:txBody>
          <a:bodyPr anchor="t">
            <a:normAutofit/>
          </a:bodyPr>
          <a:lstStyle/>
          <a:p>
            <a:r>
              <a:rPr lang="it-IT" sz="4000" dirty="0" err="1"/>
              <a:t>Creating</a:t>
            </a:r>
            <a:r>
              <a:rPr lang="it-IT" sz="4000" dirty="0"/>
              <a:t> a </a:t>
            </a:r>
            <a:r>
              <a:rPr lang="it-IT" sz="4000" dirty="0" err="1"/>
              <a:t>Canva</a:t>
            </a:r>
            <a:r>
              <a:rPr lang="it-IT" sz="4000" dirty="0"/>
              <a:t> Presentation</a:t>
            </a: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6232B9A1-CC28-AC65-104D-DD87F51519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6000" y="0"/>
            <a:ext cx="6096000" cy="6857999"/>
          </a:xfrm>
          <a:prstGeom prst="rect">
            <a:avLst/>
          </a:prstGeom>
          <a:ln>
            <a:noFill/>
          </a:ln>
          <a:effectLst>
            <a:outerShdw blurRad="635000" dist="254000" dir="72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F2F5613-70B9-78EE-4D13-F5F1A7B96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8" y="560308"/>
            <a:ext cx="4727233" cy="246468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IT" sz="1400" dirty="0" err="1"/>
              <a:t>We</a:t>
            </a:r>
            <a:r>
              <a:rPr lang="it-IT" sz="1400" dirty="0"/>
              <a:t> </a:t>
            </a:r>
            <a:r>
              <a:rPr lang="it-IT" sz="1400" dirty="0" err="1"/>
              <a:t>worked</a:t>
            </a:r>
            <a:r>
              <a:rPr lang="it-IT" sz="1400" dirty="0"/>
              <a:t> </a:t>
            </a:r>
            <a:r>
              <a:rPr lang="it-IT" sz="1400" dirty="0" err="1"/>
              <a:t>together</a:t>
            </a:r>
            <a:r>
              <a:rPr lang="it-IT" sz="1400" dirty="0"/>
              <a:t> </a:t>
            </a:r>
            <a:r>
              <a:rPr lang="it-IT" sz="1400" dirty="0" err="1"/>
              <a:t>as</a:t>
            </a:r>
            <a:r>
              <a:rPr lang="it-IT" sz="1400" dirty="0"/>
              <a:t> a group to create a </a:t>
            </a:r>
            <a:r>
              <a:rPr lang="it-IT" sz="1400" dirty="0" err="1"/>
              <a:t>presentation</a:t>
            </a:r>
            <a:r>
              <a:rPr lang="it-IT" sz="1400" dirty="0"/>
              <a:t> on </a:t>
            </a:r>
            <a:r>
              <a:rPr lang="it-IT" sz="1400" dirty="0" err="1"/>
              <a:t>Canva</a:t>
            </a:r>
            <a:r>
              <a:rPr lang="it-IT" sz="1400" dirty="0"/>
              <a:t>, </a:t>
            </a:r>
            <a:r>
              <a:rPr lang="it-IT" sz="1400" dirty="0" err="1"/>
              <a:t>where</a:t>
            </a:r>
            <a:r>
              <a:rPr lang="it-IT" sz="1400" dirty="0"/>
              <a:t> </a:t>
            </a:r>
            <a:r>
              <a:rPr lang="it-IT" sz="1400" dirty="0" err="1"/>
              <a:t>each</a:t>
            </a:r>
            <a:r>
              <a:rPr lang="it-IT" sz="1400" dirty="0"/>
              <a:t> </a:t>
            </a:r>
            <a:r>
              <a:rPr lang="it-IT" sz="1400" dirty="0" err="1"/>
              <a:t>member</a:t>
            </a:r>
            <a:r>
              <a:rPr lang="it-IT" sz="1400" dirty="0"/>
              <a:t> </a:t>
            </a:r>
            <a:r>
              <a:rPr lang="it-IT" sz="1400" dirty="0" err="1"/>
              <a:t>contributed</a:t>
            </a:r>
            <a:r>
              <a:rPr lang="it-IT" sz="1400" dirty="0"/>
              <a:t> </a:t>
            </a:r>
            <a:r>
              <a:rPr lang="it-IT" sz="1400" dirty="0" err="1"/>
              <a:t>original</a:t>
            </a:r>
            <a:r>
              <a:rPr lang="it-IT" sz="1400" dirty="0"/>
              <a:t> </a:t>
            </a:r>
            <a:r>
              <a:rPr lang="it-IT" sz="1400" dirty="0" err="1"/>
              <a:t>ideas</a:t>
            </a:r>
            <a:r>
              <a:rPr lang="it-IT" sz="1400" dirty="0"/>
              <a:t> and </a:t>
            </a:r>
            <a:r>
              <a:rPr lang="it-IT" sz="1400" dirty="0" err="1"/>
              <a:t>content</a:t>
            </a:r>
            <a:r>
              <a:rPr lang="it-IT" sz="1400" dirty="0"/>
              <a:t>. </a:t>
            </a:r>
            <a:r>
              <a:rPr lang="it-IT" sz="1400" dirty="0" err="1"/>
              <a:t>This</a:t>
            </a:r>
            <a:r>
              <a:rPr lang="it-IT" sz="1400" dirty="0"/>
              <a:t> activity </a:t>
            </a:r>
            <a:r>
              <a:rPr lang="it-IT" sz="1400" dirty="0" err="1"/>
              <a:t>allowed</a:t>
            </a:r>
            <a:r>
              <a:rPr lang="it-IT" sz="1400" dirty="0"/>
              <a:t> </a:t>
            </a:r>
            <a:r>
              <a:rPr lang="it-IT" sz="1400" dirty="0" err="1"/>
              <a:t>us</a:t>
            </a:r>
            <a:r>
              <a:rPr lang="it-IT" sz="1400" dirty="0"/>
              <a:t> to </a:t>
            </a:r>
            <a:r>
              <a:rPr lang="it-IT" sz="1400" dirty="0" err="1"/>
              <a:t>learn</a:t>
            </a:r>
            <a:r>
              <a:rPr lang="it-IT" sz="1400" dirty="0"/>
              <a:t> from </a:t>
            </a:r>
            <a:r>
              <a:rPr lang="it-IT" sz="1400" dirty="0" err="1"/>
              <a:t>each</a:t>
            </a:r>
            <a:r>
              <a:rPr lang="it-IT" sz="1400" dirty="0"/>
              <a:t> </a:t>
            </a:r>
            <a:r>
              <a:rPr lang="it-IT" sz="1400" dirty="0" err="1"/>
              <a:t>other</a:t>
            </a:r>
            <a:r>
              <a:rPr lang="it-IT" sz="1400" dirty="0"/>
              <a:t> by </a:t>
            </a:r>
            <a:r>
              <a:rPr lang="it-IT" sz="1400" dirty="0" err="1"/>
              <a:t>engaging</a:t>
            </a:r>
            <a:r>
              <a:rPr lang="it-IT" sz="1400" dirty="0"/>
              <a:t> with </a:t>
            </a:r>
            <a:r>
              <a:rPr lang="it-IT" sz="1400" dirty="0" err="1"/>
              <a:t>students</a:t>
            </a:r>
            <a:r>
              <a:rPr lang="it-IT" sz="1400" dirty="0"/>
              <a:t> from </a:t>
            </a:r>
            <a:r>
              <a:rPr lang="it-IT" sz="1400" dirty="0" err="1"/>
              <a:t>different</a:t>
            </a:r>
            <a:r>
              <a:rPr lang="it-IT" sz="1400" dirty="0"/>
              <a:t> </a:t>
            </a:r>
            <a:r>
              <a:rPr lang="it-IT" sz="1400" dirty="0" err="1"/>
              <a:t>cultures</a:t>
            </a:r>
            <a:r>
              <a:rPr lang="it-IT" sz="1400" dirty="0"/>
              <a:t>, </a:t>
            </a:r>
            <a:r>
              <a:rPr lang="it-IT" sz="1400" dirty="0" err="1"/>
              <a:t>developing</a:t>
            </a:r>
            <a:r>
              <a:rPr lang="it-IT" sz="1400" dirty="0"/>
              <a:t> new </a:t>
            </a:r>
            <a:r>
              <a:rPr lang="it-IT" sz="1400" dirty="0" err="1"/>
              <a:t>teamworking</a:t>
            </a:r>
            <a:r>
              <a:rPr lang="it-IT" sz="1400" dirty="0"/>
              <a:t> and </a:t>
            </a:r>
            <a:r>
              <a:rPr lang="it-IT" sz="1400" dirty="0" err="1"/>
              <a:t>creativity</a:t>
            </a:r>
            <a:r>
              <a:rPr lang="it-IT" sz="1400" dirty="0"/>
              <a:t> skills. Some of </a:t>
            </a:r>
            <a:r>
              <a:rPr lang="it-IT" sz="1400" dirty="0" err="1"/>
              <a:t>us</a:t>
            </a:r>
            <a:r>
              <a:rPr lang="it-IT" sz="1400" dirty="0"/>
              <a:t> </a:t>
            </a:r>
            <a:r>
              <a:rPr lang="it-IT" sz="1400" dirty="0" err="1"/>
              <a:t>proposed</a:t>
            </a:r>
            <a:r>
              <a:rPr lang="it-IT" sz="1400" dirty="0"/>
              <a:t> innovative </a:t>
            </a:r>
            <a:r>
              <a:rPr lang="it-IT" sz="1400" dirty="0" err="1"/>
              <a:t>schemes</a:t>
            </a:r>
            <a:r>
              <a:rPr lang="it-IT" sz="1400" dirty="0"/>
              <a:t> </a:t>
            </a:r>
            <a:r>
              <a:rPr lang="it-IT" sz="1400" dirty="0" err="1"/>
              <a:t>while</a:t>
            </a:r>
            <a:r>
              <a:rPr lang="it-IT" sz="1400" dirty="0"/>
              <a:t> </a:t>
            </a:r>
            <a:r>
              <a:rPr lang="it-IT" sz="1400" dirty="0" err="1"/>
              <a:t>others</a:t>
            </a:r>
            <a:r>
              <a:rPr lang="it-IT" sz="1400" dirty="0"/>
              <a:t> </a:t>
            </a:r>
            <a:r>
              <a:rPr lang="it-IT" sz="1400" dirty="0" err="1"/>
              <a:t>added</a:t>
            </a:r>
            <a:r>
              <a:rPr lang="it-IT" sz="1400" dirty="0"/>
              <a:t> </a:t>
            </a:r>
            <a:r>
              <a:rPr lang="it-IT" sz="1400" dirty="0" err="1"/>
              <a:t>detailed</a:t>
            </a:r>
            <a:r>
              <a:rPr lang="it-IT" sz="1400" dirty="0"/>
              <a:t> graphics and texts. </a:t>
            </a:r>
            <a:r>
              <a:rPr lang="it-IT" sz="1400" dirty="0" err="1"/>
              <a:t>Despite</a:t>
            </a:r>
            <a:r>
              <a:rPr lang="it-IT" sz="1400" dirty="0"/>
              <a:t> the </a:t>
            </a:r>
            <a:r>
              <a:rPr lang="it-IT" sz="1400" dirty="0" err="1"/>
              <a:t>language</a:t>
            </a:r>
            <a:r>
              <a:rPr lang="it-IT" sz="1400" dirty="0"/>
              <a:t> </a:t>
            </a:r>
            <a:r>
              <a:rPr lang="it-IT" sz="1400" dirty="0" err="1"/>
              <a:t>differences</a:t>
            </a:r>
            <a:r>
              <a:rPr lang="it-IT" sz="1400" dirty="0"/>
              <a:t>, </a:t>
            </a:r>
            <a:r>
              <a:rPr lang="it-IT" sz="1400" dirty="0" err="1"/>
              <a:t>we</a:t>
            </a:r>
            <a:r>
              <a:rPr lang="it-IT" sz="1400" dirty="0"/>
              <a:t> </a:t>
            </a:r>
            <a:r>
              <a:rPr lang="it-IT" sz="1400" dirty="0" err="1"/>
              <a:t>managed</a:t>
            </a:r>
            <a:r>
              <a:rPr lang="it-IT" sz="1400" dirty="0"/>
              <a:t> to coordinate and </a:t>
            </a:r>
            <a:r>
              <a:rPr lang="it-IT" sz="1400" dirty="0" err="1"/>
              <a:t>finalize</a:t>
            </a:r>
            <a:r>
              <a:rPr lang="it-IT" sz="1400" dirty="0"/>
              <a:t> an </a:t>
            </a:r>
            <a:r>
              <a:rPr lang="it-IT" sz="1400" dirty="0" err="1"/>
              <a:t>engaging</a:t>
            </a:r>
            <a:r>
              <a:rPr lang="it-IT" sz="1400" dirty="0"/>
              <a:t> and </a:t>
            </a:r>
            <a:r>
              <a:rPr lang="it-IT" sz="1400" dirty="0" err="1"/>
              <a:t>well-structured</a:t>
            </a:r>
            <a:r>
              <a:rPr lang="it-IT" sz="1400" dirty="0"/>
              <a:t> project.</a:t>
            </a:r>
          </a:p>
        </p:txBody>
      </p:sp>
      <p:pic>
        <p:nvPicPr>
          <p:cNvPr id="5" name="Immagine 4" descr="Immagine che contiene testo, schermata, multimediale, violetto&#10;&#10;Il contenuto generato dall'IA potrebbe non essere corretto.">
            <a:extLst>
              <a:ext uri="{FF2B5EF4-FFF2-40B4-BE49-F238E27FC236}">
                <a16:creationId xmlns:a16="http://schemas.microsoft.com/office/drawing/2014/main" xmlns="" id="{4387C9C0-4B65-8547-1E96-7098E586F8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7" r="-3" b="-3"/>
          <a:stretch/>
        </p:blipFill>
        <p:spPr>
          <a:xfrm>
            <a:off x="20" y="3436074"/>
            <a:ext cx="6112566" cy="3421926"/>
          </a:xfrm>
          <a:prstGeom prst="rect">
            <a:avLst/>
          </a:prstGeom>
        </p:spPr>
      </p:pic>
      <p:pic>
        <p:nvPicPr>
          <p:cNvPr id="7" name="Immagine 6" descr="Immagine che contiene interno, vestiti, arredo, persona&#10;&#10;Il contenuto generato dall'IA potrebbe non essere corretto.">
            <a:extLst>
              <a:ext uri="{FF2B5EF4-FFF2-40B4-BE49-F238E27FC236}">
                <a16:creationId xmlns:a16="http://schemas.microsoft.com/office/drawing/2014/main" xmlns="" id="{E4E2D613-1B6F-4734-6239-9694008C03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312" r="3" b="2641"/>
          <a:stretch/>
        </p:blipFill>
        <p:spPr>
          <a:xfrm>
            <a:off x="6112586" y="3436074"/>
            <a:ext cx="6079412" cy="3421926"/>
          </a:xfrm>
          <a:prstGeom prst="rect">
            <a:avLst/>
          </a:prstGeom>
          <a:effectLst>
            <a:outerShdw blurRad="342900" dist="88900" dir="10800000" sx="96000" sy="96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90108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xmlns="" id="{6804CCDD-88C7-4B43-A381-F2D8DAF62B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E263D72F-5BE4-4052-EBB2-2084D786FC72}"/>
              </a:ext>
            </a:extLst>
          </p:cNvPr>
          <p:cNvSpPr txBox="1"/>
          <p:nvPr/>
        </p:nvSpPr>
        <p:spPr>
          <a:xfrm>
            <a:off x="612648" y="365124"/>
            <a:ext cx="5221224" cy="2066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Greetings</a:t>
            </a:r>
          </a:p>
        </p:txBody>
      </p:sp>
      <p:pic>
        <p:nvPicPr>
          <p:cNvPr id="7" name="Immagine 6" descr="Immagine che contiene vestiti, persona, calzature, jeans&#10;&#10;Il contenuto generato dall'IA potrebbe non essere corretto.">
            <a:extLst>
              <a:ext uri="{FF2B5EF4-FFF2-40B4-BE49-F238E27FC236}">
                <a16:creationId xmlns:a16="http://schemas.microsoft.com/office/drawing/2014/main" xmlns="" id="{571A938F-A6A7-17EE-02EB-62FA364F04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5" b="31336"/>
          <a:stretch/>
        </p:blipFill>
        <p:spPr>
          <a:xfrm>
            <a:off x="6394317" y="4"/>
            <a:ext cx="2757736" cy="2524633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</p:spPr>
      </p:pic>
      <p:pic>
        <p:nvPicPr>
          <p:cNvPr id="9" name="Immagine 8" descr="Immagine che contiene vestiti, aria aperta, cielo, persona&#10;&#10;Il contenuto generato dall'IA potrebbe non essere corretto.">
            <a:extLst>
              <a:ext uri="{FF2B5EF4-FFF2-40B4-BE49-F238E27FC236}">
                <a16:creationId xmlns:a16="http://schemas.microsoft.com/office/drawing/2014/main" xmlns="" id="{1EFFF48B-BFA5-38E6-A124-C75751F779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29" r="10581" b="6"/>
          <a:stretch/>
        </p:blipFill>
        <p:spPr>
          <a:xfrm>
            <a:off x="9339374" y="1"/>
            <a:ext cx="2852627" cy="2520152"/>
          </a:xfrm>
          <a:custGeom>
            <a:avLst/>
            <a:gdLst/>
            <a:ahLst/>
            <a:cxnLst/>
            <a:rect l="l" t="t" r="r" b="b"/>
            <a:pathLst>
              <a:path w="2852627" h="2520152">
                <a:moveTo>
                  <a:pt x="10064" y="0"/>
                </a:moveTo>
                <a:lnTo>
                  <a:pt x="2852627" y="0"/>
                </a:lnTo>
                <a:lnTo>
                  <a:pt x="2852627" y="2486586"/>
                </a:lnTo>
                <a:lnTo>
                  <a:pt x="2722923" y="2488164"/>
                </a:lnTo>
                <a:cubicBezTo>
                  <a:pt x="2674488" y="2490004"/>
                  <a:pt x="2626073" y="2493170"/>
                  <a:pt x="2577690" y="2497898"/>
                </a:cubicBezTo>
                <a:cubicBezTo>
                  <a:pt x="2399458" y="2512970"/>
                  <a:pt x="2220528" y="2515143"/>
                  <a:pt x="2042042" y="2504390"/>
                </a:cubicBezTo>
                <a:cubicBezTo>
                  <a:pt x="1880764" y="2496911"/>
                  <a:pt x="1719740" y="2478563"/>
                  <a:pt x="1558080" y="2494228"/>
                </a:cubicBezTo>
                <a:cubicBezTo>
                  <a:pt x="1502460" y="2499592"/>
                  <a:pt x="1447854" y="2512575"/>
                  <a:pt x="1391850" y="2515538"/>
                </a:cubicBezTo>
                <a:cubicBezTo>
                  <a:pt x="1129488" y="2529651"/>
                  <a:pt x="868014" y="2508482"/>
                  <a:pt x="606540" y="2491124"/>
                </a:cubicBezTo>
                <a:cubicBezTo>
                  <a:pt x="511296" y="2484774"/>
                  <a:pt x="416054" y="2477012"/>
                  <a:pt x="320810" y="2494370"/>
                </a:cubicBezTo>
                <a:cubicBezTo>
                  <a:pt x="240438" y="2508129"/>
                  <a:pt x="158860" y="2510966"/>
                  <a:pt x="77878" y="2502837"/>
                </a:cubicBezTo>
                <a:lnTo>
                  <a:pt x="9154" y="2498029"/>
                </a:lnTo>
                <a:lnTo>
                  <a:pt x="8320" y="2462991"/>
                </a:lnTo>
                <a:cubicBezTo>
                  <a:pt x="6579" y="2338090"/>
                  <a:pt x="-9495" y="2212684"/>
                  <a:pt x="8320" y="2088414"/>
                </a:cubicBezTo>
                <a:cubicBezTo>
                  <a:pt x="37454" y="1869137"/>
                  <a:pt x="41459" y="1647554"/>
                  <a:pt x="20242" y="1427484"/>
                </a:cubicBezTo>
                <a:cubicBezTo>
                  <a:pt x="-386" y="1179282"/>
                  <a:pt x="-1860" y="930008"/>
                  <a:pt x="15822" y="681605"/>
                </a:cubicBezTo>
                <a:cubicBezTo>
                  <a:pt x="28413" y="497593"/>
                  <a:pt x="37789" y="313203"/>
                  <a:pt x="26537" y="128561"/>
                </a:cubicBezTo>
                <a:cubicBezTo>
                  <a:pt x="24327" y="93208"/>
                  <a:pt x="18400" y="58296"/>
                  <a:pt x="12757" y="23416"/>
                </a:cubicBezTo>
                <a:close/>
              </a:path>
            </a:pathLst>
          </a:custGeom>
        </p:spPr>
      </p:pic>
      <p:sp>
        <p:nvSpPr>
          <p:cNvPr id="46" name="sketch line">
            <a:extLst>
              <a:ext uri="{FF2B5EF4-FFF2-40B4-BE49-F238E27FC236}">
                <a16:creationId xmlns:a16="http://schemas.microsoft.com/office/drawing/2014/main" xmlns="" id="{BBECEAC1-4BBC-4815-B44E-D9B231A3FC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1520" y="260986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E36EF05-1C86-AF96-EB7E-A37D654E2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843784"/>
            <a:ext cx="5221224" cy="332841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sz="1700" dirty="0"/>
              <a:t>The Erasmus+ experience was formative in many ways, allowing us to mature individually and culturally. By exploring music as a European value, we understood the importance of collaboration and inclusiveness. It showed us how precious it is to engage with different realities to broaden our horizons.</a:t>
            </a:r>
          </a:p>
          <a:p>
            <a:pPr marL="0" indent="0">
              <a:buNone/>
            </a:pPr>
            <a:r>
              <a:rPr lang="en-US" sz="1700" dirty="0"/>
              <a:t>We are grateful to the school and teachers who made it possible. I thank my classmates who shared unforgettable moments with me and the organizers whose commitment and dedication made every phase of the project perfect</a:t>
            </a:r>
            <a:r>
              <a:rPr lang="en-US" sz="1700" dirty="0" smtClean="0"/>
              <a:t>.</a:t>
            </a:r>
          </a:p>
          <a:p>
            <a:pPr marL="0" indent="0">
              <a:buNone/>
            </a:pPr>
            <a:r>
              <a:rPr lang="en-US" sz="1700" dirty="0" smtClean="0"/>
              <a:t>Giuseppe </a:t>
            </a:r>
            <a:r>
              <a:rPr lang="en-US" sz="1700" dirty="0" err="1" smtClean="0"/>
              <a:t>Viscomi</a:t>
            </a:r>
            <a:endParaRPr lang="en-US" sz="1700" dirty="0"/>
          </a:p>
        </p:txBody>
      </p:sp>
      <p:pic>
        <p:nvPicPr>
          <p:cNvPr id="5" name="Immagine 4" descr="Immagine che contiene aria aperta, edificio, cielo, persone&#10;&#10;Il contenuto generato dall'IA potrebbe non essere corretto.">
            <a:extLst>
              <a:ext uri="{FF2B5EF4-FFF2-40B4-BE49-F238E27FC236}">
                <a16:creationId xmlns:a16="http://schemas.microsoft.com/office/drawing/2014/main" xmlns="" id="{B100565A-F8DB-BEDB-BAF5-89DA0AB6F5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838" r="-2" b="-2"/>
          <a:stretch/>
        </p:blipFill>
        <p:spPr>
          <a:xfrm>
            <a:off x="6388701" y="2716074"/>
            <a:ext cx="5803299" cy="4141924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3" y="186924"/>
            <a:ext cx="5365630" cy="104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101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417</Words>
  <Application>Microsoft Office PowerPoint</Application>
  <PresentationFormat>Widescreen</PresentationFormat>
  <Paragraphs>17</Paragraphs>
  <Slides>6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Helvetica</vt:lpstr>
      <vt:lpstr>Tema di Office</vt:lpstr>
      <vt:lpstr>Music as an inclusive and European Value   Institut Guillem Catà Manresa 10th-14th February 2025 </vt:lpstr>
      <vt:lpstr>Presentazione standard di PowerPoint</vt:lpstr>
      <vt:lpstr>Visiting the Sagrada Familia</vt:lpstr>
      <vt:lpstr>Visit to the Montserrat Monastery</vt:lpstr>
      <vt:lpstr>Creating a Canva Presentation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as an inclusive and European Value   Institut Guillem Catà Manresa </dc:title>
  <dc:creator>Office</dc:creator>
  <cp:lastModifiedBy>Account Microsoft</cp:lastModifiedBy>
  <cp:revision>5</cp:revision>
  <dcterms:created xsi:type="dcterms:W3CDTF">2025-02-22T07:20:27Z</dcterms:created>
  <dcterms:modified xsi:type="dcterms:W3CDTF">2025-06-08T17:36:42Z</dcterms:modified>
</cp:coreProperties>
</file>