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Montserrat Heavy" panose="020B0604020202020204" charset="0"/>
      <p:regular r:id="rId9"/>
    </p:embeddedFont>
    <p:embeddedFont>
      <p:font typeface="Montserrat Italics" panose="020B0604020202020204" charset="0"/>
      <p:regular r:id="rId10"/>
    </p:embeddedFont>
    <p:embeddedFont>
      <p:font typeface="Calibri" panose="020F0502020204030204" pitchFamily="34" charset="0"/>
      <p:regular r:id="rId11"/>
      <p:bold r:id="rId12"/>
      <p:italic r:id="rId13"/>
      <p:boldItalic r:id="rId14"/>
    </p:embeddedFont>
    <p:embeddedFont>
      <p:font typeface="Montserrat Bold" panose="020B0604020202020204" charset="0"/>
      <p:regular r:id="rId15"/>
    </p:embeddedFont>
    <p:embeddedFont>
      <p:font typeface="Montserra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5" d="100"/>
          <a:sy n="25" d="100"/>
        </p:scale>
        <p:origin x="6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9.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19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150065" y="1214560"/>
            <a:ext cx="3109235" cy="31092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36" r="-136"/>
              </a:stretch>
            </a:blipFill>
          </p:spPr>
        </p:sp>
      </p:grpSp>
      <p:grpSp>
        <p:nvGrpSpPr>
          <p:cNvPr id="5" name="Group 5"/>
          <p:cNvGrpSpPr/>
          <p:nvPr/>
        </p:nvGrpSpPr>
        <p:grpSpPr>
          <a:xfrm>
            <a:off x="4683761" y="2769177"/>
            <a:ext cx="7937075" cy="613064"/>
            <a:chOff x="0" y="0"/>
            <a:chExt cx="2090423" cy="161465"/>
          </a:xfrm>
        </p:grpSpPr>
        <p:sp>
          <p:nvSpPr>
            <p:cNvPr id="6" name="Freeform 6"/>
            <p:cNvSpPr/>
            <p:nvPr/>
          </p:nvSpPr>
          <p:spPr>
            <a:xfrm>
              <a:off x="0" y="0"/>
              <a:ext cx="2090423" cy="161465"/>
            </a:xfrm>
            <a:custGeom>
              <a:avLst/>
              <a:gdLst/>
              <a:ahLst/>
              <a:cxnLst/>
              <a:rect l="l" t="t" r="r" b="b"/>
              <a:pathLst>
                <a:path w="2090423" h="161465">
                  <a:moveTo>
                    <a:pt x="0" y="0"/>
                  </a:moveTo>
                  <a:lnTo>
                    <a:pt x="2090423" y="0"/>
                  </a:lnTo>
                  <a:lnTo>
                    <a:pt x="2090423" y="161465"/>
                  </a:lnTo>
                  <a:lnTo>
                    <a:pt x="0" y="161465"/>
                  </a:lnTo>
                  <a:close/>
                </a:path>
              </a:pathLst>
            </a:custGeom>
            <a:solidFill>
              <a:srgbClr val="4D2B0A"/>
            </a:solidFill>
          </p:spPr>
        </p:sp>
        <p:sp>
          <p:nvSpPr>
            <p:cNvPr id="7" name="TextBox 7"/>
            <p:cNvSpPr txBox="1"/>
            <p:nvPr/>
          </p:nvSpPr>
          <p:spPr>
            <a:xfrm>
              <a:off x="0" y="28575"/>
              <a:ext cx="2090423" cy="132890"/>
            </a:xfrm>
            <a:prstGeom prst="rect">
              <a:avLst/>
            </a:prstGeom>
          </p:spPr>
          <p:txBody>
            <a:bodyPr lIns="50800" tIns="50800" rIns="50800" bIns="50800" rtlCol="0" anchor="ctr"/>
            <a:lstStyle/>
            <a:p>
              <a:pPr algn="ctr">
                <a:lnSpc>
                  <a:spcPts val="2332"/>
                </a:lnSpc>
              </a:pPr>
              <a:endParaRPr/>
            </a:p>
          </p:txBody>
        </p:sp>
      </p:grpSp>
      <p:sp>
        <p:nvSpPr>
          <p:cNvPr id="8" name="TextBox 8"/>
          <p:cNvSpPr txBox="1"/>
          <p:nvPr/>
        </p:nvSpPr>
        <p:spPr>
          <a:xfrm>
            <a:off x="-1828800" y="2804507"/>
            <a:ext cx="14236455" cy="5899051"/>
          </a:xfrm>
          <a:prstGeom prst="rect">
            <a:avLst/>
          </a:prstGeom>
        </p:spPr>
        <p:txBody>
          <a:bodyPr wrap="square" lIns="0" tIns="0" rIns="0" bIns="0" rtlCol="0" anchor="t">
            <a:spAutoFit/>
          </a:bodyPr>
          <a:lstStyle/>
          <a:p>
            <a:pPr algn="ctr">
              <a:lnSpc>
                <a:spcPts val="23002"/>
              </a:lnSpc>
              <a:spcBef>
                <a:spcPct val="0"/>
              </a:spcBef>
            </a:pPr>
            <a:r>
              <a:rPr lang="en-US" sz="16430" b="1" dirty="0" smtClean="0">
                <a:solidFill>
                  <a:srgbClr val="4D2B0A"/>
                </a:solidFill>
                <a:latin typeface="Montserrat Heavy"/>
                <a:ea typeface="Montserrat Heavy"/>
                <a:cs typeface="Montserrat Heavy"/>
                <a:sym typeface="Montserrat Heavy"/>
              </a:rPr>
              <a:t>Inclusive</a:t>
            </a:r>
          </a:p>
          <a:p>
            <a:pPr algn="ctr">
              <a:lnSpc>
                <a:spcPts val="23002"/>
              </a:lnSpc>
              <a:spcBef>
                <a:spcPct val="0"/>
              </a:spcBef>
            </a:pPr>
            <a:r>
              <a:rPr lang="en-US" sz="16430" b="1" dirty="0" smtClean="0">
                <a:solidFill>
                  <a:srgbClr val="4D2B0A"/>
                </a:solidFill>
                <a:latin typeface="Montserrat Heavy"/>
                <a:ea typeface="Montserrat Heavy"/>
                <a:cs typeface="Montserrat Heavy"/>
                <a:sym typeface="Montserrat Heavy"/>
              </a:rPr>
              <a:t>Logbook</a:t>
            </a:r>
            <a:endParaRPr lang="en-US" sz="16430" b="1" dirty="0">
              <a:solidFill>
                <a:srgbClr val="4D2B0A"/>
              </a:solidFill>
              <a:latin typeface="Montserrat Heavy"/>
              <a:ea typeface="Montserrat Heavy"/>
              <a:cs typeface="Montserrat Heavy"/>
              <a:sym typeface="Montserrat Heavy"/>
            </a:endParaRPr>
          </a:p>
        </p:txBody>
      </p:sp>
      <p:sp>
        <p:nvSpPr>
          <p:cNvPr id="9" name="TextBox 9"/>
          <p:cNvSpPr txBox="1"/>
          <p:nvPr/>
        </p:nvSpPr>
        <p:spPr>
          <a:xfrm>
            <a:off x="4683761" y="2924034"/>
            <a:ext cx="7937075" cy="305816"/>
          </a:xfrm>
          <a:prstGeom prst="rect">
            <a:avLst/>
          </a:prstGeom>
        </p:spPr>
        <p:txBody>
          <a:bodyPr lIns="0" tIns="0" rIns="0" bIns="0" rtlCol="0" anchor="t">
            <a:spAutoFit/>
          </a:bodyPr>
          <a:lstStyle/>
          <a:p>
            <a:pPr algn="ctr">
              <a:lnSpc>
                <a:spcPts val="2332"/>
              </a:lnSpc>
            </a:pPr>
            <a:r>
              <a:rPr lang="en-US" sz="2200" dirty="0">
                <a:solidFill>
                  <a:srgbClr val="FFFFFF"/>
                </a:solidFill>
                <a:latin typeface="Montserrat"/>
                <a:ea typeface="Montserrat"/>
                <a:cs typeface="Montserrat"/>
                <a:sym typeface="Montserrat"/>
              </a:rPr>
              <a:t>School Accreditation 2024-1-IT02-KA121-SCH-000213329</a:t>
            </a:r>
          </a:p>
        </p:txBody>
      </p:sp>
      <p:sp>
        <p:nvSpPr>
          <p:cNvPr id="10" name="TextBox 10"/>
          <p:cNvSpPr txBox="1"/>
          <p:nvPr/>
        </p:nvSpPr>
        <p:spPr>
          <a:xfrm>
            <a:off x="11305776" y="5142744"/>
            <a:ext cx="5657289" cy="1269578"/>
          </a:xfrm>
          <a:prstGeom prst="rect">
            <a:avLst/>
          </a:prstGeom>
        </p:spPr>
        <p:txBody>
          <a:bodyPr lIns="0" tIns="0" rIns="0" bIns="0" rtlCol="0" anchor="t">
            <a:spAutoFit/>
          </a:bodyPr>
          <a:lstStyle/>
          <a:p>
            <a:pPr algn="ctr">
              <a:lnSpc>
                <a:spcPts val="3303"/>
              </a:lnSpc>
            </a:pPr>
            <a:r>
              <a:rPr lang="en-US" sz="2799" b="1" dirty="0">
                <a:solidFill>
                  <a:srgbClr val="4D2B0A"/>
                </a:solidFill>
                <a:latin typeface="Montserrat Bold"/>
                <a:ea typeface="Montserrat Bold"/>
                <a:cs typeface="Montserrat Bold"/>
                <a:sym typeface="Montserrat Bold"/>
              </a:rPr>
              <a:t>Group School Mobility </a:t>
            </a:r>
          </a:p>
          <a:p>
            <a:pPr algn="ctr">
              <a:lnSpc>
                <a:spcPts val="3303"/>
              </a:lnSpc>
            </a:pPr>
            <a:r>
              <a:rPr lang="en-US" sz="2799" b="1" dirty="0" smtClean="0">
                <a:solidFill>
                  <a:srgbClr val="4D2B0A"/>
                </a:solidFill>
                <a:latin typeface="Montserrat Bold"/>
                <a:ea typeface="Montserrat Bold"/>
                <a:cs typeface="Montserrat Bold"/>
                <a:sym typeface="Montserrat Bold"/>
              </a:rPr>
              <a:t>10th-14thFebruary </a:t>
            </a:r>
            <a:r>
              <a:rPr lang="en-US" sz="2799" b="1" dirty="0">
                <a:solidFill>
                  <a:srgbClr val="4D2B0A"/>
                </a:solidFill>
                <a:latin typeface="Montserrat Bold"/>
                <a:ea typeface="Montserrat Bold"/>
                <a:cs typeface="Montserrat Bold"/>
                <a:sym typeface="Montserrat Bold"/>
              </a:rPr>
              <a:t>2025 </a:t>
            </a:r>
          </a:p>
          <a:p>
            <a:pPr algn="ctr">
              <a:lnSpc>
                <a:spcPts val="3303"/>
              </a:lnSpc>
            </a:pPr>
            <a:r>
              <a:rPr lang="en-US" sz="2799" b="1" dirty="0" err="1">
                <a:solidFill>
                  <a:srgbClr val="4D2B0A"/>
                </a:solidFill>
                <a:latin typeface="Montserrat Bold"/>
                <a:ea typeface="Montserrat Bold"/>
                <a:cs typeface="Montserrat Bold"/>
                <a:sym typeface="Montserrat Bold"/>
              </a:rPr>
              <a:t>Institut</a:t>
            </a:r>
            <a:r>
              <a:rPr lang="en-US" sz="2799" b="1" dirty="0">
                <a:solidFill>
                  <a:srgbClr val="4D2B0A"/>
                </a:solidFill>
                <a:latin typeface="Montserrat Bold"/>
                <a:ea typeface="Montserrat Bold"/>
                <a:cs typeface="Montserrat Bold"/>
                <a:sym typeface="Montserrat Bold"/>
              </a:rPr>
              <a:t> </a:t>
            </a:r>
            <a:r>
              <a:rPr lang="en-US" sz="2799" b="1" dirty="0" err="1" smtClean="0">
                <a:solidFill>
                  <a:srgbClr val="4D2B0A"/>
                </a:solidFill>
                <a:latin typeface="Montserrat Bold"/>
                <a:ea typeface="Montserrat Bold"/>
                <a:cs typeface="Montserrat Bold"/>
                <a:sym typeface="Montserrat Bold"/>
              </a:rPr>
              <a:t>Guillem</a:t>
            </a:r>
            <a:r>
              <a:rPr lang="en-US" sz="2799" b="1" dirty="0" smtClean="0">
                <a:solidFill>
                  <a:srgbClr val="4D2B0A"/>
                </a:solidFill>
                <a:latin typeface="Montserrat Bold"/>
                <a:ea typeface="Montserrat Bold"/>
                <a:cs typeface="Montserrat Bold"/>
                <a:sym typeface="Montserrat Bold"/>
              </a:rPr>
              <a:t> </a:t>
            </a:r>
            <a:r>
              <a:rPr lang="en-US" sz="2799" b="1" dirty="0" err="1" smtClean="0">
                <a:solidFill>
                  <a:srgbClr val="4D2B0A"/>
                </a:solidFill>
                <a:latin typeface="Montserrat Bold"/>
                <a:ea typeface="Montserrat Bold"/>
                <a:cs typeface="Montserrat Bold"/>
                <a:sym typeface="Montserrat Bold"/>
              </a:rPr>
              <a:t>Catà</a:t>
            </a:r>
            <a:r>
              <a:rPr lang="en-US" sz="2799" b="1" dirty="0" smtClean="0">
                <a:solidFill>
                  <a:srgbClr val="4D2B0A"/>
                </a:solidFill>
                <a:latin typeface="Montserrat Bold"/>
                <a:ea typeface="Montserrat Bold"/>
                <a:cs typeface="Montserrat Bold"/>
                <a:sym typeface="Montserrat Bold"/>
              </a:rPr>
              <a:t> </a:t>
            </a:r>
            <a:r>
              <a:rPr lang="en-US" sz="2799" b="1" dirty="0">
                <a:solidFill>
                  <a:srgbClr val="4D2B0A"/>
                </a:solidFill>
                <a:latin typeface="Montserrat Bold"/>
                <a:ea typeface="Montserrat Bold"/>
                <a:cs typeface="Montserrat Bold"/>
                <a:sym typeface="Montserrat Bold"/>
              </a:rPr>
              <a:t>Manresa</a:t>
            </a:r>
          </a:p>
        </p:txBody>
      </p:sp>
      <p:sp>
        <p:nvSpPr>
          <p:cNvPr id="11" name="Freeform 11"/>
          <p:cNvSpPr/>
          <p:nvPr/>
        </p:nvSpPr>
        <p:spPr>
          <a:xfrm>
            <a:off x="12620835" y="7780075"/>
            <a:ext cx="4342230" cy="1341096"/>
          </a:xfrm>
          <a:custGeom>
            <a:avLst/>
            <a:gdLst/>
            <a:ahLst/>
            <a:cxnLst/>
            <a:rect l="l" t="t" r="r" b="b"/>
            <a:pathLst>
              <a:path w="4342230" h="1341096">
                <a:moveTo>
                  <a:pt x="0" y="0"/>
                </a:moveTo>
                <a:lnTo>
                  <a:pt x="4342231" y="0"/>
                </a:lnTo>
                <a:lnTo>
                  <a:pt x="4342231" y="1341096"/>
                </a:lnTo>
                <a:lnTo>
                  <a:pt x="0" y="1341096"/>
                </a:lnTo>
                <a:lnTo>
                  <a:pt x="0" y="0"/>
                </a:lnTo>
                <a:close/>
              </a:path>
            </a:pathLst>
          </a:custGeom>
          <a:blipFill>
            <a:blip r:embed="rId4"/>
            <a:stretch>
              <a:fillRect l="-6628" t="-19674" r="-6628" b="-19674"/>
            </a:stretch>
          </a:blipFill>
        </p:spPr>
      </p:sp>
      <p:sp>
        <p:nvSpPr>
          <p:cNvPr id="12" name="Freeform 12"/>
          <p:cNvSpPr/>
          <p:nvPr/>
        </p:nvSpPr>
        <p:spPr>
          <a:xfrm>
            <a:off x="1600200" y="9338521"/>
            <a:ext cx="4794774" cy="1066837"/>
          </a:xfrm>
          <a:custGeom>
            <a:avLst/>
            <a:gdLst/>
            <a:ahLst/>
            <a:cxnLst/>
            <a:rect l="l" t="t" r="r" b="b"/>
            <a:pathLst>
              <a:path w="4794774" h="1066837">
                <a:moveTo>
                  <a:pt x="0" y="0"/>
                </a:moveTo>
                <a:lnTo>
                  <a:pt x="4794773" y="0"/>
                </a:lnTo>
                <a:lnTo>
                  <a:pt x="4794773" y="1066837"/>
                </a:lnTo>
                <a:lnTo>
                  <a:pt x="0" y="1066837"/>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895170" y="1585256"/>
            <a:ext cx="5883572" cy="1007918"/>
            <a:chOff x="0" y="0"/>
            <a:chExt cx="1549583" cy="265460"/>
          </a:xfrm>
        </p:grpSpPr>
        <p:sp>
          <p:nvSpPr>
            <p:cNvPr id="4" name="Freeform 4"/>
            <p:cNvSpPr/>
            <p:nvPr/>
          </p:nvSpPr>
          <p:spPr>
            <a:xfrm>
              <a:off x="0" y="0"/>
              <a:ext cx="1549583" cy="265460"/>
            </a:xfrm>
            <a:custGeom>
              <a:avLst/>
              <a:gdLst/>
              <a:ahLst/>
              <a:cxnLst/>
              <a:rect l="l" t="t" r="r" b="b"/>
              <a:pathLst>
                <a:path w="1549583" h="265460">
                  <a:moveTo>
                    <a:pt x="0" y="0"/>
                  </a:moveTo>
                  <a:lnTo>
                    <a:pt x="1549583" y="0"/>
                  </a:lnTo>
                  <a:lnTo>
                    <a:pt x="1549583" y="265460"/>
                  </a:lnTo>
                  <a:lnTo>
                    <a:pt x="0" y="265460"/>
                  </a:lnTo>
                  <a:close/>
                </a:path>
              </a:pathLst>
            </a:custGeom>
            <a:solidFill>
              <a:srgbClr val="4D2B0A"/>
            </a:solidFill>
          </p:spPr>
        </p:sp>
        <p:sp>
          <p:nvSpPr>
            <p:cNvPr id="5" name="TextBox 5"/>
            <p:cNvSpPr txBox="1"/>
            <p:nvPr/>
          </p:nvSpPr>
          <p:spPr>
            <a:xfrm>
              <a:off x="0" y="28575"/>
              <a:ext cx="1549583" cy="236885"/>
            </a:xfrm>
            <a:prstGeom prst="rect">
              <a:avLst/>
            </a:prstGeom>
          </p:spPr>
          <p:txBody>
            <a:bodyPr lIns="50800" tIns="50800" rIns="50800" bIns="50800" rtlCol="0" anchor="ctr"/>
            <a:lstStyle/>
            <a:p>
              <a:pPr algn="ctr">
                <a:lnSpc>
                  <a:spcPts val="2332"/>
                </a:lnSpc>
              </a:pPr>
              <a:endParaRPr/>
            </a:p>
          </p:txBody>
        </p:sp>
      </p:grpSp>
      <p:sp>
        <p:nvSpPr>
          <p:cNvPr id="6" name="Freeform 6"/>
          <p:cNvSpPr/>
          <p:nvPr/>
        </p:nvSpPr>
        <p:spPr>
          <a:xfrm>
            <a:off x="13653647" y="5033643"/>
            <a:ext cx="3179054" cy="4224657"/>
          </a:xfrm>
          <a:custGeom>
            <a:avLst/>
            <a:gdLst/>
            <a:ahLst/>
            <a:cxnLst/>
            <a:rect l="l" t="t" r="r" b="b"/>
            <a:pathLst>
              <a:path w="3179054" h="4224657">
                <a:moveTo>
                  <a:pt x="0" y="0"/>
                </a:moveTo>
                <a:lnTo>
                  <a:pt x="3179054" y="0"/>
                </a:lnTo>
                <a:lnTo>
                  <a:pt x="3179054" y="4224657"/>
                </a:lnTo>
                <a:lnTo>
                  <a:pt x="0" y="4224657"/>
                </a:lnTo>
                <a:lnTo>
                  <a:pt x="0" y="0"/>
                </a:lnTo>
                <a:close/>
              </a:path>
            </a:pathLst>
          </a:custGeom>
          <a:blipFill>
            <a:blip r:embed="rId3"/>
            <a:stretch>
              <a:fillRect/>
            </a:stretch>
          </a:blipFill>
        </p:spPr>
      </p:sp>
      <p:grpSp>
        <p:nvGrpSpPr>
          <p:cNvPr id="7" name="Group 7"/>
          <p:cNvGrpSpPr/>
          <p:nvPr/>
        </p:nvGrpSpPr>
        <p:grpSpPr>
          <a:xfrm rot="-285650">
            <a:off x="9315051" y="2613249"/>
            <a:ext cx="3386495" cy="4262649"/>
            <a:chOff x="0" y="0"/>
            <a:chExt cx="998926" cy="1257368"/>
          </a:xfrm>
        </p:grpSpPr>
        <p:sp>
          <p:nvSpPr>
            <p:cNvPr id="8" name="Freeform 8"/>
            <p:cNvSpPr/>
            <p:nvPr/>
          </p:nvSpPr>
          <p:spPr>
            <a:xfrm>
              <a:off x="0" y="0"/>
              <a:ext cx="998926" cy="1257369"/>
            </a:xfrm>
            <a:custGeom>
              <a:avLst/>
              <a:gdLst/>
              <a:ahLst/>
              <a:cxnLst/>
              <a:rect l="l" t="t" r="r" b="b"/>
              <a:pathLst>
                <a:path w="998926" h="1257369">
                  <a:moveTo>
                    <a:pt x="0" y="0"/>
                  </a:moveTo>
                  <a:lnTo>
                    <a:pt x="998926" y="0"/>
                  </a:lnTo>
                  <a:lnTo>
                    <a:pt x="998926" y="1257369"/>
                  </a:lnTo>
                  <a:lnTo>
                    <a:pt x="0" y="1257369"/>
                  </a:lnTo>
                  <a:close/>
                </a:path>
              </a:pathLst>
            </a:custGeom>
            <a:solidFill>
              <a:srgbClr val="FFFFFF"/>
            </a:solidFill>
          </p:spPr>
        </p:sp>
        <p:sp>
          <p:nvSpPr>
            <p:cNvPr id="9" name="TextBox 9"/>
            <p:cNvSpPr txBox="1"/>
            <p:nvPr/>
          </p:nvSpPr>
          <p:spPr>
            <a:xfrm>
              <a:off x="0" y="28575"/>
              <a:ext cx="998926" cy="1228793"/>
            </a:xfrm>
            <a:prstGeom prst="rect">
              <a:avLst/>
            </a:prstGeom>
          </p:spPr>
          <p:txBody>
            <a:bodyPr lIns="50800" tIns="50800" rIns="50800" bIns="50800" rtlCol="0" anchor="ctr"/>
            <a:lstStyle/>
            <a:p>
              <a:pPr algn="ctr">
                <a:lnSpc>
                  <a:spcPts val="2332"/>
                </a:lnSpc>
              </a:pPr>
              <a:endParaRPr/>
            </a:p>
          </p:txBody>
        </p:sp>
      </p:grpSp>
      <p:sp>
        <p:nvSpPr>
          <p:cNvPr id="10" name="Freeform 10"/>
          <p:cNvSpPr/>
          <p:nvPr/>
        </p:nvSpPr>
        <p:spPr>
          <a:xfrm rot="-324875">
            <a:off x="9500799" y="2941065"/>
            <a:ext cx="3014999" cy="2988789"/>
          </a:xfrm>
          <a:custGeom>
            <a:avLst/>
            <a:gdLst/>
            <a:ahLst/>
            <a:cxnLst/>
            <a:rect l="l" t="t" r="r" b="b"/>
            <a:pathLst>
              <a:path w="3014999" h="2988789">
                <a:moveTo>
                  <a:pt x="0" y="0"/>
                </a:moveTo>
                <a:lnTo>
                  <a:pt x="3014999" y="0"/>
                </a:lnTo>
                <a:lnTo>
                  <a:pt x="3014999" y="2988790"/>
                </a:lnTo>
                <a:lnTo>
                  <a:pt x="0" y="2988790"/>
                </a:lnTo>
                <a:lnTo>
                  <a:pt x="0" y="0"/>
                </a:lnTo>
                <a:close/>
              </a:path>
            </a:pathLst>
          </a:custGeom>
          <a:blipFill>
            <a:blip r:embed="rId4"/>
            <a:stretch>
              <a:fillRect t="-14275" b="-20226"/>
            </a:stretch>
          </a:blipFill>
        </p:spPr>
      </p:sp>
      <p:sp>
        <p:nvSpPr>
          <p:cNvPr id="11" name="Freeform 11"/>
          <p:cNvSpPr/>
          <p:nvPr/>
        </p:nvSpPr>
        <p:spPr>
          <a:xfrm rot="325154">
            <a:off x="13468020" y="991473"/>
            <a:ext cx="4033962" cy="3025472"/>
          </a:xfrm>
          <a:custGeom>
            <a:avLst/>
            <a:gdLst/>
            <a:ahLst/>
            <a:cxnLst/>
            <a:rect l="l" t="t" r="r" b="b"/>
            <a:pathLst>
              <a:path w="4033962" h="3025472">
                <a:moveTo>
                  <a:pt x="0" y="0"/>
                </a:moveTo>
                <a:lnTo>
                  <a:pt x="4033963" y="0"/>
                </a:lnTo>
                <a:lnTo>
                  <a:pt x="4033963" y="3025472"/>
                </a:lnTo>
                <a:lnTo>
                  <a:pt x="0" y="3025472"/>
                </a:lnTo>
                <a:lnTo>
                  <a:pt x="0" y="0"/>
                </a:lnTo>
                <a:close/>
              </a:path>
            </a:pathLst>
          </a:custGeom>
          <a:blipFill>
            <a:blip r:embed="rId5"/>
            <a:stretch>
              <a:fillRect/>
            </a:stretch>
          </a:blipFill>
        </p:spPr>
      </p:sp>
      <p:sp>
        <p:nvSpPr>
          <p:cNvPr id="12" name="Freeform 12"/>
          <p:cNvSpPr/>
          <p:nvPr/>
        </p:nvSpPr>
        <p:spPr>
          <a:xfrm>
            <a:off x="9502991" y="2433893"/>
            <a:ext cx="429713" cy="1014344"/>
          </a:xfrm>
          <a:custGeom>
            <a:avLst/>
            <a:gdLst/>
            <a:ahLst/>
            <a:cxnLst/>
            <a:rect l="l" t="t" r="r" b="b"/>
            <a:pathLst>
              <a:path w="429713" h="1014344">
                <a:moveTo>
                  <a:pt x="0" y="0"/>
                </a:moveTo>
                <a:lnTo>
                  <a:pt x="429713" y="0"/>
                </a:lnTo>
                <a:lnTo>
                  <a:pt x="429713" y="1014344"/>
                </a:lnTo>
                <a:lnTo>
                  <a:pt x="0" y="101434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3855979" y="4681857"/>
            <a:ext cx="2317757" cy="628177"/>
          </a:xfrm>
          <a:custGeom>
            <a:avLst/>
            <a:gdLst/>
            <a:ahLst/>
            <a:cxnLst/>
            <a:rect l="l" t="t" r="r" b="b"/>
            <a:pathLst>
              <a:path w="2317757" h="628177">
                <a:moveTo>
                  <a:pt x="0" y="0"/>
                </a:moveTo>
                <a:lnTo>
                  <a:pt x="2317757" y="0"/>
                </a:lnTo>
                <a:lnTo>
                  <a:pt x="2317757" y="628177"/>
                </a:lnTo>
                <a:lnTo>
                  <a:pt x="0" y="628177"/>
                </a:lnTo>
                <a:lnTo>
                  <a:pt x="0" y="0"/>
                </a:lnTo>
                <a:close/>
              </a:path>
            </a:pathLst>
          </a:custGeom>
          <a:blipFill>
            <a:blip r:embed="rId8"/>
            <a:stretch>
              <a:fillRect/>
            </a:stretch>
          </a:blipFill>
        </p:spPr>
      </p:sp>
      <p:sp>
        <p:nvSpPr>
          <p:cNvPr id="14" name="TextBox 14"/>
          <p:cNvSpPr txBox="1"/>
          <p:nvPr/>
        </p:nvSpPr>
        <p:spPr>
          <a:xfrm>
            <a:off x="2183799" y="1844324"/>
            <a:ext cx="5366343" cy="598169"/>
          </a:xfrm>
          <a:prstGeom prst="rect">
            <a:avLst/>
          </a:prstGeom>
        </p:spPr>
        <p:txBody>
          <a:bodyPr lIns="0" tIns="0" rIns="0" bIns="0" rtlCol="0" anchor="t">
            <a:spAutoFit/>
          </a:bodyPr>
          <a:lstStyle/>
          <a:p>
            <a:pPr algn="l">
              <a:lnSpc>
                <a:spcPts val="4619"/>
              </a:lnSpc>
            </a:pPr>
            <a:r>
              <a:rPr lang="en-US" sz="4399">
                <a:solidFill>
                  <a:srgbClr val="FFFFFF"/>
                </a:solidFill>
                <a:latin typeface="Montserrat"/>
                <a:ea typeface="Montserrat"/>
                <a:cs typeface="Montserrat"/>
                <a:sym typeface="Montserrat"/>
              </a:rPr>
              <a:t>February 10th 2025</a:t>
            </a:r>
          </a:p>
        </p:txBody>
      </p:sp>
      <p:sp>
        <p:nvSpPr>
          <p:cNvPr id="15" name="TextBox 15"/>
          <p:cNvSpPr txBox="1"/>
          <p:nvPr/>
        </p:nvSpPr>
        <p:spPr>
          <a:xfrm>
            <a:off x="1895170" y="2989665"/>
            <a:ext cx="6467780" cy="6093079"/>
          </a:xfrm>
          <a:prstGeom prst="rect">
            <a:avLst/>
          </a:prstGeom>
        </p:spPr>
        <p:txBody>
          <a:bodyPr lIns="0" tIns="0" rIns="0" bIns="0" rtlCol="0" anchor="t">
            <a:spAutoFit/>
          </a:bodyPr>
          <a:lstStyle/>
          <a:p>
            <a:pPr algn="l">
              <a:lnSpc>
                <a:spcPts val="3068"/>
              </a:lnSpc>
            </a:pPr>
            <a:r>
              <a:rPr lang="en-US" sz="2600">
                <a:solidFill>
                  <a:srgbClr val="000000"/>
                </a:solidFill>
                <a:latin typeface="Montserrat"/>
                <a:ea typeface="Montserrat"/>
                <a:cs typeface="Montserrat"/>
                <a:sym typeface="Montserrat"/>
              </a:rPr>
              <a:t>On the first day, we went to school with our hosts for the first hour, then we all met in the school library and heard the presentation of the school before getting a tour of the institute, exploring classes and labs.</a:t>
            </a:r>
          </a:p>
          <a:p>
            <a:pPr algn="l">
              <a:lnSpc>
                <a:spcPts val="3068"/>
              </a:lnSpc>
            </a:pPr>
            <a:endParaRPr lang="en-US" sz="2600">
              <a:solidFill>
                <a:srgbClr val="000000"/>
              </a:solidFill>
              <a:latin typeface="Montserrat"/>
              <a:ea typeface="Montserrat"/>
              <a:cs typeface="Montserrat"/>
              <a:sym typeface="Montserrat"/>
            </a:endParaRPr>
          </a:p>
          <a:p>
            <a:pPr algn="l">
              <a:lnSpc>
                <a:spcPts val="3068"/>
              </a:lnSpc>
            </a:pPr>
            <a:r>
              <a:rPr lang="en-US" sz="2600">
                <a:solidFill>
                  <a:srgbClr val="000000"/>
                </a:solidFill>
                <a:latin typeface="Montserrat"/>
                <a:ea typeface="Montserrat"/>
                <a:cs typeface="Montserrat"/>
                <a:sym typeface="Montserrat"/>
              </a:rPr>
              <a:t>After a break, we gave our presentations about sustainability and Music for Inclusion.</a:t>
            </a:r>
          </a:p>
          <a:p>
            <a:pPr algn="l">
              <a:lnSpc>
                <a:spcPts val="3068"/>
              </a:lnSpc>
            </a:pPr>
            <a:endParaRPr lang="en-US" sz="2600">
              <a:solidFill>
                <a:srgbClr val="000000"/>
              </a:solidFill>
              <a:latin typeface="Montserrat"/>
              <a:ea typeface="Montserrat"/>
              <a:cs typeface="Montserrat"/>
              <a:sym typeface="Montserrat"/>
            </a:endParaRPr>
          </a:p>
          <a:p>
            <a:pPr algn="l">
              <a:lnSpc>
                <a:spcPts val="3068"/>
              </a:lnSpc>
            </a:pPr>
            <a:r>
              <a:rPr lang="en-US" sz="2600">
                <a:solidFill>
                  <a:srgbClr val="000000"/>
                </a:solidFill>
                <a:latin typeface="Montserrat"/>
                <a:ea typeface="Montserrat"/>
                <a:cs typeface="Montserrat"/>
                <a:sym typeface="Montserrat"/>
              </a:rPr>
              <a:t>In the afternoon we all meet in Manresa and got divided in groups to go around the city and followed an interactive tour taking photos and videos with the monuments.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874610" y="2000250"/>
            <a:ext cx="5883572" cy="1007918"/>
            <a:chOff x="0" y="0"/>
            <a:chExt cx="1549583" cy="265460"/>
          </a:xfrm>
        </p:grpSpPr>
        <p:sp>
          <p:nvSpPr>
            <p:cNvPr id="4" name="Freeform 4"/>
            <p:cNvSpPr/>
            <p:nvPr/>
          </p:nvSpPr>
          <p:spPr>
            <a:xfrm>
              <a:off x="0" y="0"/>
              <a:ext cx="1549583" cy="265460"/>
            </a:xfrm>
            <a:custGeom>
              <a:avLst/>
              <a:gdLst/>
              <a:ahLst/>
              <a:cxnLst/>
              <a:rect l="l" t="t" r="r" b="b"/>
              <a:pathLst>
                <a:path w="1549583" h="265460">
                  <a:moveTo>
                    <a:pt x="0" y="0"/>
                  </a:moveTo>
                  <a:lnTo>
                    <a:pt x="1549583" y="0"/>
                  </a:lnTo>
                  <a:lnTo>
                    <a:pt x="1549583" y="265460"/>
                  </a:lnTo>
                  <a:lnTo>
                    <a:pt x="0" y="265460"/>
                  </a:lnTo>
                  <a:close/>
                </a:path>
              </a:pathLst>
            </a:custGeom>
            <a:solidFill>
              <a:srgbClr val="4D2B0A"/>
            </a:solidFill>
          </p:spPr>
        </p:sp>
        <p:sp>
          <p:nvSpPr>
            <p:cNvPr id="5" name="TextBox 5"/>
            <p:cNvSpPr txBox="1"/>
            <p:nvPr/>
          </p:nvSpPr>
          <p:spPr>
            <a:xfrm>
              <a:off x="0" y="28575"/>
              <a:ext cx="1549583" cy="236885"/>
            </a:xfrm>
            <a:prstGeom prst="rect">
              <a:avLst/>
            </a:prstGeom>
          </p:spPr>
          <p:txBody>
            <a:bodyPr lIns="50800" tIns="50800" rIns="50800" bIns="50800" rtlCol="0" anchor="ctr"/>
            <a:lstStyle/>
            <a:p>
              <a:pPr algn="ctr">
                <a:lnSpc>
                  <a:spcPts val="2332"/>
                </a:lnSpc>
              </a:pPr>
              <a:endParaRPr/>
            </a:p>
          </p:txBody>
        </p:sp>
      </p:grpSp>
      <p:grpSp>
        <p:nvGrpSpPr>
          <p:cNvPr id="6" name="Group 6"/>
          <p:cNvGrpSpPr/>
          <p:nvPr/>
        </p:nvGrpSpPr>
        <p:grpSpPr>
          <a:xfrm rot="265370">
            <a:off x="14114055" y="1853589"/>
            <a:ext cx="3386495" cy="4262649"/>
            <a:chOff x="0" y="0"/>
            <a:chExt cx="998926" cy="1257368"/>
          </a:xfrm>
        </p:grpSpPr>
        <p:sp>
          <p:nvSpPr>
            <p:cNvPr id="7" name="Freeform 7"/>
            <p:cNvSpPr/>
            <p:nvPr/>
          </p:nvSpPr>
          <p:spPr>
            <a:xfrm>
              <a:off x="0" y="0"/>
              <a:ext cx="998926" cy="1257369"/>
            </a:xfrm>
            <a:custGeom>
              <a:avLst/>
              <a:gdLst/>
              <a:ahLst/>
              <a:cxnLst/>
              <a:rect l="l" t="t" r="r" b="b"/>
              <a:pathLst>
                <a:path w="998926" h="1257369">
                  <a:moveTo>
                    <a:pt x="0" y="0"/>
                  </a:moveTo>
                  <a:lnTo>
                    <a:pt x="998926" y="0"/>
                  </a:lnTo>
                  <a:lnTo>
                    <a:pt x="998926" y="1257369"/>
                  </a:lnTo>
                  <a:lnTo>
                    <a:pt x="0" y="1257369"/>
                  </a:lnTo>
                  <a:close/>
                </a:path>
              </a:pathLst>
            </a:custGeom>
            <a:solidFill>
              <a:srgbClr val="FFFFFF"/>
            </a:solidFill>
          </p:spPr>
        </p:sp>
        <p:sp>
          <p:nvSpPr>
            <p:cNvPr id="8" name="TextBox 8"/>
            <p:cNvSpPr txBox="1"/>
            <p:nvPr/>
          </p:nvSpPr>
          <p:spPr>
            <a:xfrm>
              <a:off x="0" y="28575"/>
              <a:ext cx="998926" cy="1228793"/>
            </a:xfrm>
            <a:prstGeom prst="rect">
              <a:avLst/>
            </a:prstGeom>
          </p:spPr>
          <p:txBody>
            <a:bodyPr lIns="50800" tIns="50800" rIns="50800" bIns="50800" rtlCol="0" anchor="ctr"/>
            <a:lstStyle/>
            <a:p>
              <a:pPr algn="ctr">
                <a:lnSpc>
                  <a:spcPts val="2332"/>
                </a:lnSpc>
              </a:pPr>
              <a:endParaRPr/>
            </a:p>
          </p:txBody>
        </p:sp>
      </p:grpSp>
      <p:sp>
        <p:nvSpPr>
          <p:cNvPr id="9" name="Freeform 9"/>
          <p:cNvSpPr/>
          <p:nvPr/>
        </p:nvSpPr>
        <p:spPr>
          <a:xfrm rot="261740">
            <a:off x="14304087" y="2051304"/>
            <a:ext cx="3006432" cy="3149165"/>
          </a:xfrm>
          <a:custGeom>
            <a:avLst/>
            <a:gdLst/>
            <a:ahLst/>
            <a:cxnLst/>
            <a:rect l="l" t="t" r="r" b="b"/>
            <a:pathLst>
              <a:path w="3006432" h="3149165">
                <a:moveTo>
                  <a:pt x="0" y="0"/>
                </a:moveTo>
                <a:lnTo>
                  <a:pt x="3006432" y="0"/>
                </a:lnTo>
                <a:lnTo>
                  <a:pt x="3006432" y="3149165"/>
                </a:lnTo>
                <a:lnTo>
                  <a:pt x="0" y="3149165"/>
                </a:lnTo>
                <a:lnTo>
                  <a:pt x="0" y="0"/>
                </a:lnTo>
                <a:close/>
              </a:path>
            </a:pathLst>
          </a:custGeom>
          <a:blipFill>
            <a:blip r:embed="rId3"/>
            <a:stretch>
              <a:fillRect l="-6202" t="-31292" r="-6202" b="-11774"/>
            </a:stretch>
          </a:blipFill>
        </p:spPr>
      </p:sp>
      <p:sp>
        <p:nvSpPr>
          <p:cNvPr id="10" name="Freeform 10"/>
          <p:cNvSpPr/>
          <p:nvPr/>
        </p:nvSpPr>
        <p:spPr>
          <a:xfrm>
            <a:off x="9126950" y="5693116"/>
            <a:ext cx="4504009" cy="3378006"/>
          </a:xfrm>
          <a:custGeom>
            <a:avLst/>
            <a:gdLst/>
            <a:ahLst/>
            <a:cxnLst/>
            <a:rect l="l" t="t" r="r" b="b"/>
            <a:pathLst>
              <a:path w="4504009" h="3378006">
                <a:moveTo>
                  <a:pt x="0" y="0"/>
                </a:moveTo>
                <a:lnTo>
                  <a:pt x="4504008" y="0"/>
                </a:lnTo>
                <a:lnTo>
                  <a:pt x="4504008" y="3378006"/>
                </a:lnTo>
                <a:lnTo>
                  <a:pt x="0" y="3378006"/>
                </a:lnTo>
                <a:lnTo>
                  <a:pt x="0" y="0"/>
                </a:lnTo>
                <a:close/>
              </a:path>
            </a:pathLst>
          </a:custGeom>
          <a:blipFill>
            <a:blip r:embed="rId4"/>
            <a:stretch>
              <a:fillRect/>
            </a:stretch>
          </a:blipFill>
        </p:spPr>
      </p:sp>
      <p:sp>
        <p:nvSpPr>
          <p:cNvPr id="11" name="Freeform 11"/>
          <p:cNvSpPr/>
          <p:nvPr/>
        </p:nvSpPr>
        <p:spPr>
          <a:xfrm rot="-366814">
            <a:off x="9694047" y="1180775"/>
            <a:ext cx="3053317" cy="3697296"/>
          </a:xfrm>
          <a:custGeom>
            <a:avLst/>
            <a:gdLst/>
            <a:ahLst/>
            <a:cxnLst/>
            <a:rect l="l" t="t" r="r" b="b"/>
            <a:pathLst>
              <a:path w="3053317" h="3697296">
                <a:moveTo>
                  <a:pt x="0" y="0"/>
                </a:moveTo>
                <a:lnTo>
                  <a:pt x="3053318" y="0"/>
                </a:lnTo>
                <a:lnTo>
                  <a:pt x="3053318" y="3697295"/>
                </a:lnTo>
                <a:lnTo>
                  <a:pt x="0" y="3697295"/>
                </a:lnTo>
                <a:lnTo>
                  <a:pt x="0" y="0"/>
                </a:lnTo>
                <a:close/>
              </a:path>
            </a:pathLst>
          </a:custGeom>
          <a:blipFill>
            <a:blip r:embed="rId5"/>
            <a:stretch>
              <a:fillRect b="-47140"/>
            </a:stretch>
          </a:blipFill>
        </p:spPr>
      </p:sp>
      <p:sp>
        <p:nvSpPr>
          <p:cNvPr id="12" name="Freeform 12"/>
          <p:cNvSpPr/>
          <p:nvPr/>
        </p:nvSpPr>
        <p:spPr>
          <a:xfrm>
            <a:off x="16392219" y="7784067"/>
            <a:ext cx="3791562" cy="654906"/>
          </a:xfrm>
          <a:custGeom>
            <a:avLst/>
            <a:gdLst/>
            <a:ahLst/>
            <a:cxnLst/>
            <a:rect l="l" t="t" r="r" b="b"/>
            <a:pathLst>
              <a:path w="3791562" h="654906">
                <a:moveTo>
                  <a:pt x="0" y="0"/>
                </a:moveTo>
                <a:lnTo>
                  <a:pt x="3791562" y="0"/>
                </a:lnTo>
                <a:lnTo>
                  <a:pt x="3791562" y="654906"/>
                </a:lnTo>
                <a:lnTo>
                  <a:pt x="0" y="6549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9144000" y="820564"/>
            <a:ext cx="1469251" cy="1179686"/>
          </a:xfrm>
          <a:custGeom>
            <a:avLst/>
            <a:gdLst/>
            <a:ahLst/>
            <a:cxnLst/>
            <a:rect l="l" t="t" r="r" b="b"/>
            <a:pathLst>
              <a:path w="1469251" h="1179686">
                <a:moveTo>
                  <a:pt x="0" y="0"/>
                </a:moveTo>
                <a:lnTo>
                  <a:pt x="1469251" y="0"/>
                </a:lnTo>
                <a:lnTo>
                  <a:pt x="1469251" y="1179686"/>
                </a:lnTo>
                <a:lnTo>
                  <a:pt x="0" y="1179686"/>
                </a:lnTo>
                <a:lnTo>
                  <a:pt x="0" y="0"/>
                </a:lnTo>
                <a:close/>
              </a:path>
            </a:pathLst>
          </a:custGeom>
          <a:blipFill>
            <a:blip r:embed="rId8"/>
            <a:stretch>
              <a:fillRect/>
            </a:stretch>
          </a:blipFill>
        </p:spPr>
      </p:sp>
      <p:sp>
        <p:nvSpPr>
          <p:cNvPr id="14" name="TextBox 14"/>
          <p:cNvSpPr txBox="1"/>
          <p:nvPr/>
        </p:nvSpPr>
        <p:spPr>
          <a:xfrm>
            <a:off x="2163238" y="2259318"/>
            <a:ext cx="5366343" cy="598169"/>
          </a:xfrm>
          <a:prstGeom prst="rect">
            <a:avLst/>
          </a:prstGeom>
        </p:spPr>
        <p:txBody>
          <a:bodyPr lIns="0" tIns="0" rIns="0" bIns="0" rtlCol="0" anchor="t">
            <a:spAutoFit/>
          </a:bodyPr>
          <a:lstStyle/>
          <a:p>
            <a:pPr algn="l">
              <a:lnSpc>
                <a:spcPts val="4619"/>
              </a:lnSpc>
            </a:pPr>
            <a:r>
              <a:rPr lang="en-US" sz="4399">
                <a:solidFill>
                  <a:srgbClr val="FFFFFF"/>
                </a:solidFill>
                <a:latin typeface="Montserrat"/>
                <a:ea typeface="Montserrat"/>
                <a:cs typeface="Montserrat"/>
                <a:sym typeface="Montserrat"/>
              </a:rPr>
              <a:t>February 11th 2025</a:t>
            </a:r>
          </a:p>
        </p:txBody>
      </p:sp>
      <p:sp>
        <p:nvSpPr>
          <p:cNvPr id="15" name="TextBox 15"/>
          <p:cNvSpPr txBox="1"/>
          <p:nvPr/>
        </p:nvSpPr>
        <p:spPr>
          <a:xfrm>
            <a:off x="1874610" y="3416661"/>
            <a:ext cx="6467780" cy="4188079"/>
          </a:xfrm>
          <a:prstGeom prst="rect">
            <a:avLst/>
          </a:prstGeom>
        </p:spPr>
        <p:txBody>
          <a:bodyPr lIns="0" tIns="0" rIns="0" bIns="0" rtlCol="0" anchor="t">
            <a:spAutoFit/>
          </a:bodyPr>
          <a:lstStyle/>
          <a:p>
            <a:pPr algn="l">
              <a:lnSpc>
                <a:spcPts val="3068"/>
              </a:lnSpc>
            </a:pPr>
            <a:r>
              <a:rPr lang="en-US" sz="2600">
                <a:solidFill>
                  <a:srgbClr val="000000"/>
                </a:solidFill>
                <a:latin typeface="Montserrat"/>
                <a:ea typeface="Montserrat"/>
                <a:cs typeface="Montserrat"/>
                <a:sym typeface="Montserrat"/>
              </a:rPr>
              <a:t>The second day was dedicated to visit Barcelona. We got a guided tour from the bus, with explanations about the city’s modernist architecture and then went to the famous “La Sagrada Familia” by Gaudì and other places by foot.</a:t>
            </a:r>
          </a:p>
          <a:p>
            <a:pPr algn="l">
              <a:lnSpc>
                <a:spcPts val="3068"/>
              </a:lnSpc>
            </a:pPr>
            <a:endParaRPr lang="en-US" sz="2600">
              <a:solidFill>
                <a:srgbClr val="000000"/>
              </a:solidFill>
              <a:latin typeface="Montserrat"/>
              <a:ea typeface="Montserrat"/>
              <a:cs typeface="Montserrat"/>
              <a:sym typeface="Montserrat"/>
            </a:endParaRPr>
          </a:p>
          <a:p>
            <a:pPr algn="l">
              <a:lnSpc>
                <a:spcPts val="3068"/>
              </a:lnSpc>
            </a:pPr>
            <a:r>
              <a:rPr lang="en-US" sz="2600">
                <a:solidFill>
                  <a:srgbClr val="000000"/>
                </a:solidFill>
                <a:latin typeface="Montserrat"/>
                <a:ea typeface="Montserrat"/>
                <a:cs typeface="Montserrat"/>
                <a:sym typeface="Montserrat"/>
              </a:rPr>
              <a:t>We took a long walk in “La Rambla” the most well known street in central Barcelona.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895391" y="1815892"/>
            <a:ext cx="5883572" cy="1007918"/>
            <a:chOff x="0" y="0"/>
            <a:chExt cx="1549583" cy="265460"/>
          </a:xfrm>
        </p:grpSpPr>
        <p:sp>
          <p:nvSpPr>
            <p:cNvPr id="4" name="Freeform 4"/>
            <p:cNvSpPr/>
            <p:nvPr/>
          </p:nvSpPr>
          <p:spPr>
            <a:xfrm>
              <a:off x="0" y="0"/>
              <a:ext cx="1549583" cy="265460"/>
            </a:xfrm>
            <a:custGeom>
              <a:avLst/>
              <a:gdLst/>
              <a:ahLst/>
              <a:cxnLst/>
              <a:rect l="l" t="t" r="r" b="b"/>
              <a:pathLst>
                <a:path w="1549583" h="265460">
                  <a:moveTo>
                    <a:pt x="0" y="0"/>
                  </a:moveTo>
                  <a:lnTo>
                    <a:pt x="1549583" y="0"/>
                  </a:lnTo>
                  <a:lnTo>
                    <a:pt x="1549583" y="265460"/>
                  </a:lnTo>
                  <a:lnTo>
                    <a:pt x="0" y="265460"/>
                  </a:lnTo>
                  <a:close/>
                </a:path>
              </a:pathLst>
            </a:custGeom>
            <a:solidFill>
              <a:srgbClr val="4D2B0A"/>
            </a:solidFill>
          </p:spPr>
        </p:sp>
        <p:sp>
          <p:nvSpPr>
            <p:cNvPr id="5" name="TextBox 5"/>
            <p:cNvSpPr txBox="1"/>
            <p:nvPr/>
          </p:nvSpPr>
          <p:spPr>
            <a:xfrm>
              <a:off x="0" y="28575"/>
              <a:ext cx="1549583" cy="236885"/>
            </a:xfrm>
            <a:prstGeom prst="rect">
              <a:avLst/>
            </a:prstGeom>
          </p:spPr>
          <p:txBody>
            <a:bodyPr lIns="50800" tIns="50800" rIns="50800" bIns="50800" rtlCol="0" anchor="ctr"/>
            <a:lstStyle/>
            <a:p>
              <a:pPr algn="ctr">
                <a:lnSpc>
                  <a:spcPts val="2332"/>
                </a:lnSpc>
              </a:pPr>
              <a:endParaRPr/>
            </a:p>
          </p:txBody>
        </p:sp>
      </p:grpSp>
      <p:sp>
        <p:nvSpPr>
          <p:cNvPr id="6" name="Freeform 6"/>
          <p:cNvSpPr/>
          <p:nvPr/>
        </p:nvSpPr>
        <p:spPr>
          <a:xfrm rot="277024">
            <a:off x="12796760" y="1314060"/>
            <a:ext cx="4327589" cy="3245692"/>
          </a:xfrm>
          <a:custGeom>
            <a:avLst/>
            <a:gdLst/>
            <a:ahLst/>
            <a:cxnLst/>
            <a:rect l="l" t="t" r="r" b="b"/>
            <a:pathLst>
              <a:path w="4327589" h="3245692">
                <a:moveTo>
                  <a:pt x="0" y="0"/>
                </a:moveTo>
                <a:lnTo>
                  <a:pt x="4327590" y="0"/>
                </a:lnTo>
                <a:lnTo>
                  <a:pt x="4327590" y="3245692"/>
                </a:lnTo>
                <a:lnTo>
                  <a:pt x="0" y="3245692"/>
                </a:lnTo>
                <a:lnTo>
                  <a:pt x="0" y="0"/>
                </a:lnTo>
                <a:close/>
              </a:path>
            </a:pathLst>
          </a:custGeom>
          <a:blipFill>
            <a:blip r:embed="rId3"/>
            <a:stretch>
              <a:fillRect/>
            </a:stretch>
          </a:blipFill>
        </p:spPr>
      </p:sp>
      <p:sp>
        <p:nvSpPr>
          <p:cNvPr id="7" name="Freeform 7"/>
          <p:cNvSpPr/>
          <p:nvPr/>
        </p:nvSpPr>
        <p:spPr>
          <a:xfrm>
            <a:off x="12236976" y="635574"/>
            <a:ext cx="872348" cy="1019151"/>
          </a:xfrm>
          <a:custGeom>
            <a:avLst/>
            <a:gdLst/>
            <a:ahLst/>
            <a:cxnLst/>
            <a:rect l="l" t="t" r="r" b="b"/>
            <a:pathLst>
              <a:path w="872348" h="1019151">
                <a:moveTo>
                  <a:pt x="0" y="0"/>
                </a:moveTo>
                <a:lnTo>
                  <a:pt x="872348" y="0"/>
                </a:lnTo>
                <a:lnTo>
                  <a:pt x="872348" y="1019151"/>
                </a:lnTo>
                <a:lnTo>
                  <a:pt x="0" y="1019151"/>
                </a:lnTo>
                <a:lnTo>
                  <a:pt x="0" y="0"/>
                </a:lnTo>
                <a:close/>
              </a:path>
            </a:pathLst>
          </a:custGeom>
          <a:blipFill>
            <a:blip r:embed="rId4">
              <a:extLst>
                <a:ext uri="{96DAC541-7B7A-43D3-8B79-37D633B846F1}">
                  <asvg:svgBlip xmlns="" xmlns:asvg="http://schemas.microsoft.com/office/drawing/2016/SVG/main" r:embed="rId5"/>
                </a:ext>
              </a:extLst>
            </a:blip>
            <a:stretch>
              <a:fillRect b="-19790"/>
            </a:stretch>
          </a:blipFill>
        </p:spPr>
      </p:sp>
      <p:grpSp>
        <p:nvGrpSpPr>
          <p:cNvPr id="8" name="Group 8"/>
          <p:cNvGrpSpPr/>
          <p:nvPr/>
        </p:nvGrpSpPr>
        <p:grpSpPr>
          <a:xfrm rot="-204885">
            <a:off x="9786711" y="5054598"/>
            <a:ext cx="4262733" cy="4262649"/>
            <a:chOff x="0" y="0"/>
            <a:chExt cx="1257393" cy="1257368"/>
          </a:xfrm>
        </p:grpSpPr>
        <p:sp>
          <p:nvSpPr>
            <p:cNvPr id="9" name="Freeform 9"/>
            <p:cNvSpPr/>
            <p:nvPr/>
          </p:nvSpPr>
          <p:spPr>
            <a:xfrm>
              <a:off x="0" y="0"/>
              <a:ext cx="1257393" cy="1257369"/>
            </a:xfrm>
            <a:custGeom>
              <a:avLst/>
              <a:gdLst/>
              <a:ahLst/>
              <a:cxnLst/>
              <a:rect l="l" t="t" r="r" b="b"/>
              <a:pathLst>
                <a:path w="1257393" h="1257369">
                  <a:moveTo>
                    <a:pt x="0" y="0"/>
                  </a:moveTo>
                  <a:lnTo>
                    <a:pt x="1257393" y="0"/>
                  </a:lnTo>
                  <a:lnTo>
                    <a:pt x="1257393" y="1257369"/>
                  </a:lnTo>
                  <a:lnTo>
                    <a:pt x="0" y="1257369"/>
                  </a:lnTo>
                  <a:close/>
                </a:path>
              </a:pathLst>
            </a:custGeom>
            <a:solidFill>
              <a:srgbClr val="FFFFFF"/>
            </a:solidFill>
          </p:spPr>
        </p:sp>
        <p:sp>
          <p:nvSpPr>
            <p:cNvPr id="10" name="TextBox 10"/>
            <p:cNvSpPr txBox="1"/>
            <p:nvPr/>
          </p:nvSpPr>
          <p:spPr>
            <a:xfrm>
              <a:off x="0" y="28575"/>
              <a:ext cx="1257393" cy="1228793"/>
            </a:xfrm>
            <a:prstGeom prst="rect">
              <a:avLst/>
            </a:prstGeom>
          </p:spPr>
          <p:txBody>
            <a:bodyPr lIns="50800" tIns="50800" rIns="50800" bIns="50800" rtlCol="0" anchor="ctr"/>
            <a:lstStyle/>
            <a:p>
              <a:pPr algn="ctr">
                <a:lnSpc>
                  <a:spcPts val="2332"/>
                </a:lnSpc>
              </a:pPr>
              <a:endParaRPr/>
            </a:p>
          </p:txBody>
        </p:sp>
      </p:grpSp>
      <p:sp>
        <p:nvSpPr>
          <p:cNvPr id="11" name="Freeform 11"/>
          <p:cNvSpPr/>
          <p:nvPr/>
        </p:nvSpPr>
        <p:spPr>
          <a:xfrm rot="-223398">
            <a:off x="9894109" y="5260320"/>
            <a:ext cx="3980447" cy="2985335"/>
          </a:xfrm>
          <a:custGeom>
            <a:avLst/>
            <a:gdLst/>
            <a:ahLst/>
            <a:cxnLst/>
            <a:rect l="l" t="t" r="r" b="b"/>
            <a:pathLst>
              <a:path w="3980447" h="2985335">
                <a:moveTo>
                  <a:pt x="0" y="0"/>
                </a:moveTo>
                <a:lnTo>
                  <a:pt x="3980447" y="0"/>
                </a:lnTo>
                <a:lnTo>
                  <a:pt x="3980447" y="2985335"/>
                </a:lnTo>
                <a:lnTo>
                  <a:pt x="0" y="2985335"/>
                </a:lnTo>
                <a:lnTo>
                  <a:pt x="0" y="0"/>
                </a:lnTo>
                <a:close/>
              </a:path>
            </a:pathLst>
          </a:custGeom>
          <a:blipFill>
            <a:blip r:embed="rId6"/>
            <a:stretch>
              <a:fillRect/>
            </a:stretch>
          </a:blipFill>
        </p:spPr>
      </p:sp>
      <p:sp>
        <p:nvSpPr>
          <p:cNvPr id="12" name="Freeform 12"/>
          <p:cNvSpPr/>
          <p:nvPr/>
        </p:nvSpPr>
        <p:spPr>
          <a:xfrm rot="-280882">
            <a:off x="10716520" y="4827832"/>
            <a:ext cx="2455264" cy="612793"/>
          </a:xfrm>
          <a:custGeom>
            <a:avLst/>
            <a:gdLst/>
            <a:ahLst/>
            <a:cxnLst/>
            <a:rect l="l" t="t" r="r" b="b"/>
            <a:pathLst>
              <a:path w="2455264" h="612793">
                <a:moveTo>
                  <a:pt x="0" y="0"/>
                </a:moveTo>
                <a:lnTo>
                  <a:pt x="2455264" y="0"/>
                </a:lnTo>
                <a:lnTo>
                  <a:pt x="2455264" y="612794"/>
                </a:lnTo>
                <a:lnTo>
                  <a:pt x="0" y="612794"/>
                </a:lnTo>
                <a:lnTo>
                  <a:pt x="0" y="0"/>
                </a:lnTo>
                <a:close/>
              </a:path>
            </a:pathLst>
          </a:custGeom>
          <a:blipFill>
            <a:blip r:embed="rId7"/>
            <a:stretch>
              <a:fillRect/>
            </a:stretch>
          </a:blipFill>
        </p:spPr>
      </p:sp>
      <p:sp>
        <p:nvSpPr>
          <p:cNvPr id="13" name="TextBox 13"/>
          <p:cNvSpPr txBox="1"/>
          <p:nvPr/>
        </p:nvSpPr>
        <p:spPr>
          <a:xfrm>
            <a:off x="2184020" y="2074961"/>
            <a:ext cx="5366343" cy="598169"/>
          </a:xfrm>
          <a:prstGeom prst="rect">
            <a:avLst/>
          </a:prstGeom>
        </p:spPr>
        <p:txBody>
          <a:bodyPr lIns="0" tIns="0" rIns="0" bIns="0" rtlCol="0" anchor="t">
            <a:spAutoFit/>
          </a:bodyPr>
          <a:lstStyle/>
          <a:p>
            <a:pPr algn="l">
              <a:lnSpc>
                <a:spcPts val="4619"/>
              </a:lnSpc>
            </a:pPr>
            <a:r>
              <a:rPr lang="en-US" sz="4399">
                <a:solidFill>
                  <a:srgbClr val="FFFFFF"/>
                </a:solidFill>
                <a:latin typeface="Montserrat"/>
                <a:ea typeface="Montserrat"/>
                <a:cs typeface="Montserrat"/>
                <a:sym typeface="Montserrat"/>
              </a:rPr>
              <a:t>February 12th 2025</a:t>
            </a:r>
          </a:p>
        </p:txBody>
      </p:sp>
      <p:sp>
        <p:nvSpPr>
          <p:cNvPr id="14" name="TextBox 14"/>
          <p:cNvSpPr txBox="1"/>
          <p:nvPr/>
        </p:nvSpPr>
        <p:spPr>
          <a:xfrm>
            <a:off x="1895391" y="3140029"/>
            <a:ext cx="6467780" cy="5712079"/>
          </a:xfrm>
          <a:prstGeom prst="rect">
            <a:avLst/>
          </a:prstGeom>
        </p:spPr>
        <p:txBody>
          <a:bodyPr lIns="0" tIns="0" rIns="0" bIns="0" rtlCol="0" anchor="t">
            <a:spAutoFit/>
          </a:bodyPr>
          <a:lstStyle/>
          <a:p>
            <a:pPr algn="l">
              <a:lnSpc>
                <a:spcPts val="3068"/>
              </a:lnSpc>
            </a:pPr>
            <a:r>
              <a:rPr lang="en-US" sz="2600">
                <a:solidFill>
                  <a:srgbClr val="000000"/>
                </a:solidFill>
                <a:latin typeface="Montserrat"/>
                <a:ea typeface="Montserrat"/>
                <a:cs typeface="Montserrat"/>
                <a:sym typeface="Montserrat"/>
              </a:rPr>
              <a:t>On the third day we attended a workshop about music in Catalan, Italian and Spanish, learning how important it is to translate correctly the lyrics in songs being aware of the meaning but also of the melody.</a:t>
            </a:r>
          </a:p>
          <a:p>
            <a:pPr algn="l">
              <a:lnSpc>
                <a:spcPts val="3068"/>
              </a:lnSpc>
            </a:pPr>
            <a:r>
              <a:rPr lang="en-US" sz="2600">
                <a:solidFill>
                  <a:srgbClr val="000000"/>
                </a:solidFill>
                <a:latin typeface="Montserrat"/>
                <a:ea typeface="Montserrat"/>
                <a:cs typeface="Montserrat"/>
                <a:sym typeface="Montserrat"/>
              </a:rPr>
              <a:t>Finally we all translated a song, “Bella Ciao” for the Italian students and “L’estaca” for the Catalans, into English and confronted our work.</a:t>
            </a:r>
          </a:p>
          <a:p>
            <a:pPr algn="l">
              <a:lnSpc>
                <a:spcPts val="3068"/>
              </a:lnSpc>
            </a:pPr>
            <a:endParaRPr lang="en-US" sz="2600">
              <a:solidFill>
                <a:srgbClr val="000000"/>
              </a:solidFill>
              <a:latin typeface="Montserrat"/>
              <a:ea typeface="Montserrat"/>
              <a:cs typeface="Montserrat"/>
              <a:sym typeface="Montserrat"/>
            </a:endParaRPr>
          </a:p>
          <a:p>
            <a:pPr algn="l">
              <a:lnSpc>
                <a:spcPts val="3068"/>
              </a:lnSpc>
            </a:pPr>
            <a:r>
              <a:rPr lang="en-US" sz="2600">
                <a:solidFill>
                  <a:srgbClr val="000000"/>
                </a:solidFill>
                <a:latin typeface="Montserrat"/>
                <a:ea typeface="Montserrat"/>
                <a:cs typeface="Montserrat"/>
                <a:sym typeface="Montserrat"/>
              </a:rPr>
              <a:t>We also did the presentation about use of AI in school and started a project about a band website that we finished on Friday.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895391" y="2000250"/>
            <a:ext cx="5883572" cy="1007918"/>
            <a:chOff x="0" y="0"/>
            <a:chExt cx="1549583" cy="265460"/>
          </a:xfrm>
        </p:grpSpPr>
        <p:sp>
          <p:nvSpPr>
            <p:cNvPr id="4" name="Freeform 4"/>
            <p:cNvSpPr/>
            <p:nvPr/>
          </p:nvSpPr>
          <p:spPr>
            <a:xfrm>
              <a:off x="0" y="0"/>
              <a:ext cx="1549583" cy="265460"/>
            </a:xfrm>
            <a:custGeom>
              <a:avLst/>
              <a:gdLst/>
              <a:ahLst/>
              <a:cxnLst/>
              <a:rect l="l" t="t" r="r" b="b"/>
              <a:pathLst>
                <a:path w="1549583" h="265460">
                  <a:moveTo>
                    <a:pt x="0" y="0"/>
                  </a:moveTo>
                  <a:lnTo>
                    <a:pt x="1549583" y="0"/>
                  </a:lnTo>
                  <a:lnTo>
                    <a:pt x="1549583" y="265460"/>
                  </a:lnTo>
                  <a:lnTo>
                    <a:pt x="0" y="265460"/>
                  </a:lnTo>
                  <a:close/>
                </a:path>
              </a:pathLst>
            </a:custGeom>
            <a:solidFill>
              <a:srgbClr val="4D2B0A"/>
            </a:solidFill>
          </p:spPr>
        </p:sp>
        <p:sp>
          <p:nvSpPr>
            <p:cNvPr id="5" name="TextBox 5"/>
            <p:cNvSpPr txBox="1"/>
            <p:nvPr/>
          </p:nvSpPr>
          <p:spPr>
            <a:xfrm>
              <a:off x="0" y="28575"/>
              <a:ext cx="1549583" cy="236885"/>
            </a:xfrm>
            <a:prstGeom prst="rect">
              <a:avLst/>
            </a:prstGeom>
          </p:spPr>
          <p:txBody>
            <a:bodyPr lIns="50800" tIns="50800" rIns="50800" bIns="50800" rtlCol="0" anchor="ctr"/>
            <a:lstStyle/>
            <a:p>
              <a:pPr algn="ctr">
                <a:lnSpc>
                  <a:spcPts val="2332"/>
                </a:lnSpc>
              </a:pPr>
              <a:endParaRPr/>
            </a:p>
          </p:txBody>
        </p:sp>
      </p:grpSp>
      <p:sp>
        <p:nvSpPr>
          <p:cNvPr id="6" name="Freeform 6"/>
          <p:cNvSpPr/>
          <p:nvPr/>
        </p:nvSpPr>
        <p:spPr>
          <a:xfrm>
            <a:off x="9690027" y="4636328"/>
            <a:ext cx="429713" cy="1014344"/>
          </a:xfrm>
          <a:custGeom>
            <a:avLst/>
            <a:gdLst/>
            <a:ahLst/>
            <a:cxnLst/>
            <a:rect l="l" t="t" r="r" b="b"/>
            <a:pathLst>
              <a:path w="429713" h="1014344">
                <a:moveTo>
                  <a:pt x="0" y="0"/>
                </a:moveTo>
                <a:lnTo>
                  <a:pt x="429713" y="0"/>
                </a:lnTo>
                <a:lnTo>
                  <a:pt x="429713" y="1014344"/>
                </a:lnTo>
                <a:lnTo>
                  <a:pt x="0" y="101434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rot="-244842">
            <a:off x="11252118" y="900488"/>
            <a:ext cx="4761276" cy="3570957"/>
          </a:xfrm>
          <a:custGeom>
            <a:avLst/>
            <a:gdLst/>
            <a:ahLst/>
            <a:cxnLst/>
            <a:rect l="l" t="t" r="r" b="b"/>
            <a:pathLst>
              <a:path w="4761276" h="3570957">
                <a:moveTo>
                  <a:pt x="0" y="0"/>
                </a:moveTo>
                <a:lnTo>
                  <a:pt x="4761276" y="0"/>
                </a:lnTo>
                <a:lnTo>
                  <a:pt x="4761276" y="3570957"/>
                </a:lnTo>
                <a:lnTo>
                  <a:pt x="0" y="3570957"/>
                </a:lnTo>
                <a:lnTo>
                  <a:pt x="0" y="0"/>
                </a:lnTo>
                <a:close/>
              </a:path>
            </a:pathLst>
          </a:custGeom>
          <a:blipFill>
            <a:blip r:embed="rId5"/>
            <a:stretch>
              <a:fillRect/>
            </a:stretch>
          </a:blipFill>
        </p:spPr>
      </p:sp>
      <p:sp>
        <p:nvSpPr>
          <p:cNvPr id="8" name="Freeform 8"/>
          <p:cNvSpPr/>
          <p:nvPr/>
        </p:nvSpPr>
        <p:spPr>
          <a:xfrm rot="236741">
            <a:off x="8964044" y="5215435"/>
            <a:ext cx="4334103" cy="3255995"/>
          </a:xfrm>
          <a:custGeom>
            <a:avLst/>
            <a:gdLst/>
            <a:ahLst/>
            <a:cxnLst/>
            <a:rect l="l" t="t" r="r" b="b"/>
            <a:pathLst>
              <a:path w="4334103" h="3255995">
                <a:moveTo>
                  <a:pt x="0" y="0"/>
                </a:moveTo>
                <a:lnTo>
                  <a:pt x="4334103" y="0"/>
                </a:lnTo>
                <a:lnTo>
                  <a:pt x="4334103" y="3255995"/>
                </a:lnTo>
                <a:lnTo>
                  <a:pt x="0" y="3255995"/>
                </a:lnTo>
                <a:lnTo>
                  <a:pt x="0" y="0"/>
                </a:lnTo>
                <a:close/>
              </a:path>
            </a:pathLst>
          </a:custGeom>
          <a:blipFill>
            <a:blip r:embed="rId6"/>
            <a:stretch>
              <a:fillRect/>
            </a:stretch>
          </a:blipFill>
        </p:spPr>
      </p:sp>
      <p:sp>
        <p:nvSpPr>
          <p:cNvPr id="9" name="Freeform 9"/>
          <p:cNvSpPr/>
          <p:nvPr/>
        </p:nvSpPr>
        <p:spPr>
          <a:xfrm rot="-143881">
            <a:off x="14134477" y="5205351"/>
            <a:ext cx="3041319" cy="4055092"/>
          </a:xfrm>
          <a:custGeom>
            <a:avLst/>
            <a:gdLst/>
            <a:ahLst/>
            <a:cxnLst/>
            <a:rect l="l" t="t" r="r" b="b"/>
            <a:pathLst>
              <a:path w="3041319" h="4055092">
                <a:moveTo>
                  <a:pt x="0" y="0"/>
                </a:moveTo>
                <a:lnTo>
                  <a:pt x="3041319" y="0"/>
                </a:lnTo>
                <a:lnTo>
                  <a:pt x="3041319" y="4055092"/>
                </a:lnTo>
                <a:lnTo>
                  <a:pt x="0" y="4055092"/>
                </a:lnTo>
                <a:lnTo>
                  <a:pt x="0" y="0"/>
                </a:lnTo>
                <a:close/>
              </a:path>
            </a:pathLst>
          </a:custGeom>
          <a:blipFill>
            <a:blip r:embed="rId7"/>
            <a:stretch>
              <a:fillRect/>
            </a:stretch>
          </a:blipFill>
        </p:spPr>
      </p:sp>
      <p:sp>
        <p:nvSpPr>
          <p:cNvPr id="10" name="Freeform 10"/>
          <p:cNvSpPr/>
          <p:nvPr/>
        </p:nvSpPr>
        <p:spPr>
          <a:xfrm rot="1618926">
            <a:off x="14477511" y="4553657"/>
            <a:ext cx="1469251" cy="1179686"/>
          </a:xfrm>
          <a:custGeom>
            <a:avLst/>
            <a:gdLst/>
            <a:ahLst/>
            <a:cxnLst/>
            <a:rect l="l" t="t" r="r" b="b"/>
            <a:pathLst>
              <a:path w="1469251" h="1179686">
                <a:moveTo>
                  <a:pt x="0" y="0"/>
                </a:moveTo>
                <a:lnTo>
                  <a:pt x="1469251" y="0"/>
                </a:lnTo>
                <a:lnTo>
                  <a:pt x="1469251" y="1179686"/>
                </a:lnTo>
                <a:lnTo>
                  <a:pt x="0" y="1179686"/>
                </a:lnTo>
                <a:lnTo>
                  <a:pt x="0" y="0"/>
                </a:lnTo>
                <a:close/>
              </a:path>
            </a:pathLst>
          </a:custGeom>
          <a:blipFill>
            <a:blip r:embed="rId8"/>
            <a:stretch>
              <a:fillRect/>
            </a:stretch>
          </a:blipFill>
        </p:spPr>
      </p:sp>
      <p:sp>
        <p:nvSpPr>
          <p:cNvPr id="11" name="TextBox 11"/>
          <p:cNvSpPr txBox="1"/>
          <p:nvPr/>
        </p:nvSpPr>
        <p:spPr>
          <a:xfrm>
            <a:off x="2184020" y="2259318"/>
            <a:ext cx="5366343" cy="598169"/>
          </a:xfrm>
          <a:prstGeom prst="rect">
            <a:avLst/>
          </a:prstGeom>
        </p:spPr>
        <p:txBody>
          <a:bodyPr lIns="0" tIns="0" rIns="0" bIns="0" rtlCol="0" anchor="t">
            <a:spAutoFit/>
          </a:bodyPr>
          <a:lstStyle/>
          <a:p>
            <a:pPr algn="l">
              <a:lnSpc>
                <a:spcPts val="4619"/>
              </a:lnSpc>
            </a:pPr>
            <a:r>
              <a:rPr lang="en-US" sz="4399">
                <a:solidFill>
                  <a:srgbClr val="FFFFFF"/>
                </a:solidFill>
                <a:latin typeface="Montserrat"/>
                <a:ea typeface="Montserrat"/>
                <a:cs typeface="Montserrat"/>
                <a:sym typeface="Montserrat"/>
              </a:rPr>
              <a:t>February 13th 2025</a:t>
            </a:r>
          </a:p>
        </p:txBody>
      </p:sp>
      <p:sp>
        <p:nvSpPr>
          <p:cNvPr id="12" name="TextBox 12"/>
          <p:cNvSpPr txBox="1"/>
          <p:nvPr/>
        </p:nvSpPr>
        <p:spPr>
          <a:xfrm>
            <a:off x="1895391" y="3435223"/>
            <a:ext cx="6467780" cy="4950079"/>
          </a:xfrm>
          <a:prstGeom prst="rect">
            <a:avLst/>
          </a:prstGeom>
        </p:spPr>
        <p:txBody>
          <a:bodyPr lIns="0" tIns="0" rIns="0" bIns="0" rtlCol="0" anchor="t">
            <a:spAutoFit/>
          </a:bodyPr>
          <a:lstStyle/>
          <a:p>
            <a:pPr algn="l">
              <a:lnSpc>
                <a:spcPts val="3068"/>
              </a:lnSpc>
            </a:pPr>
            <a:r>
              <a:rPr lang="en-US" sz="2600">
                <a:solidFill>
                  <a:srgbClr val="000000"/>
                </a:solidFill>
                <a:latin typeface="Montserrat"/>
                <a:ea typeface="Montserrat"/>
                <a:cs typeface="Montserrat"/>
                <a:sym typeface="Montserrat"/>
              </a:rPr>
              <a:t>On the fourth day we visited the Mountain of Montserrat. We explored the city and then went on a tour inside the monastery where the famous Black Madonna is situated. The monastery has a baroque style but with much other influences.</a:t>
            </a:r>
          </a:p>
          <a:p>
            <a:pPr algn="l">
              <a:lnSpc>
                <a:spcPts val="3068"/>
              </a:lnSpc>
            </a:pPr>
            <a:r>
              <a:rPr lang="en-US" sz="2600">
                <a:solidFill>
                  <a:srgbClr val="000000"/>
                </a:solidFill>
                <a:latin typeface="Montserrat"/>
                <a:ea typeface="Montserrat"/>
                <a:cs typeface="Montserrat"/>
                <a:sym typeface="Montserrat"/>
              </a:rPr>
              <a:t>Some of us decided to walk up the mountain like people usually do there.</a:t>
            </a:r>
          </a:p>
          <a:p>
            <a:pPr algn="l">
              <a:lnSpc>
                <a:spcPts val="3068"/>
              </a:lnSpc>
            </a:pPr>
            <a:endParaRPr lang="en-US" sz="2600">
              <a:solidFill>
                <a:srgbClr val="000000"/>
              </a:solidFill>
              <a:latin typeface="Montserrat"/>
              <a:ea typeface="Montserrat"/>
              <a:cs typeface="Montserrat"/>
              <a:sym typeface="Montserrat"/>
            </a:endParaRPr>
          </a:p>
          <a:p>
            <a:pPr algn="l">
              <a:lnSpc>
                <a:spcPts val="3068"/>
              </a:lnSpc>
            </a:pPr>
            <a:r>
              <a:rPr lang="en-US" sz="2600" i="1">
                <a:solidFill>
                  <a:srgbClr val="000000"/>
                </a:solidFill>
                <a:latin typeface="Montserrat Italics"/>
                <a:ea typeface="Montserrat Italics"/>
                <a:cs typeface="Montserrat Italics"/>
                <a:sym typeface="Montserrat Italics"/>
              </a:rPr>
              <a:t>At 2:30 PM our students held the presentation about how Erasmus prepares us for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894458" y="2176110"/>
            <a:ext cx="5883572" cy="1007918"/>
            <a:chOff x="0" y="0"/>
            <a:chExt cx="1549583" cy="265460"/>
          </a:xfrm>
        </p:grpSpPr>
        <p:sp>
          <p:nvSpPr>
            <p:cNvPr id="4" name="Freeform 4"/>
            <p:cNvSpPr/>
            <p:nvPr/>
          </p:nvSpPr>
          <p:spPr>
            <a:xfrm>
              <a:off x="0" y="0"/>
              <a:ext cx="1549583" cy="265460"/>
            </a:xfrm>
            <a:custGeom>
              <a:avLst/>
              <a:gdLst/>
              <a:ahLst/>
              <a:cxnLst/>
              <a:rect l="l" t="t" r="r" b="b"/>
              <a:pathLst>
                <a:path w="1549583" h="265460">
                  <a:moveTo>
                    <a:pt x="0" y="0"/>
                  </a:moveTo>
                  <a:lnTo>
                    <a:pt x="1549583" y="0"/>
                  </a:lnTo>
                  <a:lnTo>
                    <a:pt x="1549583" y="265460"/>
                  </a:lnTo>
                  <a:lnTo>
                    <a:pt x="0" y="265460"/>
                  </a:lnTo>
                  <a:close/>
                </a:path>
              </a:pathLst>
            </a:custGeom>
            <a:solidFill>
              <a:srgbClr val="4D2B0A"/>
            </a:solidFill>
          </p:spPr>
        </p:sp>
        <p:sp>
          <p:nvSpPr>
            <p:cNvPr id="5" name="TextBox 5"/>
            <p:cNvSpPr txBox="1"/>
            <p:nvPr/>
          </p:nvSpPr>
          <p:spPr>
            <a:xfrm>
              <a:off x="0" y="28575"/>
              <a:ext cx="1549583" cy="236885"/>
            </a:xfrm>
            <a:prstGeom prst="rect">
              <a:avLst/>
            </a:prstGeom>
          </p:spPr>
          <p:txBody>
            <a:bodyPr lIns="50800" tIns="50800" rIns="50800" bIns="50800" rtlCol="0" anchor="ctr"/>
            <a:lstStyle/>
            <a:p>
              <a:pPr algn="ctr">
                <a:lnSpc>
                  <a:spcPts val="2332"/>
                </a:lnSpc>
              </a:pPr>
              <a:endParaRPr/>
            </a:p>
          </p:txBody>
        </p:sp>
      </p:grpSp>
      <p:grpSp>
        <p:nvGrpSpPr>
          <p:cNvPr id="6" name="Group 6"/>
          <p:cNvGrpSpPr/>
          <p:nvPr/>
        </p:nvGrpSpPr>
        <p:grpSpPr>
          <a:xfrm rot="464350">
            <a:off x="13623651" y="2513644"/>
            <a:ext cx="3827334" cy="4478238"/>
            <a:chOff x="0" y="0"/>
            <a:chExt cx="1128962" cy="1320962"/>
          </a:xfrm>
        </p:grpSpPr>
        <p:sp>
          <p:nvSpPr>
            <p:cNvPr id="7" name="Freeform 7"/>
            <p:cNvSpPr/>
            <p:nvPr/>
          </p:nvSpPr>
          <p:spPr>
            <a:xfrm>
              <a:off x="0" y="0"/>
              <a:ext cx="1128962" cy="1320962"/>
            </a:xfrm>
            <a:custGeom>
              <a:avLst/>
              <a:gdLst/>
              <a:ahLst/>
              <a:cxnLst/>
              <a:rect l="l" t="t" r="r" b="b"/>
              <a:pathLst>
                <a:path w="1128962" h="1320962">
                  <a:moveTo>
                    <a:pt x="0" y="0"/>
                  </a:moveTo>
                  <a:lnTo>
                    <a:pt x="1128962" y="0"/>
                  </a:lnTo>
                  <a:lnTo>
                    <a:pt x="1128962" y="1320962"/>
                  </a:lnTo>
                  <a:lnTo>
                    <a:pt x="0" y="1320962"/>
                  </a:lnTo>
                  <a:close/>
                </a:path>
              </a:pathLst>
            </a:custGeom>
            <a:solidFill>
              <a:srgbClr val="FFFFFF"/>
            </a:solidFill>
          </p:spPr>
        </p:sp>
        <p:sp>
          <p:nvSpPr>
            <p:cNvPr id="8" name="TextBox 8"/>
            <p:cNvSpPr txBox="1"/>
            <p:nvPr/>
          </p:nvSpPr>
          <p:spPr>
            <a:xfrm>
              <a:off x="0" y="28575"/>
              <a:ext cx="1128962" cy="1292387"/>
            </a:xfrm>
            <a:prstGeom prst="rect">
              <a:avLst/>
            </a:prstGeom>
          </p:spPr>
          <p:txBody>
            <a:bodyPr lIns="50800" tIns="50800" rIns="50800" bIns="50800" rtlCol="0" anchor="ctr"/>
            <a:lstStyle/>
            <a:p>
              <a:pPr algn="ctr">
                <a:lnSpc>
                  <a:spcPts val="2332"/>
                </a:lnSpc>
              </a:pPr>
              <a:endParaRPr/>
            </a:p>
          </p:txBody>
        </p:sp>
      </p:grpSp>
      <p:sp>
        <p:nvSpPr>
          <p:cNvPr id="9" name="Freeform 9"/>
          <p:cNvSpPr/>
          <p:nvPr/>
        </p:nvSpPr>
        <p:spPr>
          <a:xfrm rot="137572">
            <a:off x="9416480" y="1330082"/>
            <a:ext cx="3866612" cy="2899959"/>
          </a:xfrm>
          <a:custGeom>
            <a:avLst/>
            <a:gdLst/>
            <a:ahLst/>
            <a:cxnLst/>
            <a:rect l="l" t="t" r="r" b="b"/>
            <a:pathLst>
              <a:path w="3866612" h="2899959">
                <a:moveTo>
                  <a:pt x="0" y="0"/>
                </a:moveTo>
                <a:lnTo>
                  <a:pt x="3866612" y="0"/>
                </a:lnTo>
                <a:lnTo>
                  <a:pt x="3866612" y="2899959"/>
                </a:lnTo>
                <a:lnTo>
                  <a:pt x="0" y="2899959"/>
                </a:lnTo>
                <a:lnTo>
                  <a:pt x="0" y="0"/>
                </a:lnTo>
                <a:close/>
              </a:path>
            </a:pathLst>
          </a:custGeom>
          <a:blipFill>
            <a:blip r:embed="rId3"/>
            <a:stretch>
              <a:fillRect/>
            </a:stretch>
          </a:blipFill>
        </p:spPr>
      </p:sp>
      <p:sp>
        <p:nvSpPr>
          <p:cNvPr id="10" name="Freeform 10"/>
          <p:cNvSpPr/>
          <p:nvPr/>
        </p:nvSpPr>
        <p:spPr>
          <a:xfrm rot="482850">
            <a:off x="13911444" y="2746880"/>
            <a:ext cx="3402228" cy="2778181"/>
          </a:xfrm>
          <a:custGeom>
            <a:avLst/>
            <a:gdLst/>
            <a:ahLst/>
            <a:cxnLst/>
            <a:rect l="l" t="t" r="r" b="b"/>
            <a:pathLst>
              <a:path w="3402228" h="2778181">
                <a:moveTo>
                  <a:pt x="0" y="0"/>
                </a:moveTo>
                <a:lnTo>
                  <a:pt x="3402228" y="0"/>
                </a:lnTo>
                <a:lnTo>
                  <a:pt x="3402228" y="2778182"/>
                </a:lnTo>
                <a:lnTo>
                  <a:pt x="0" y="2778182"/>
                </a:lnTo>
                <a:lnTo>
                  <a:pt x="0" y="0"/>
                </a:lnTo>
                <a:close/>
              </a:path>
            </a:pathLst>
          </a:custGeom>
          <a:blipFill>
            <a:blip r:embed="rId4"/>
            <a:stretch>
              <a:fillRect l="-20171" r="-24998"/>
            </a:stretch>
          </a:blipFill>
        </p:spPr>
      </p:sp>
      <p:sp>
        <p:nvSpPr>
          <p:cNvPr id="11" name="Freeform 11"/>
          <p:cNvSpPr/>
          <p:nvPr/>
        </p:nvSpPr>
        <p:spPr>
          <a:xfrm rot="437112">
            <a:off x="10226102" y="911814"/>
            <a:ext cx="2691798" cy="684165"/>
          </a:xfrm>
          <a:custGeom>
            <a:avLst/>
            <a:gdLst/>
            <a:ahLst/>
            <a:cxnLst/>
            <a:rect l="l" t="t" r="r" b="b"/>
            <a:pathLst>
              <a:path w="2691798" h="684165">
                <a:moveTo>
                  <a:pt x="0" y="0"/>
                </a:moveTo>
                <a:lnTo>
                  <a:pt x="2691798" y="0"/>
                </a:lnTo>
                <a:lnTo>
                  <a:pt x="2691798" y="684165"/>
                </a:lnTo>
                <a:lnTo>
                  <a:pt x="0" y="684165"/>
                </a:lnTo>
                <a:lnTo>
                  <a:pt x="0" y="0"/>
                </a:lnTo>
                <a:close/>
              </a:path>
            </a:pathLst>
          </a:custGeom>
          <a:blipFill>
            <a:blip r:embed="rId5"/>
            <a:stretch>
              <a:fillRect/>
            </a:stretch>
          </a:blipFill>
        </p:spPr>
      </p:sp>
      <p:sp>
        <p:nvSpPr>
          <p:cNvPr id="12" name="Freeform 12"/>
          <p:cNvSpPr/>
          <p:nvPr/>
        </p:nvSpPr>
        <p:spPr>
          <a:xfrm>
            <a:off x="14125074" y="6375681"/>
            <a:ext cx="3365016" cy="1178349"/>
          </a:xfrm>
          <a:custGeom>
            <a:avLst/>
            <a:gdLst/>
            <a:ahLst/>
            <a:cxnLst/>
            <a:rect l="l" t="t" r="r" b="b"/>
            <a:pathLst>
              <a:path w="3365016" h="1178349">
                <a:moveTo>
                  <a:pt x="0" y="0"/>
                </a:moveTo>
                <a:lnTo>
                  <a:pt x="3365016" y="0"/>
                </a:lnTo>
                <a:lnTo>
                  <a:pt x="3365016" y="1178348"/>
                </a:lnTo>
                <a:lnTo>
                  <a:pt x="0" y="11783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276196">
            <a:off x="8588569" y="5604231"/>
            <a:ext cx="4333220" cy="3249915"/>
          </a:xfrm>
          <a:custGeom>
            <a:avLst/>
            <a:gdLst/>
            <a:ahLst/>
            <a:cxnLst/>
            <a:rect l="l" t="t" r="r" b="b"/>
            <a:pathLst>
              <a:path w="4333220" h="3249915">
                <a:moveTo>
                  <a:pt x="0" y="0"/>
                </a:moveTo>
                <a:lnTo>
                  <a:pt x="4333220" y="0"/>
                </a:lnTo>
                <a:lnTo>
                  <a:pt x="4333220" y="3249915"/>
                </a:lnTo>
                <a:lnTo>
                  <a:pt x="0" y="3249915"/>
                </a:lnTo>
                <a:lnTo>
                  <a:pt x="0" y="0"/>
                </a:lnTo>
                <a:close/>
              </a:path>
            </a:pathLst>
          </a:custGeom>
          <a:blipFill>
            <a:blip r:embed="rId8"/>
            <a:stretch>
              <a:fillRect/>
            </a:stretch>
          </a:blipFill>
        </p:spPr>
      </p:sp>
      <p:sp>
        <p:nvSpPr>
          <p:cNvPr id="14" name="TextBox 14"/>
          <p:cNvSpPr txBox="1"/>
          <p:nvPr/>
        </p:nvSpPr>
        <p:spPr>
          <a:xfrm>
            <a:off x="2183086" y="2435179"/>
            <a:ext cx="5366343" cy="598169"/>
          </a:xfrm>
          <a:prstGeom prst="rect">
            <a:avLst/>
          </a:prstGeom>
        </p:spPr>
        <p:txBody>
          <a:bodyPr lIns="0" tIns="0" rIns="0" bIns="0" rtlCol="0" anchor="t">
            <a:spAutoFit/>
          </a:bodyPr>
          <a:lstStyle/>
          <a:p>
            <a:pPr algn="l">
              <a:lnSpc>
                <a:spcPts val="4619"/>
              </a:lnSpc>
            </a:pPr>
            <a:r>
              <a:rPr lang="en-US" sz="4399">
                <a:solidFill>
                  <a:srgbClr val="FFFFFF"/>
                </a:solidFill>
                <a:latin typeface="Montserrat"/>
                <a:ea typeface="Montserrat"/>
                <a:cs typeface="Montserrat"/>
                <a:sym typeface="Montserrat"/>
              </a:rPr>
              <a:t>February 14th 2025</a:t>
            </a:r>
          </a:p>
        </p:txBody>
      </p:sp>
      <p:sp>
        <p:nvSpPr>
          <p:cNvPr id="15" name="TextBox 15"/>
          <p:cNvSpPr txBox="1"/>
          <p:nvPr/>
        </p:nvSpPr>
        <p:spPr>
          <a:xfrm>
            <a:off x="1894458" y="3541811"/>
            <a:ext cx="6275412" cy="4950079"/>
          </a:xfrm>
          <a:prstGeom prst="rect">
            <a:avLst/>
          </a:prstGeom>
        </p:spPr>
        <p:txBody>
          <a:bodyPr lIns="0" tIns="0" rIns="0" bIns="0" rtlCol="0" anchor="t">
            <a:spAutoFit/>
          </a:bodyPr>
          <a:lstStyle/>
          <a:p>
            <a:pPr algn="l">
              <a:lnSpc>
                <a:spcPts val="3068"/>
              </a:lnSpc>
            </a:pPr>
            <a:r>
              <a:rPr lang="en-US" sz="2600" i="1">
                <a:solidFill>
                  <a:srgbClr val="000000"/>
                </a:solidFill>
                <a:latin typeface="Montserrat Italics"/>
                <a:ea typeface="Montserrat Italics"/>
                <a:cs typeface="Montserrat Italics"/>
                <a:sym typeface="Montserrat Italics"/>
              </a:rPr>
              <a:t>On the last day we finished our group project from Wednesday, that was about imagining ourselves like members of a band and creating a website and content using Canva and AI tools.</a:t>
            </a:r>
          </a:p>
          <a:p>
            <a:pPr algn="l">
              <a:lnSpc>
                <a:spcPts val="3068"/>
              </a:lnSpc>
            </a:pPr>
            <a:endParaRPr lang="en-US" sz="2600" i="1">
              <a:solidFill>
                <a:srgbClr val="000000"/>
              </a:solidFill>
              <a:latin typeface="Montserrat Italics"/>
              <a:ea typeface="Montserrat Italics"/>
              <a:cs typeface="Montserrat Italics"/>
              <a:sym typeface="Montserrat Italics"/>
            </a:endParaRPr>
          </a:p>
          <a:p>
            <a:pPr algn="l">
              <a:lnSpc>
                <a:spcPts val="3068"/>
              </a:lnSpc>
            </a:pPr>
            <a:r>
              <a:rPr lang="en-US" sz="2600">
                <a:solidFill>
                  <a:srgbClr val="000000"/>
                </a:solidFill>
                <a:latin typeface="Montserrat"/>
                <a:ea typeface="Montserrat"/>
                <a:cs typeface="Montserrat"/>
                <a:sym typeface="Montserrat"/>
              </a:rPr>
              <a:t>At the end, we received our certificates of attendance and witnessed an exibition of the music we learnt about in the mobility played by professional musicians and sang all together.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r>
              <a:rPr lang="it-IT" dirty="0" err="1" smtClean="0"/>
              <a:t>Th</a:t>
            </a:r>
            <a:endParaRPr lang="it-IT" dirty="0"/>
          </a:p>
        </p:txBody>
      </p:sp>
      <p:sp>
        <p:nvSpPr>
          <p:cNvPr id="3" name="TextBox 3"/>
          <p:cNvSpPr txBox="1"/>
          <p:nvPr/>
        </p:nvSpPr>
        <p:spPr>
          <a:xfrm>
            <a:off x="5543397" y="1226993"/>
            <a:ext cx="7201206" cy="1281176"/>
          </a:xfrm>
          <a:prstGeom prst="rect">
            <a:avLst/>
          </a:prstGeom>
        </p:spPr>
        <p:txBody>
          <a:bodyPr lIns="0" tIns="0" rIns="0" bIns="0" rtlCol="0" anchor="t">
            <a:spAutoFit/>
          </a:bodyPr>
          <a:lstStyle/>
          <a:p>
            <a:pPr algn="just">
              <a:lnSpc>
                <a:spcPts val="2032"/>
              </a:lnSpc>
            </a:pPr>
            <a:r>
              <a:rPr lang="en-US" sz="1600" dirty="0">
                <a:solidFill>
                  <a:srgbClr val="000000"/>
                </a:solidFill>
                <a:latin typeface="Montserrat"/>
                <a:ea typeface="Montserrat"/>
                <a:cs typeface="Montserrat"/>
                <a:sym typeface="Montserrat"/>
              </a:rPr>
              <a:t>Funded by the European Union. Views and opinions expressed are however those of the author(s) only and do not </a:t>
            </a:r>
            <a:r>
              <a:rPr lang="en-US" sz="1600" dirty="0" err="1">
                <a:solidFill>
                  <a:srgbClr val="000000"/>
                </a:solidFill>
                <a:latin typeface="Montserrat"/>
                <a:ea typeface="Montserrat"/>
                <a:cs typeface="Montserrat"/>
                <a:sym typeface="Montserrat"/>
              </a:rPr>
              <a:t>necessarly</a:t>
            </a:r>
            <a:r>
              <a:rPr lang="en-US" sz="1600" dirty="0">
                <a:solidFill>
                  <a:srgbClr val="000000"/>
                </a:solidFill>
                <a:latin typeface="Montserrat"/>
                <a:ea typeface="Montserrat"/>
                <a:cs typeface="Montserrat"/>
                <a:sym typeface="Montserrat"/>
              </a:rPr>
              <a:t> reflect those of the European Union or the European Education and Culture Executive Agency (EACEA). Neither the European Union nor EACEA can be held responsible for them.</a:t>
            </a:r>
          </a:p>
        </p:txBody>
      </p:sp>
      <p:sp>
        <p:nvSpPr>
          <p:cNvPr id="4" name="Freeform 4"/>
          <p:cNvSpPr/>
          <p:nvPr/>
        </p:nvSpPr>
        <p:spPr>
          <a:xfrm>
            <a:off x="12620835" y="7780075"/>
            <a:ext cx="4342230" cy="1341096"/>
          </a:xfrm>
          <a:custGeom>
            <a:avLst/>
            <a:gdLst/>
            <a:ahLst/>
            <a:cxnLst/>
            <a:rect l="l" t="t" r="r" b="b"/>
            <a:pathLst>
              <a:path w="4342230" h="1341096">
                <a:moveTo>
                  <a:pt x="0" y="0"/>
                </a:moveTo>
                <a:lnTo>
                  <a:pt x="4342231" y="0"/>
                </a:lnTo>
                <a:lnTo>
                  <a:pt x="4342231" y="1341096"/>
                </a:lnTo>
                <a:lnTo>
                  <a:pt x="0" y="1341096"/>
                </a:lnTo>
                <a:lnTo>
                  <a:pt x="0" y="0"/>
                </a:lnTo>
                <a:close/>
              </a:path>
            </a:pathLst>
          </a:custGeom>
          <a:blipFill>
            <a:blip r:embed="rId3"/>
            <a:stretch>
              <a:fillRect l="-6628" t="-19674" r="-6628" b="-19674"/>
            </a:stretch>
          </a:blipFill>
        </p:spPr>
      </p:sp>
      <p:sp>
        <p:nvSpPr>
          <p:cNvPr id="5" name="Freeform 5"/>
          <p:cNvSpPr/>
          <p:nvPr/>
        </p:nvSpPr>
        <p:spPr>
          <a:xfrm>
            <a:off x="1028700" y="7897580"/>
            <a:ext cx="4971167" cy="1106085"/>
          </a:xfrm>
          <a:custGeom>
            <a:avLst/>
            <a:gdLst/>
            <a:ahLst/>
            <a:cxnLst/>
            <a:rect l="l" t="t" r="r" b="b"/>
            <a:pathLst>
              <a:path w="4971167" h="1106085">
                <a:moveTo>
                  <a:pt x="0" y="0"/>
                </a:moveTo>
                <a:lnTo>
                  <a:pt x="4971167" y="0"/>
                </a:lnTo>
                <a:lnTo>
                  <a:pt x="4971167" y="1106085"/>
                </a:lnTo>
                <a:lnTo>
                  <a:pt x="0" y="1106085"/>
                </a:lnTo>
                <a:lnTo>
                  <a:pt x="0" y="0"/>
                </a:lnTo>
                <a:close/>
              </a:path>
            </a:pathLst>
          </a:custGeom>
          <a:blipFill>
            <a:blip r:embed="rId4"/>
            <a:stretch>
              <a:fillRect/>
            </a:stretch>
          </a:blipFill>
        </p:spPr>
      </p:sp>
      <p:pic>
        <p:nvPicPr>
          <p:cNvPr id="6" name="Immagine 5"/>
          <p:cNvPicPr>
            <a:picLocks noChangeAspect="1"/>
          </p:cNvPicPr>
          <p:nvPr/>
        </p:nvPicPr>
        <p:blipFill>
          <a:blip r:embed="rId5"/>
          <a:stretch>
            <a:fillRect/>
          </a:stretch>
        </p:blipFill>
        <p:spPr>
          <a:xfrm>
            <a:off x="9118600" y="3522549"/>
            <a:ext cx="5364292" cy="36351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473</Words>
  <Application>Microsoft Office PowerPoint</Application>
  <PresentationFormat>Personalizzato</PresentationFormat>
  <Paragraphs>32</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Montserrat Heavy</vt:lpstr>
      <vt:lpstr>Montserrat Italics</vt:lpstr>
      <vt:lpstr>Calibri</vt:lpstr>
      <vt:lpstr>Montserrat Bold</vt:lpstr>
      <vt:lpstr>Arial</vt:lpstr>
      <vt:lpstr>Montserrat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Logbook</dc:title>
  <dc:creator>ITT MALAFARINA</dc:creator>
  <cp:lastModifiedBy>Account Microsoft</cp:lastModifiedBy>
  <cp:revision>4</cp:revision>
  <dcterms:created xsi:type="dcterms:W3CDTF">2006-08-16T00:00:00Z</dcterms:created>
  <dcterms:modified xsi:type="dcterms:W3CDTF">2025-06-08T17:36:14Z</dcterms:modified>
  <dc:identifier>DAGfV9SYeHc</dc:identifier>
</cp:coreProperties>
</file>